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2" r:id="rId5"/>
  </p:sldMasterIdLst>
  <p:notesMasterIdLst>
    <p:notesMasterId r:id="rId28"/>
  </p:notesMasterIdLst>
  <p:handoutMasterIdLst>
    <p:handoutMasterId r:id="rId29"/>
  </p:handoutMasterIdLst>
  <p:sldIdLst>
    <p:sldId id="257" r:id="rId6"/>
    <p:sldId id="2145707648" r:id="rId7"/>
    <p:sldId id="2145707623" r:id="rId8"/>
    <p:sldId id="2145707728" r:id="rId9"/>
    <p:sldId id="2145707649" r:id="rId10"/>
    <p:sldId id="2145707647" r:id="rId11"/>
    <p:sldId id="2145707652" r:id="rId12"/>
    <p:sldId id="353" r:id="rId13"/>
    <p:sldId id="2145707638" r:id="rId14"/>
    <p:sldId id="2145707727" r:id="rId15"/>
    <p:sldId id="2145707730" r:id="rId16"/>
    <p:sldId id="2145707735" r:id="rId17"/>
    <p:sldId id="2145707729" r:id="rId18"/>
    <p:sldId id="2145707737" r:id="rId19"/>
    <p:sldId id="2145707739" r:id="rId20"/>
    <p:sldId id="2594" r:id="rId21"/>
    <p:sldId id="2145707682" r:id="rId22"/>
    <p:sldId id="2145707654" r:id="rId23"/>
    <p:sldId id="2145707655" r:id="rId24"/>
    <p:sldId id="2145707656" r:id="rId25"/>
    <p:sldId id="2145707722" r:id="rId26"/>
    <p:sldId id="21457077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396803-798F-D024-DE70-9CC250133560}" name="Jinal Shah" initials="JS" userId="21fad8fe8567a88f" providerId="Windows Live"/>
  <p188:author id="{C0F89A0F-3E3B-514F-6A31-36D329BE1CDA}" name="Fox, Katharine" initials="KF" userId="Fox, Katharine" providerId="None"/>
  <p188:author id="{B1A5C435-10BF-B95D-AC43-C06E2AF9B9E7}" name="Mengesha, Tadelech (EHS)" initials="MT(" userId="S::Tadelech.Mengesha@mass.gov::80ff7a48-0c47-4cb5-b7ec-f6f370c3bc3d" providerId="AD"/>
  <p188:author id="{9D0F9139-7748-6BAD-D5DA-5D942BEB3CF9}" name="Garcia, John (EHS)" initials="G(" userId="S::john.garcia@mass.gov::a8d5810c-8213-4953-9014-7f15ecd08bcd" providerId="AD"/>
  <p188:author id="{C8417953-778B-C3E4-EC5F-E93EAE74E2FB}" name="Sing, Gary (EHS)" initials="GS" userId="Sing, Gary (EHS)" providerId="None"/>
  <p188:author id="{B54FE559-13A0-7C0D-D254-86CD12491FE9}" name="Shaughnessy, Linda (EHS)" initials="SL(" userId="S::linda.shaughnessy@mass.gov::2f959296-f2b5-4e71-bf4b-bf7917d8362c" providerId="AD"/>
  <p188:author id="{80ED6378-C412-DE6B-B751-97B1132E1EC2}" name="Qin, Sarah (EHS)" initials="Q(" userId="S::sarah.qin@mass.gov::1d0c70a7-f927-4b79-b90e-05f25af639ca" providerId="AD"/>
  <p188:author id="{36E3FCA2-D695-8B95-3B46-204CDF878D31}" name="Cassel Kraft, Amanda (EHS)" initials="C(" userId="S::amanda.casselkraft@mass.gov::e06c37dc-561a-4870-b7be-cfbc4af0d01a" providerId="AD"/>
  <p188:author id="{A5CD5CB5-80C8-7B7A-2693-D9BB76E41A63}" name="Fox, Katharine (EHS)" initials="F(" userId="S::katharine.fox@mass.gov::0359022c-893a-4f9d-b3f8-beee3bc05969" providerId="AD"/>
  <p188:author id="{96DE03C3-CD5C-5581-1A2D-828C4DE0E6AC}" name="Qin, Sarah (EHS)" initials="QS(" userId="S::Sarah.Qin@mass.gov::1d0c70a7-f927-4b79-b90e-05f25af639ca" providerId="AD"/>
  <p188:author id="{8EAD46CA-E00C-690A-3EDC-F5A751CF36EB}" name="Vohra, Monica (EHS)" initials="V(" userId="S::monica.vohra2@mass.gov::6cc9bde9-c8a3-4255-a5d5-73195fd51305" providerId="AD"/>
  <p188:author id="{6FDAE9E1-17C8-1E01-325F-4AD80E7EF2E1}" name="Filice, Clara (EHS)" initials="F(" userId="S::clara.filice@mass.gov::eb971bc6-281e-4972-ac12-4d27cb66db03" providerId="AD"/>
  <p188:author id="{E643E9F2-3F69-AEB2-C800-7C572FB16218}" name="Gammetto, Eileen M (EHS)" initials="GEM(" userId="S::Eileen.M.Gammetto@mass.gov::93791ce0-27d8-40b8-b7e0-9567e95e18fb" providerId="AD"/>
  <p188:author id="{2F4695FC-58B9-1DDD-CEC4-E25FA6B85D98}" name="Tierney, Laxmi (EHS)" initials="T(" userId="S::laxmi.tierney@mass.gov::e28d0aa0-4ce9-4140-ba84-85fe89b02c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trano, Roseanne (EHS)" initials="MR(" lastIdx="5" clrIdx="6">
    <p:extLst>
      <p:ext uri="{19B8F6BF-5375-455C-9EA6-DF929625EA0E}">
        <p15:presenceInfo xmlns:p15="http://schemas.microsoft.com/office/powerpoint/2012/main" userId="S-1-5-21-1704424431-207686502-1136263860-168236" providerId="AD"/>
      </p:ext>
    </p:extLst>
  </p:cmAuthor>
  <p:cmAuthor id="1" name="Fox, Katharine (EHS)" initials="F(" lastIdx="2" clrIdx="0">
    <p:extLst>
      <p:ext uri="{19B8F6BF-5375-455C-9EA6-DF929625EA0E}">
        <p15:presenceInfo xmlns:p15="http://schemas.microsoft.com/office/powerpoint/2012/main" userId="S::katharine.fox@mass.gov::0359022c-893a-4f9d-b3f8-beee3bc05969" providerId="AD"/>
      </p:ext>
    </p:extLst>
  </p:cmAuthor>
  <p:cmAuthor id="8" name="Ellwood, Malinda (EHS)" initials="EM(" lastIdx="4" clrIdx="7">
    <p:extLst>
      <p:ext uri="{19B8F6BF-5375-455C-9EA6-DF929625EA0E}">
        <p15:presenceInfo xmlns:p15="http://schemas.microsoft.com/office/powerpoint/2012/main" userId="S::malinda.ellwood@mass.gov::ae1f071f-ce98-4810-b1c5-bcb494819476" providerId="AD"/>
      </p:ext>
    </p:extLst>
  </p:cmAuthor>
  <p:cmAuthor id="2" name="Sing, Gary (EHS)" initials="GS" lastIdx="3" clrIdx="1">
    <p:extLst>
      <p:ext uri="{19B8F6BF-5375-455C-9EA6-DF929625EA0E}">
        <p15:presenceInfo xmlns:p15="http://schemas.microsoft.com/office/powerpoint/2012/main" userId="Sing, Gary (EHS)" providerId="None"/>
      </p:ext>
    </p:extLst>
  </p:cmAuthor>
  <p:cmAuthor id="9" name="Garcia, John (EHS)" initials="GJ(" lastIdx="5" clrIdx="8">
    <p:extLst>
      <p:ext uri="{19B8F6BF-5375-455C-9EA6-DF929625EA0E}">
        <p15:presenceInfo xmlns:p15="http://schemas.microsoft.com/office/powerpoint/2012/main" userId="S::john.garcia@mass.gov::a8d5810c-8213-4953-9014-7f15ecd08bcd" providerId="AD"/>
      </p:ext>
    </p:extLst>
  </p:cmAuthor>
  <p:cmAuthor id="3" name="Chin, Michael (EHS)" initials="C(" lastIdx="3" clrIdx="2">
    <p:extLst>
      <p:ext uri="{19B8F6BF-5375-455C-9EA6-DF929625EA0E}">
        <p15:presenceInfo xmlns:p15="http://schemas.microsoft.com/office/powerpoint/2012/main" userId="S::michael.chin@mass.gov::77474833-048d-4aba-a227-5ca76b79c9e8" providerId="AD"/>
      </p:ext>
    </p:extLst>
  </p:cmAuthor>
  <p:cmAuthor id="10" name="Garon, Devon (ELD)" initials="GD(" lastIdx="3" clrIdx="9">
    <p:extLst>
      <p:ext uri="{19B8F6BF-5375-455C-9EA6-DF929625EA0E}">
        <p15:presenceInfo xmlns:p15="http://schemas.microsoft.com/office/powerpoint/2012/main" userId="S::devon.garon@mass.gov::6fc483a5-810f-4ab7-9c34-4c16961ee184" providerId="AD"/>
      </p:ext>
    </p:extLst>
  </p:cmAuthor>
  <p:cmAuthor id="4" name="Fox, Katharine" initials="KF" lastIdx="3" clrIdx="3">
    <p:extLst>
      <p:ext uri="{19B8F6BF-5375-455C-9EA6-DF929625EA0E}">
        <p15:presenceInfo xmlns:p15="http://schemas.microsoft.com/office/powerpoint/2012/main" userId="Fox, Katharine" providerId="None"/>
      </p:ext>
    </p:extLst>
  </p:cmAuthor>
  <p:cmAuthor id="5" name="Qin, Sarah (EHS)" initials="QS(" lastIdx="10" clrIdx="4">
    <p:extLst>
      <p:ext uri="{19B8F6BF-5375-455C-9EA6-DF929625EA0E}">
        <p15:presenceInfo xmlns:p15="http://schemas.microsoft.com/office/powerpoint/2012/main" userId="S::Sarah.Qin@mass.gov::1d0c70a7-f927-4b79-b90e-05f25af639ca" providerId="AD"/>
      </p:ext>
    </p:extLst>
  </p:cmAuthor>
  <p:cmAuthor id="6" name="Vohra, Monica (EHS)" initials="V(" lastIdx="1" clrIdx="5">
    <p:extLst>
      <p:ext uri="{19B8F6BF-5375-455C-9EA6-DF929625EA0E}">
        <p15:presenceInfo xmlns:p15="http://schemas.microsoft.com/office/powerpoint/2012/main" userId="S::monica.vohra2@mass.gov::6cc9bde9-c8a3-4255-a5d5-73195fd51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AE"/>
    <a:srgbClr val="002B82"/>
    <a:srgbClr val="D1DEFF"/>
    <a:srgbClr val="E8EEFC"/>
    <a:srgbClr val="002D86"/>
    <a:srgbClr val="E9F5E9"/>
    <a:srgbClr val="0049DA"/>
    <a:srgbClr val="003FBC"/>
    <a:srgbClr val="3F7FFF"/>
    <a:srgbClr val="C7C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90EAC-4D48-4626-A926-1100629E8C6D}" v="12" dt="2023-07-11T18:17:56.041"/>
    <p1510:client id="{9D1D55C8-96AA-4C11-9FB3-6DD42A18BA7C}" v="11" dt="2023-07-11T16:18:57.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249" autoAdjust="0"/>
  </p:normalViewPr>
  <p:slideViewPr>
    <p:cSldViewPr snapToGrid="0">
      <p:cViewPr varScale="1">
        <p:scale>
          <a:sx n="110" d="100"/>
          <a:sy n="110" d="100"/>
        </p:scale>
        <p:origin x="1164"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metto, Eileen M (EHS)" userId="93791ce0-27d8-40b8-b7e0-9567e95e18fb" providerId="ADAL" clId="{9D1D55C8-96AA-4C11-9FB3-6DD42A18BA7C}"/>
    <pc:docChg chg="addSld delSld modSld sldOrd">
      <pc:chgData name="Gammetto, Eileen M (EHS)" userId="93791ce0-27d8-40b8-b7e0-9567e95e18fb" providerId="ADAL" clId="{9D1D55C8-96AA-4C11-9FB3-6DD42A18BA7C}" dt="2023-07-11T16:20:12.999" v="41"/>
      <pc:docMkLst>
        <pc:docMk/>
      </pc:docMkLst>
      <pc:sldChg chg="modSp mod">
        <pc:chgData name="Gammetto, Eileen M (EHS)" userId="93791ce0-27d8-40b8-b7e0-9567e95e18fb" providerId="ADAL" clId="{9D1D55C8-96AA-4C11-9FB3-6DD42A18BA7C}" dt="2023-07-11T16:10:38.356" v="15" actId="20577"/>
        <pc:sldMkLst>
          <pc:docMk/>
          <pc:sldMk cId="2537078521" sldId="257"/>
        </pc:sldMkLst>
        <pc:spChg chg="mod">
          <ac:chgData name="Gammetto, Eileen M (EHS)" userId="93791ce0-27d8-40b8-b7e0-9567e95e18fb" providerId="ADAL" clId="{9D1D55C8-96AA-4C11-9FB3-6DD42A18BA7C}" dt="2023-07-11T16:10:35.085" v="13" actId="20577"/>
          <ac:spMkLst>
            <pc:docMk/>
            <pc:sldMk cId="2537078521" sldId="257"/>
            <ac:spMk id="2" creationId="{00000000-0000-0000-0000-000000000000}"/>
          </ac:spMkLst>
        </pc:spChg>
        <pc:spChg chg="mod">
          <ac:chgData name="Gammetto, Eileen M (EHS)" userId="93791ce0-27d8-40b8-b7e0-9567e95e18fb" providerId="ADAL" clId="{9D1D55C8-96AA-4C11-9FB3-6DD42A18BA7C}" dt="2023-07-11T16:10:38.356" v="15" actId="20577"/>
          <ac:spMkLst>
            <pc:docMk/>
            <pc:sldMk cId="2537078521" sldId="257"/>
            <ac:spMk id="6" creationId="{0834FA5D-A1D6-2203-06BC-1A7F699477E4}"/>
          </ac:spMkLst>
        </pc:spChg>
      </pc:sldChg>
      <pc:sldChg chg="add">
        <pc:chgData name="Gammetto, Eileen M (EHS)" userId="93791ce0-27d8-40b8-b7e0-9567e95e18fb" providerId="ADAL" clId="{9D1D55C8-96AA-4C11-9FB3-6DD42A18BA7C}" dt="2023-07-11T16:14:09.258" v="26"/>
        <pc:sldMkLst>
          <pc:docMk/>
          <pc:sldMk cId="0" sldId="353"/>
        </pc:sldMkLst>
      </pc:sldChg>
      <pc:sldChg chg="ord">
        <pc:chgData name="Gammetto, Eileen M (EHS)" userId="93791ce0-27d8-40b8-b7e0-9567e95e18fb" providerId="ADAL" clId="{9D1D55C8-96AA-4C11-9FB3-6DD42A18BA7C}" dt="2023-07-11T16:20:12.999" v="41"/>
        <pc:sldMkLst>
          <pc:docMk/>
          <pc:sldMk cId="2460993429" sldId="2594"/>
        </pc:sldMkLst>
      </pc:sldChg>
      <pc:sldChg chg="add">
        <pc:chgData name="Gammetto, Eileen M (EHS)" userId="93791ce0-27d8-40b8-b7e0-9567e95e18fb" providerId="ADAL" clId="{9D1D55C8-96AA-4C11-9FB3-6DD42A18BA7C}" dt="2023-07-11T16:11:49.244" v="16"/>
        <pc:sldMkLst>
          <pc:docMk/>
          <pc:sldMk cId="3097265240" sldId="2145707623"/>
        </pc:sldMkLst>
      </pc:sldChg>
      <pc:sldChg chg="add">
        <pc:chgData name="Gammetto, Eileen M (EHS)" userId="93791ce0-27d8-40b8-b7e0-9567e95e18fb" providerId="ADAL" clId="{9D1D55C8-96AA-4C11-9FB3-6DD42A18BA7C}" dt="2023-07-11T16:15:37.820" v="28"/>
        <pc:sldMkLst>
          <pc:docMk/>
          <pc:sldMk cId="203208363" sldId="2145707638"/>
        </pc:sldMkLst>
      </pc:sldChg>
      <pc:sldChg chg="add del">
        <pc:chgData name="Gammetto, Eileen M (EHS)" userId="93791ce0-27d8-40b8-b7e0-9567e95e18fb" providerId="ADAL" clId="{9D1D55C8-96AA-4C11-9FB3-6DD42A18BA7C}" dt="2023-07-11T16:14:19.987" v="27" actId="47"/>
        <pc:sldMkLst>
          <pc:docMk/>
          <pc:sldMk cId="1535457692" sldId="2145707646"/>
        </pc:sldMkLst>
      </pc:sldChg>
      <pc:sldChg chg="add">
        <pc:chgData name="Gammetto, Eileen M (EHS)" userId="93791ce0-27d8-40b8-b7e0-9567e95e18fb" providerId="ADAL" clId="{9D1D55C8-96AA-4C11-9FB3-6DD42A18BA7C}" dt="2023-07-11T16:13:48.413" v="24"/>
        <pc:sldMkLst>
          <pc:docMk/>
          <pc:sldMk cId="3682247242" sldId="2145707647"/>
        </pc:sldMkLst>
      </pc:sldChg>
      <pc:sldChg chg="modSp mod ord">
        <pc:chgData name="Gammetto, Eileen M (EHS)" userId="93791ce0-27d8-40b8-b7e0-9567e95e18fb" providerId="ADAL" clId="{9D1D55C8-96AA-4C11-9FB3-6DD42A18BA7C}" dt="2023-07-11T16:19:46.303" v="38" actId="20577"/>
        <pc:sldMkLst>
          <pc:docMk/>
          <pc:sldMk cId="2141328498" sldId="2145707648"/>
        </pc:sldMkLst>
        <pc:spChg chg="mod">
          <ac:chgData name="Gammetto, Eileen M (EHS)" userId="93791ce0-27d8-40b8-b7e0-9567e95e18fb" providerId="ADAL" clId="{9D1D55C8-96AA-4C11-9FB3-6DD42A18BA7C}" dt="2023-07-11T16:19:46.303" v="38" actId="20577"/>
          <ac:spMkLst>
            <pc:docMk/>
            <pc:sldMk cId="2141328498" sldId="2145707648"/>
            <ac:spMk id="3" creationId="{00000000-0000-0000-0000-000000000000}"/>
          </ac:spMkLst>
        </pc:spChg>
      </pc:sldChg>
      <pc:sldChg chg="ord">
        <pc:chgData name="Gammetto, Eileen M (EHS)" userId="93791ce0-27d8-40b8-b7e0-9567e95e18fb" providerId="ADAL" clId="{9D1D55C8-96AA-4C11-9FB3-6DD42A18BA7C}" dt="2023-07-11T16:13:39.629" v="23"/>
        <pc:sldMkLst>
          <pc:docMk/>
          <pc:sldMk cId="4182207497" sldId="2145707649"/>
        </pc:sldMkLst>
      </pc:sldChg>
      <pc:sldChg chg="add">
        <pc:chgData name="Gammetto, Eileen M (EHS)" userId="93791ce0-27d8-40b8-b7e0-9567e95e18fb" providerId="ADAL" clId="{9D1D55C8-96AA-4C11-9FB3-6DD42A18BA7C}" dt="2023-07-11T16:18:57.300" v="37"/>
        <pc:sldMkLst>
          <pc:docMk/>
          <pc:sldMk cId="2718716898" sldId="2145707652"/>
        </pc:sldMkLst>
      </pc:sldChg>
      <pc:sldChg chg="del">
        <pc:chgData name="Gammetto, Eileen M (EHS)" userId="93791ce0-27d8-40b8-b7e0-9567e95e18fb" providerId="ADAL" clId="{9D1D55C8-96AA-4C11-9FB3-6DD42A18BA7C}" dt="2023-07-11T16:20:08.933" v="39" actId="47"/>
        <pc:sldMkLst>
          <pc:docMk/>
          <pc:sldMk cId="3302495289" sldId="2145707653"/>
        </pc:sldMkLst>
      </pc:sldChg>
      <pc:sldChg chg="ord">
        <pc:chgData name="Gammetto, Eileen M (EHS)" userId="93791ce0-27d8-40b8-b7e0-9567e95e18fb" providerId="ADAL" clId="{9D1D55C8-96AA-4C11-9FB3-6DD42A18BA7C}" dt="2023-07-11T16:16:41.524" v="31"/>
        <pc:sldMkLst>
          <pc:docMk/>
          <pc:sldMk cId="4002946093" sldId="2145707654"/>
        </pc:sldMkLst>
      </pc:sldChg>
      <pc:sldChg chg="ord">
        <pc:chgData name="Gammetto, Eileen M (EHS)" userId="93791ce0-27d8-40b8-b7e0-9567e95e18fb" providerId="ADAL" clId="{9D1D55C8-96AA-4C11-9FB3-6DD42A18BA7C}" dt="2023-07-11T16:16:41.524" v="31"/>
        <pc:sldMkLst>
          <pc:docMk/>
          <pc:sldMk cId="390282016" sldId="2145707655"/>
        </pc:sldMkLst>
      </pc:sldChg>
      <pc:sldChg chg="ord">
        <pc:chgData name="Gammetto, Eileen M (EHS)" userId="93791ce0-27d8-40b8-b7e0-9567e95e18fb" providerId="ADAL" clId="{9D1D55C8-96AA-4C11-9FB3-6DD42A18BA7C}" dt="2023-07-11T16:16:41.524" v="31"/>
        <pc:sldMkLst>
          <pc:docMk/>
          <pc:sldMk cId="339839630" sldId="2145707656"/>
        </pc:sldMkLst>
      </pc:sldChg>
      <pc:sldChg chg="add">
        <pc:chgData name="Gammetto, Eileen M (EHS)" userId="93791ce0-27d8-40b8-b7e0-9567e95e18fb" providerId="ADAL" clId="{9D1D55C8-96AA-4C11-9FB3-6DD42A18BA7C}" dt="2023-07-11T16:17:04.974" v="34"/>
        <pc:sldMkLst>
          <pc:docMk/>
          <pc:sldMk cId="3107392198" sldId="2145707682"/>
        </pc:sldMkLst>
      </pc:sldChg>
      <pc:sldChg chg="add">
        <pc:chgData name="Gammetto, Eileen M (EHS)" userId="93791ce0-27d8-40b8-b7e0-9567e95e18fb" providerId="ADAL" clId="{9D1D55C8-96AA-4C11-9FB3-6DD42A18BA7C}" dt="2023-07-11T16:17:41.769" v="36"/>
        <pc:sldMkLst>
          <pc:docMk/>
          <pc:sldMk cId="3592758451" sldId="2145707722"/>
        </pc:sldMkLst>
      </pc:sldChg>
      <pc:sldChg chg="add">
        <pc:chgData name="Gammetto, Eileen M (EHS)" userId="93791ce0-27d8-40b8-b7e0-9567e95e18fb" providerId="ADAL" clId="{9D1D55C8-96AA-4C11-9FB3-6DD42A18BA7C}" dt="2023-07-11T16:16:02" v="29"/>
        <pc:sldMkLst>
          <pc:docMk/>
          <pc:sldMk cId="1359312776" sldId="2145707727"/>
        </pc:sldMkLst>
      </pc:sldChg>
      <pc:sldChg chg="add">
        <pc:chgData name="Gammetto, Eileen M (EHS)" userId="93791ce0-27d8-40b8-b7e0-9567e95e18fb" providerId="ADAL" clId="{9D1D55C8-96AA-4C11-9FB3-6DD42A18BA7C}" dt="2023-07-11T16:13:31.102" v="21"/>
        <pc:sldMkLst>
          <pc:docMk/>
          <pc:sldMk cId="463179612" sldId="2145707728"/>
        </pc:sldMkLst>
      </pc:sldChg>
      <pc:sldChg chg="add">
        <pc:chgData name="Gammetto, Eileen M (EHS)" userId="93791ce0-27d8-40b8-b7e0-9567e95e18fb" providerId="ADAL" clId="{9D1D55C8-96AA-4C11-9FB3-6DD42A18BA7C}" dt="2023-07-11T16:16:02" v="29"/>
        <pc:sldMkLst>
          <pc:docMk/>
          <pc:sldMk cId="2901423015" sldId="2145707729"/>
        </pc:sldMkLst>
      </pc:sldChg>
      <pc:sldChg chg="add">
        <pc:chgData name="Gammetto, Eileen M (EHS)" userId="93791ce0-27d8-40b8-b7e0-9567e95e18fb" providerId="ADAL" clId="{9D1D55C8-96AA-4C11-9FB3-6DD42A18BA7C}" dt="2023-07-11T16:16:02" v="29"/>
        <pc:sldMkLst>
          <pc:docMk/>
          <pc:sldMk cId="3723150485" sldId="2145707730"/>
        </pc:sldMkLst>
      </pc:sldChg>
      <pc:sldChg chg="add">
        <pc:chgData name="Gammetto, Eileen M (EHS)" userId="93791ce0-27d8-40b8-b7e0-9567e95e18fb" providerId="ADAL" clId="{9D1D55C8-96AA-4C11-9FB3-6DD42A18BA7C}" dt="2023-07-11T16:16:02" v="29"/>
        <pc:sldMkLst>
          <pc:docMk/>
          <pc:sldMk cId="1093344866" sldId="2145707735"/>
        </pc:sldMkLst>
      </pc:sldChg>
      <pc:sldChg chg="add">
        <pc:chgData name="Gammetto, Eileen M (EHS)" userId="93791ce0-27d8-40b8-b7e0-9567e95e18fb" providerId="ADAL" clId="{9D1D55C8-96AA-4C11-9FB3-6DD42A18BA7C}" dt="2023-07-11T16:17:12.063" v="35"/>
        <pc:sldMkLst>
          <pc:docMk/>
          <pc:sldMk cId="1431698078" sldId="2145707738"/>
        </pc:sldMkLst>
      </pc:sldChg>
    </pc:docChg>
  </pc:docChgLst>
  <pc:docChgLst>
    <pc:chgData name="Gammetto, Eileen M (EHS)" userId="93791ce0-27d8-40b8-b7e0-9567e95e18fb" providerId="ADAL" clId="{0C690EAC-4D48-4626-A926-1100629E8C6D}"/>
    <pc:docChg chg="undo custSel addSld modSld sldOrd">
      <pc:chgData name="Gammetto, Eileen M (EHS)" userId="93791ce0-27d8-40b8-b7e0-9567e95e18fb" providerId="ADAL" clId="{0C690EAC-4D48-4626-A926-1100629E8C6D}" dt="2023-07-11T18:18:10.694" v="450" actId="1076"/>
      <pc:docMkLst>
        <pc:docMk/>
      </pc:docMkLst>
      <pc:sldChg chg="addSp delSp">
        <pc:chgData name="Gammetto, Eileen M (EHS)" userId="93791ce0-27d8-40b8-b7e0-9567e95e18fb" providerId="ADAL" clId="{0C690EAC-4D48-4626-A926-1100629E8C6D}" dt="2023-07-11T17:13:51.999" v="5"/>
        <pc:sldMkLst>
          <pc:docMk/>
          <pc:sldMk cId="4002946093" sldId="2145707654"/>
        </pc:sldMkLst>
        <pc:picChg chg="add del">
          <ac:chgData name="Gammetto, Eileen M (EHS)" userId="93791ce0-27d8-40b8-b7e0-9567e95e18fb" providerId="ADAL" clId="{0C690EAC-4D48-4626-A926-1100629E8C6D}" dt="2023-07-11T17:13:51.999" v="5"/>
          <ac:picMkLst>
            <pc:docMk/>
            <pc:sldMk cId="4002946093" sldId="2145707654"/>
            <ac:picMk id="3" creationId="{B05A65FA-347B-874A-E2A8-0BF185910831}"/>
          </ac:picMkLst>
        </pc:picChg>
      </pc:sldChg>
      <pc:sldChg chg="addSp delSp modSp mod">
        <pc:chgData name="Gammetto, Eileen M (EHS)" userId="93791ce0-27d8-40b8-b7e0-9567e95e18fb" providerId="ADAL" clId="{0C690EAC-4D48-4626-A926-1100629E8C6D}" dt="2023-07-11T18:18:10.694" v="450" actId="1076"/>
        <pc:sldMkLst>
          <pc:docMk/>
          <pc:sldMk cId="1359312776" sldId="2145707727"/>
        </pc:sldMkLst>
        <pc:spChg chg="mod">
          <ac:chgData name="Gammetto, Eileen M (EHS)" userId="93791ce0-27d8-40b8-b7e0-9567e95e18fb" providerId="ADAL" clId="{0C690EAC-4D48-4626-A926-1100629E8C6D}" dt="2023-07-11T18:13:20.906" v="437" actId="115"/>
          <ac:spMkLst>
            <pc:docMk/>
            <pc:sldMk cId="1359312776" sldId="2145707727"/>
            <ac:spMk id="7" creationId="{BDCC0A2C-3C04-D223-C954-A43B5227706C}"/>
          </ac:spMkLst>
        </pc:spChg>
        <pc:graphicFrameChg chg="del mod modGraphic">
          <ac:chgData name="Gammetto, Eileen M (EHS)" userId="93791ce0-27d8-40b8-b7e0-9567e95e18fb" providerId="ADAL" clId="{0C690EAC-4D48-4626-A926-1100629E8C6D}" dt="2023-07-11T18:13:06.927" v="435" actId="478"/>
          <ac:graphicFrameMkLst>
            <pc:docMk/>
            <pc:sldMk cId="1359312776" sldId="2145707727"/>
            <ac:graphicFrameMk id="8" creationId="{67C7E390-4848-EFD7-5419-B06514ECFB12}"/>
          </ac:graphicFrameMkLst>
        </pc:graphicFrameChg>
        <pc:picChg chg="add del mod">
          <ac:chgData name="Gammetto, Eileen M (EHS)" userId="93791ce0-27d8-40b8-b7e0-9567e95e18fb" providerId="ADAL" clId="{0C690EAC-4D48-4626-A926-1100629E8C6D}" dt="2023-07-11T18:15:56.955" v="441" actId="478"/>
          <ac:picMkLst>
            <pc:docMk/>
            <pc:sldMk cId="1359312776" sldId="2145707727"/>
            <ac:picMk id="3" creationId="{A1155F6A-28AD-0F92-C844-47EF620C51BB}"/>
          </ac:picMkLst>
        </pc:picChg>
        <pc:picChg chg="add mod">
          <ac:chgData name="Gammetto, Eileen M (EHS)" userId="93791ce0-27d8-40b8-b7e0-9567e95e18fb" providerId="ADAL" clId="{0C690EAC-4D48-4626-A926-1100629E8C6D}" dt="2023-07-11T18:16:23.773" v="444" actId="1076"/>
          <ac:picMkLst>
            <pc:docMk/>
            <pc:sldMk cId="1359312776" sldId="2145707727"/>
            <ac:picMk id="6" creationId="{5951DA0B-85EF-DC29-68A4-148CAB477D29}"/>
          </ac:picMkLst>
        </pc:picChg>
        <pc:picChg chg="add mod">
          <ac:chgData name="Gammetto, Eileen M (EHS)" userId="93791ce0-27d8-40b8-b7e0-9567e95e18fb" providerId="ADAL" clId="{0C690EAC-4D48-4626-A926-1100629E8C6D}" dt="2023-07-11T18:18:10.694" v="450" actId="1076"/>
          <ac:picMkLst>
            <pc:docMk/>
            <pc:sldMk cId="1359312776" sldId="2145707727"/>
            <ac:picMk id="10" creationId="{E2C0752D-E681-4660-B181-D1523F766A6C}"/>
          </ac:picMkLst>
        </pc:picChg>
      </pc:sldChg>
      <pc:sldChg chg="modSp add mod ord">
        <pc:chgData name="Gammetto, Eileen M (EHS)" userId="93791ce0-27d8-40b8-b7e0-9567e95e18fb" providerId="ADAL" clId="{0C690EAC-4D48-4626-A926-1100629E8C6D}" dt="2023-07-11T17:17:10.116" v="73" actId="20577"/>
        <pc:sldMkLst>
          <pc:docMk/>
          <pc:sldMk cId="423724967" sldId="2145707737"/>
        </pc:sldMkLst>
        <pc:spChg chg="mod">
          <ac:chgData name="Gammetto, Eileen M (EHS)" userId="93791ce0-27d8-40b8-b7e0-9567e95e18fb" providerId="ADAL" clId="{0C690EAC-4D48-4626-A926-1100629E8C6D}" dt="2023-07-11T17:17:10.116" v="73" actId="20577"/>
          <ac:spMkLst>
            <pc:docMk/>
            <pc:sldMk cId="423724967" sldId="2145707737"/>
            <ac:spMk id="3" creationId="{ACE8B70D-09AB-8B9C-206F-97549E3D975E}"/>
          </ac:spMkLst>
        </pc:spChg>
      </pc:sldChg>
      <pc:sldChg chg="addSp delSp modSp add mod">
        <pc:chgData name="Gammetto, Eileen M (EHS)" userId="93791ce0-27d8-40b8-b7e0-9567e95e18fb" providerId="ADAL" clId="{0C690EAC-4D48-4626-A926-1100629E8C6D}" dt="2023-07-11T18:08:45.270" v="87" actId="692"/>
        <pc:sldMkLst>
          <pc:docMk/>
          <pc:sldMk cId="1433057985" sldId="2145707739"/>
        </pc:sldMkLst>
        <pc:spChg chg="mod">
          <ac:chgData name="Gammetto, Eileen M (EHS)" userId="93791ce0-27d8-40b8-b7e0-9567e95e18fb" providerId="ADAL" clId="{0C690EAC-4D48-4626-A926-1100629E8C6D}" dt="2023-07-11T17:15:44.385" v="15" actId="20577"/>
          <ac:spMkLst>
            <pc:docMk/>
            <pc:sldMk cId="1433057985" sldId="2145707739"/>
            <ac:spMk id="2" creationId="{F7B7FA91-89C0-FB1A-674E-C37BD551FF9C}"/>
          </ac:spMkLst>
        </pc:spChg>
        <pc:spChg chg="mod">
          <ac:chgData name="Gammetto, Eileen M (EHS)" userId="93791ce0-27d8-40b8-b7e0-9567e95e18fb" providerId="ADAL" clId="{0C690EAC-4D48-4626-A926-1100629E8C6D}" dt="2023-07-11T17:15:49.827" v="16" actId="6549"/>
          <ac:spMkLst>
            <pc:docMk/>
            <pc:sldMk cId="1433057985" sldId="2145707739"/>
            <ac:spMk id="3" creationId="{ACE8B70D-09AB-8B9C-206F-97549E3D975E}"/>
          </ac:spMkLst>
        </pc:spChg>
        <pc:graphicFrameChg chg="add del mod">
          <ac:chgData name="Gammetto, Eileen M (EHS)" userId="93791ce0-27d8-40b8-b7e0-9567e95e18fb" providerId="ADAL" clId="{0C690EAC-4D48-4626-A926-1100629E8C6D}" dt="2023-07-11T18:08:33.196" v="83" actId="478"/>
          <ac:graphicFrameMkLst>
            <pc:docMk/>
            <pc:sldMk cId="1433057985" sldId="2145707739"/>
            <ac:graphicFrameMk id="4" creationId="{5CF82CC5-D578-11AB-974F-06D789783A40}"/>
          </ac:graphicFrameMkLst>
        </pc:graphicFrameChg>
        <pc:picChg chg="add mod">
          <ac:chgData name="Gammetto, Eileen M (EHS)" userId="93791ce0-27d8-40b8-b7e0-9567e95e18fb" providerId="ADAL" clId="{0C690EAC-4D48-4626-A926-1100629E8C6D}" dt="2023-07-11T18:08:45.270" v="87" actId="692"/>
          <ac:picMkLst>
            <pc:docMk/>
            <pc:sldMk cId="1433057985" sldId="2145707739"/>
            <ac:picMk id="6" creationId="{23C664B9-C3AE-8892-CAAC-2443D75219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F194F2-E64F-F17C-EC38-E8A3D9352A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73616-64AC-0A25-E62D-FA5DB2C96A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2BE0B-C252-4AB7-BDFD-4F5D787A7787}" type="datetimeFigureOut">
              <a:rPr lang="en-US" smtClean="0"/>
              <a:t>7/11/2023</a:t>
            </a:fld>
            <a:endParaRPr lang="en-US"/>
          </a:p>
        </p:txBody>
      </p:sp>
      <p:sp>
        <p:nvSpPr>
          <p:cNvPr id="4" name="Footer Placeholder 3">
            <a:extLst>
              <a:ext uri="{FF2B5EF4-FFF2-40B4-BE49-F238E27FC236}">
                <a16:creationId xmlns:a16="http://schemas.microsoft.com/office/drawing/2014/main" id="{985C6BDA-BA18-8129-FEA5-453B789C3D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EB2019-A483-707C-9F6C-EDEE322A1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C5BAF2-AC82-4239-9ABF-C77B1B3CC3BD}" type="slidenum">
              <a:rPr lang="en-US" smtClean="0"/>
              <a:t>‹#›</a:t>
            </a:fld>
            <a:endParaRPr lang="en-US"/>
          </a:p>
        </p:txBody>
      </p:sp>
    </p:spTree>
    <p:extLst>
      <p:ext uri="{BB962C8B-B14F-4D97-AF65-F5344CB8AC3E}">
        <p14:creationId xmlns:p14="http://schemas.microsoft.com/office/powerpoint/2010/main" val="10393727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030D-ECC5-8546-A378-C0B3FE3F2AF2}" type="datetimeFigureOut">
              <a:rPr lang="en-US" smtClean="0"/>
              <a:t>7/11/2023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A2EA-522D-7543-B6F4-490E8843B362}" type="slidenum">
              <a:rPr lang="en-US" smtClean="0"/>
              <a:t>‹#›</a:t>
            </a:fld>
            <a:endParaRPr lang="en-US"/>
          </a:p>
        </p:txBody>
      </p:sp>
    </p:spTree>
    <p:extLst>
      <p:ext uri="{BB962C8B-B14F-4D97-AF65-F5344CB8AC3E}">
        <p14:creationId xmlns:p14="http://schemas.microsoft.com/office/powerpoint/2010/main" val="34473780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into the approach at the end </a:t>
            </a:r>
          </a:p>
        </p:txBody>
      </p:sp>
      <p:sp>
        <p:nvSpPr>
          <p:cNvPr id="4" name="Slide Number Placeholder 3"/>
          <p:cNvSpPr>
            <a:spLocks noGrp="1"/>
          </p:cNvSpPr>
          <p:nvPr>
            <p:ph type="sldNum" sz="quarter" idx="5"/>
          </p:nvPr>
        </p:nvSpPr>
        <p:spPr/>
        <p:txBody>
          <a:bodyPr/>
          <a:lstStyle/>
          <a:p>
            <a:fld id="{7F7AA2EA-522D-7543-B6F4-490E8843B362}" type="slidenum">
              <a:rPr lang="en-US" smtClean="0"/>
              <a:t>3</a:t>
            </a:fld>
            <a:endParaRPr lang="en-US"/>
          </a:p>
        </p:txBody>
      </p:sp>
    </p:spTree>
    <p:extLst>
      <p:ext uri="{BB962C8B-B14F-4D97-AF65-F5344CB8AC3E}">
        <p14:creationId xmlns:p14="http://schemas.microsoft.com/office/powerpoint/2010/main" val="30468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32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14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141855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167651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136139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233475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endParaRPr lang="en-US"/>
          </a:p>
        </p:txBody>
      </p:sp>
    </p:spTree>
    <p:extLst>
      <p:ext uri="{BB962C8B-B14F-4D97-AF65-F5344CB8AC3E}">
        <p14:creationId xmlns:p14="http://schemas.microsoft.com/office/powerpoint/2010/main" val="403845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7305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9422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2975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marL="285750" indent="-285750">
              <a:buFont typeface="Wingdings" panose="05000000000000000000" pitchFamily="2" charset="2"/>
              <a:buChar char="§"/>
            </a:pPr>
            <a:r>
              <a:rPr lang="en-US" altLang="en-US" dirty="0"/>
              <a:t>These do not all apply to residential settings</a:t>
            </a:r>
            <a:endParaRPr lang="en-US" sz="1200" kern="0" dirty="0">
              <a:solidFill>
                <a:srgbClr val="002060"/>
              </a:solidFill>
              <a:latin typeface="Arial"/>
            </a:endParaRPr>
          </a:p>
          <a:p>
            <a:pPr marL="285750" indent="-285750">
              <a:buFont typeface="Wingdings" panose="05000000000000000000" pitchFamily="2" charset="2"/>
              <a:buChar char="§"/>
            </a:pPr>
            <a:r>
              <a:rPr lang="en-US" sz="1200" b="0" kern="0" dirty="0">
                <a:solidFill>
                  <a:srgbClr val="002060"/>
                </a:solidFill>
                <a:latin typeface="Arial"/>
                <a:ea typeface="+mn-ea"/>
                <a:cs typeface="+mn-cs"/>
              </a:rPr>
              <a:t>MFP Demonstration Transitional Assistance (TA) service allows a broader array of </a:t>
            </a:r>
            <a:r>
              <a:rPr lang="en-US" sz="1200" kern="0" dirty="0">
                <a:solidFill>
                  <a:srgbClr val="002060"/>
                </a:solidFill>
                <a:latin typeface="Arial"/>
              </a:rPr>
              <a:t>g</a:t>
            </a:r>
            <a:r>
              <a:rPr lang="en-US" sz="1200" b="0" kern="0" dirty="0">
                <a:solidFill>
                  <a:srgbClr val="002060"/>
                </a:solidFill>
                <a:latin typeface="Arial"/>
                <a:ea typeface="+mn-ea"/>
                <a:cs typeface="+mn-cs"/>
              </a:rPr>
              <a:t>oods and services than what is available through Waiver Transitional Assistance Service.</a:t>
            </a:r>
          </a:p>
          <a:p>
            <a:pPr marL="285750" indent="-285750">
              <a:buFont typeface="Wingdings" panose="05000000000000000000" pitchFamily="2" charset="2"/>
              <a:buChar char="§"/>
            </a:pPr>
            <a:r>
              <a:rPr lang="en-US" sz="1200" b="0" kern="0" dirty="0">
                <a:solidFill>
                  <a:srgbClr val="002060"/>
                </a:solidFill>
                <a:latin typeface="Arial"/>
                <a:ea typeface="+mn-ea"/>
                <a:cs typeface="+mn-cs"/>
              </a:rPr>
              <a:t>If the waiver does not cover a specific good or service, such as first month’s rent, it can be obtained through MFP Demo TA.</a:t>
            </a:r>
          </a:p>
          <a:p>
            <a:pPr eaLnBrk="1" hangingPunct="1"/>
            <a:endParaRPr lang="en-US" altLang="en-US" dirty="0"/>
          </a:p>
        </p:txBody>
      </p:sp>
    </p:spTree>
    <p:extLst>
      <p:ext uri="{BB962C8B-B14F-4D97-AF65-F5344CB8AC3E}">
        <p14:creationId xmlns:p14="http://schemas.microsoft.com/office/powerpoint/2010/main" val="261193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r>
              <a:rPr lang="en-US" kern="0" dirty="0">
                <a:solidFill>
                  <a:srgbClr val="002060"/>
                </a:solidFill>
                <a:latin typeface="Arial"/>
              </a:rPr>
              <a:t>Assistive Technology is similar to Specialized Medical Equipment as defined under the ABI and MFP Home and Community-based Services Waivers. </a:t>
            </a:r>
          </a:p>
          <a:p>
            <a:pPr eaLnBrk="1" hangingPunct="1"/>
            <a:endParaRPr lang="en-US" altLang="en-US" dirty="0"/>
          </a:p>
        </p:txBody>
      </p:sp>
    </p:spTree>
    <p:extLst>
      <p:ext uri="{BB962C8B-B14F-4D97-AF65-F5344CB8AC3E}">
        <p14:creationId xmlns:p14="http://schemas.microsoft.com/office/powerpoint/2010/main" val="34978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r>
              <a:rPr lang="en-US" altLang="en-US" dirty="0"/>
              <a:t>Establish links to the community</a:t>
            </a:r>
          </a:p>
        </p:txBody>
      </p:sp>
    </p:spTree>
    <p:extLst>
      <p:ext uri="{BB962C8B-B14F-4D97-AF65-F5344CB8AC3E}">
        <p14:creationId xmlns:p14="http://schemas.microsoft.com/office/powerpoint/2010/main" val="194620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2528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24061027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4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81226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87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0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18467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30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975962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0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122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2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99329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07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9091" y="894001"/>
            <a:ext cx="8053675"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1" y="6356352"/>
            <a:ext cx="2895600" cy="365125"/>
          </a:xfrm>
          <a:prstGeom prst="rect">
            <a:avLst/>
          </a:prstGeom>
        </p:spPr>
        <p:txBody>
          <a:bodyPr/>
          <a:lstStyle/>
          <a:p>
            <a:r>
              <a:rPr lang="en-US">
                <a:solidFill>
                  <a:srgbClr val="000000"/>
                </a:solidFill>
              </a:rPr>
              <a:t>Confidential - for policy development purposes only</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5B7D1DA-5626-476A-9690-83CA1BF5FE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522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7863618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1" y="1621"/>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solidFill>
                  <a:schemeClr val="tx1"/>
                </a:solidFill>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40469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72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slideLayout" Target="../slideLayouts/slideLayout10.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slideLayout" Target="../slideLayouts/slideLayout9.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8.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2.png"/><Relationship Id="rId5" Type="http://schemas.openxmlformats.org/officeDocument/2006/relationships/theme" Target="../theme/theme2.xml"/><Relationship Id="rId15" Type="http://schemas.openxmlformats.org/officeDocument/2006/relationships/tags" Target="../tags/tag30.xml"/><Relationship Id="rId23" Type="http://schemas.openxmlformats.org/officeDocument/2006/relationships/image" Target="../media/image1.emf"/><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slideLayout" Target="../slideLayouts/slideLayout11.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02453562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ADC449-1144-9A09-2B58-C8F890EF29D7}"/>
              </a:ext>
            </a:extLst>
          </p:cNvPr>
          <p:cNvSpPr txBox="1"/>
          <p:nvPr userDrawn="1"/>
        </p:nvSpPr>
        <p:spPr>
          <a:xfrm>
            <a:off x="5422481" y="6558780"/>
            <a:ext cx="4572000" cy="246221"/>
          </a:xfrm>
          <a:prstGeom prst="rect">
            <a:avLst/>
          </a:prstGeom>
          <a:noFill/>
        </p:spPr>
        <p:txBody>
          <a:bodyPr wrap="square">
            <a:spAutoFit/>
          </a:bodyPr>
          <a:lstStyle/>
          <a:p>
            <a:r>
              <a:rPr lang="en-US" sz="1000" dirty="0">
                <a:solidFill>
                  <a:srgbClr val="000000"/>
                </a:solidFill>
              </a:rPr>
              <a:t>Confidential - for policy development purposes only</a:t>
            </a:r>
          </a:p>
        </p:txBody>
      </p:sp>
    </p:spTree>
    <p:extLst>
      <p:ext uri="{BB962C8B-B14F-4D97-AF65-F5344CB8AC3E}">
        <p14:creationId xmlns:p14="http://schemas.microsoft.com/office/powerpoint/2010/main" val="2695272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1" r:id="rId4"/>
    <p:sldLayoutId id="2147483702" r:id="rId5"/>
    <p:sldLayoutId id="2147483703" r:id="rId6"/>
    <p:sldLayoutId id="2147483704" r:id="rId7"/>
  </p:sldLayoutIdLst>
  <p:hf sldNum="0" hdr="0" ftr="0" dt="0"/>
  <p:txStyles>
    <p:titleStyle>
      <a:lvl1pPr algn="l" defTabSz="913429" rtl="0" eaLnBrk="1" fontAlgn="base" hangingPunct="1">
        <a:spcBef>
          <a:spcPct val="0"/>
        </a:spcBef>
        <a:spcAft>
          <a:spcPct val="0"/>
        </a:spcAft>
        <a:tabLst>
          <a:tab pos="275324" algn="l"/>
        </a:tabLst>
        <a:defRPr sz="1900" b="1" baseline="0">
          <a:solidFill>
            <a:srgbClr val="002060"/>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07082202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 y="6565687"/>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7"/>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8"/>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9"/>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0"/>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1"/>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5192429" y="6619158"/>
            <a:ext cx="4302125"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a:solidFill>
                  <a:srgbClr val="FFFFFF"/>
                </a:solidFill>
              </a:rPr>
              <a:t>INTERNAL DRAFT – POLICY IN DEVELOPMENT</a:t>
            </a:r>
          </a:p>
        </p:txBody>
      </p:sp>
    </p:spTree>
    <p:extLst>
      <p:ext uri="{BB962C8B-B14F-4D97-AF65-F5344CB8AC3E}">
        <p14:creationId xmlns:p14="http://schemas.microsoft.com/office/powerpoint/2010/main" val="24935132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9" r:id="rId4"/>
  </p:sldLayoutIdLst>
  <p:hf sldNum="0" hdr="0" ftr="0" dt="0"/>
  <p:txStyles>
    <p:titleStyle>
      <a:lvl1pPr algn="l" defTabSz="913429" rtl="0" eaLnBrk="1" fontAlgn="base" hangingPunct="1">
        <a:spcBef>
          <a:spcPct val="0"/>
        </a:spcBef>
        <a:spcAft>
          <a:spcPct val="0"/>
        </a:spcAft>
        <a:tabLst>
          <a:tab pos="275324" algn="l"/>
        </a:tabLst>
        <a:defRPr sz="1900" b="1" baseline="0">
          <a:solidFill>
            <a:srgbClr val="002060"/>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service-details/proposed-regulations-supporting-material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mfpprojectoffice@mass.gov"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602" y="1500425"/>
            <a:ext cx="6033158" cy="1723549"/>
          </a:xfrm>
        </p:spPr>
        <p:txBody>
          <a:bodyPr/>
          <a:lstStyle/>
          <a:p>
            <a:r>
              <a:rPr kumimoji="0" lang="en-US" altLang="en-US" sz="2800" b="1" i="0" u="none" strike="noStrike" kern="0" cap="none" spc="0" normalizeH="0" baseline="0" noProof="0" dirty="0">
                <a:ln>
                  <a:noFill/>
                </a:ln>
                <a:solidFill>
                  <a:srgbClr val="002060"/>
                </a:solidFill>
                <a:effectLst/>
                <a:uLnTx/>
                <a:uFillTx/>
                <a:latin typeface="Arial"/>
                <a:ea typeface="+mj-ea"/>
                <a:cs typeface="+mj-cs"/>
              </a:rPr>
              <a:t>Overview of the Money Follows the Person Demonstration Relaunch</a:t>
            </a:r>
            <a:br>
              <a:rPr kumimoji="0" lang="en-US" altLang="en-US" sz="2800" b="1" i="0" u="none" strike="noStrike" kern="0" cap="none" spc="0" normalizeH="0" baseline="0" noProof="0" dirty="0">
                <a:ln>
                  <a:noFill/>
                </a:ln>
                <a:solidFill>
                  <a:srgbClr val="002060"/>
                </a:solidFill>
                <a:effectLst/>
                <a:uLnTx/>
                <a:uFillTx/>
                <a:latin typeface="Arial"/>
                <a:ea typeface="+mj-ea"/>
                <a:cs typeface="+mj-cs"/>
              </a:rPr>
            </a:br>
            <a:br>
              <a:rPr kumimoji="0" lang="en-US" altLang="en-US" sz="2800" b="1" i="0" u="none" strike="noStrike" kern="0" cap="none" spc="0" normalizeH="0" baseline="0" noProof="0" dirty="0">
                <a:ln>
                  <a:noFill/>
                </a:ln>
                <a:solidFill>
                  <a:srgbClr val="002060"/>
                </a:solidFill>
                <a:effectLst/>
                <a:uLnTx/>
                <a:uFillTx/>
                <a:latin typeface="Arial"/>
                <a:ea typeface="+mj-ea"/>
                <a:cs typeface="+mj-cs"/>
              </a:rPr>
            </a:br>
            <a:r>
              <a:rPr kumimoji="0" lang="en-US" altLang="en-US" sz="2800" b="1" i="0" u="none" strike="noStrike" kern="0" cap="none" spc="0" normalizeH="0" baseline="0" noProof="0" dirty="0">
                <a:ln>
                  <a:noFill/>
                </a:ln>
                <a:solidFill>
                  <a:srgbClr val="002060"/>
                </a:solidFill>
                <a:effectLst/>
                <a:uLnTx/>
                <a:uFillTx/>
                <a:latin typeface="Arial"/>
                <a:ea typeface="+mj-ea"/>
                <a:cs typeface="+mj-cs"/>
              </a:rPr>
              <a:t>ASAP Network</a:t>
            </a:r>
            <a:endParaRPr lang="en-US" b="1" dirty="0">
              <a:solidFill>
                <a:srgbClr val="002060"/>
              </a:solidFill>
            </a:endParaRPr>
          </a:p>
        </p:txBody>
      </p:sp>
      <p:sp>
        <p:nvSpPr>
          <p:cNvPr id="6" name="McK Disclaimer">
            <a:extLst>
              <a:ext uri="{FF2B5EF4-FFF2-40B4-BE49-F238E27FC236}">
                <a16:creationId xmlns:a16="http://schemas.microsoft.com/office/drawing/2014/main" id="{0834FA5D-A1D6-2203-06BC-1A7F699477E4}"/>
              </a:ext>
            </a:extLst>
          </p:cNvPr>
          <p:cNvSpPr>
            <a:spLocks noChangeArrowheads="1"/>
          </p:cNvSpPr>
          <p:nvPr/>
        </p:nvSpPr>
        <p:spPr bwMode="auto">
          <a:xfrm>
            <a:off x="2699371" y="4070747"/>
            <a:ext cx="56161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dirty="0">
                <a:solidFill>
                  <a:schemeClr val="tx2"/>
                </a:solidFill>
                <a:latin typeface="Arial"/>
                <a:ea typeface="ＭＳ Ｐゴシック"/>
              </a:rPr>
              <a:t>Executive Office of Health and Human Services</a:t>
            </a:r>
          </a:p>
          <a:p>
            <a:pPr defTabSz="803755" eaLnBrk="0" hangingPunct="0"/>
            <a:endParaRPr lang="en-US" sz="2000" dirty="0">
              <a:solidFill>
                <a:schemeClr val="tx2"/>
              </a:solidFill>
              <a:latin typeface="Arial"/>
              <a:ea typeface="ＭＳ Ｐゴシック"/>
            </a:endParaRPr>
          </a:p>
          <a:p>
            <a:pPr defTabSz="803755" eaLnBrk="0" hangingPunct="0"/>
            <a:r>
              <a:rPr lang="en-US" sz="2000" dirty="0">
                <a:solidFill>
                  <a:schemeClr val="tx2"/>
                </a:solidFill>
                <a:latin typeface="Arial"/>
                <a:ea typeface="ＭＳ Ｐゴシック"/>
              </a:rPr>
              <a:t>July 2023</a:t>
            </a:r>
            <a:endParaRPr lang="en-US" sz="2000" dirty="0">
              <a:solidFill>
                <a:schemeClr val="tx2"/>
              </a:solidFill>
              <a:latin typeface="Arial"/>
              <a:ea typeface="ＭＳ Ｐゴシック"/>
              <a:cs typeface="Arial"/>
            </a:endParaRPr>
          </a:p>
        </p:txBody>
      </p:sp>
      <p:sp>
        <p:nvSpPr>
          <p:cNvPr id="8" name="Footer Placeholder 4">
            <a:extLst>
              <a:ext uri="{FF2B5EF4-FFF2-40B4-BE49-F238E27FC236}">
                <a16:creationId xmlns:a16="http://schemas.microsoft.com/office/drawing/2014/main" id="{6F934017-CCE0-AECE-F9E7-9339643F3CCC}"/>
              </a:ext>
            </a:extLst>
          </p:cNvPr>
          <p:cNvSpPr txBox="1">
            <a:spLocks/>
          </p:cNvSpPr>
          <p:nvPr/>
        </p:nvSpPr>
        <p:spPr>
          <a:xfrm>
            <a:off x="5976458" y="6492875"/>
            <a:ext cx="32682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Confidential - for policy development purposes only</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06345"/>
            <a:ext cx="7816467" cy="430887"/>
          </a:xfrm>
        </p:spPr>
        <p:txBody>
          <a:bodyPr/>
          <a:lstStyle/>
          <a:p>
            <a:r>
              <a:rPr lang="en-US" altLang="en-US" sz="2800" dirty="0">
                <a:ea typeface="ＭＳ Ｐゴシック" pitchFamily="34" charset="-128"/>
              </a:rPr>
              <a:t>Transitional Assistance (TA)</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dirty="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31580" y="777171"/>
            <a:ext cx="8524580" cy="5078313"/>
          </a:xfrm>
          <a:prstGeom prst="rect">
            <a:avLst/>
          </a:prstGeom>
          <a:noFill/>
        </p:spPr>
        <p:txBody>
          <a:bodyPr wrap="square" rtlCol="0">
            <a:spAutoFit/>
          </a:bodyPr>
          <a:lstStyle/>
          <a:p>
            <a:r>
              <a:rPr lang="en-US" sz="1800" b="0" kern="0" dirty="0">
                <a:solidFill>
                  <a:srgbClr val="002060"/>
                </a:solidFill>
                <a:latin typeface="Arial"/>
                <a:ea typeface="+mn-ea"/>
                <a:cs typeface="+mn-cs"/>
              </a:rPr>
              <a:t>Non-recurring set-up expenses and short-term services necessary to </a:t>
            </a:r>
          </a:p>
          <a:p>
            <a:r>
              <a:rPr lang="en-US" sz="1800" b="0" kern="0" dirty="0">
                <a:solidFill>
                  <a:srgbClr val="002060"/>
                </a:solidFill>
                <a:latin typeface="Arial"/>
                <a:ea typeface="+mn-ea"/>
                <a:cs typeface="+mn-cs"/>
              </a:rPr>
              <a:t>facilitate an individual's transition from a facility-based long term care setting to the community. (Note: not an all-inclusive list)</a:t>
            </a:r>
          </a:p>
          <a:p>
            <a:endParaRPr lang="en-US" kern="0" dirty="0">
              <a:solidFill>
                <a:srgbClr val="002060"/>
              </a:solidFill>
              <a:latin typeface="Arial"/>
            </a:endParaRPr>
          </a:p>
          <a:p>
            <a:r>
              <a:rPr lang="en-US" sz="1800" b="0" u="sng" kern="0" dirty="0">
                <a:solidFill>
                  <a:srgbClr val="002060"/>
                </a:solidFill>
                <a:latin typeface="Arial"/>
                <a:ea typeface="+mn-ea"/>
                <a:cs typeface="+mn-cs"/>
              </a:rPr>
              <a:t>Goods and Services:</a:t>
            </a:r>
          </a:p>
          <a:p>
            <a:pPr marL="742950" lvl="1" indent="-285750">
              <a:buFont typeface="Wingdings" panose="05000000000000000000" pitchFamily="2" charset="2"/>
              <a:buChar char="§"/>
            </a:pPr>
            <a:r>
              <a:rPr lang="en-US" b="0" kern="0" dirty="0">
                <a:solidFill>
                  <a:srgbClr val="002060"/>
                </a:solidFill>
                <a:latin typeface="Arial"/>
                <a:ea typeface="+mn-ea"/>
                <a:cs typeface="+mn-cs"/>
              </a:rPr>
              <a:t>Moving expenses</a:t>
            </a:r>
          </a:p>
          <a:p>
            <a:pPr marL="742950" lvl="1" indent="-285750">
              <a:buFont typeface="Wingdings" panose="05000000000000000000" pitchFamily="2" charset="2"/>
              <a:buChar char="§"/>
            </a:pPr>
            <a:r>
              <a:rPr lang="en-US" kern="0" dirty="0">
                <a:solidFill>
                  <a:srgbClr val="002060"/>
                </a:solidFill>
                <a:latin typeface="Arial"/>
              </a:rPr>
              <a:t>First month’s rent*</a:t>
            </a:r>
          </a:p>
          <a:p>
            <a:pPr marL="742950" lvl="1" indent="-285750">
              <a:buFont typeface="Wingdings" panose="05000000000000000000" pitchFamily="2" charset="2"/>
              <a:buChar char="§"/>
            </a:pPr>
            <a:r>
              <a:rPr lang="en-US" b="0" kern="0" dirty="0">
                <a:solidFill>
                  <a:srgbClr val="002060"/>
                </a:solidFill>
                <a:latin typeface="Arial"/>
                <a:ea typeface="+mn-ea"/>
                <a:cs typeface="+mn-cs"/>
              </a:rPr>
              <a:t>Security deposit*</a:t>
            </a:r>
          </a:p>
          <a:p>
            <a:pPr marL="742950" lvl="1" indent="-285750">
              <a:buFont typeface="Wingdings" panose="05000000000000000000" pitchFamily="2" charset="2"/>
              <a:buChar char="§"/>
            </a:pPr>
            <a:r>
              <a:rPr lang="en-US" kern="0" dirty="0">
                <a:solidFill>
                  <a:srgbClr val="002060"/>
                </a:solidFill>
                <a:latin typeface="Arial"/>
              </a:rPr>
              <a:t>Utility set up fees/deposits</a:t>
            </a:r>
          </a:p>
          <a:p>
            <a:pPr marL="742950" lvl="1" indent="-285750">
              <a:buFont typeface="Wingdings" panose="05000000000000000000" pitchFamily="2" charset="2"/>
              <a:buChar char="§"/>
            </a:pPr>
            <a:r>
              <a:rPr lang="en-US" b="0" kern="0" dirty="0">
                <a:solidFill>
                  <a:srgbClr val="002060"/>
                </a:solidFill>
                <a:latin typeface="Arial"/>
                <a:ea typeface="+mn-ea"/>
                <a:cs typeface="+mn-cs"/>
              </a:rPr>
              <a:t>Pest eradication*</a:t>
            </a:r>
          </a:p>
          <a:p>
            <a:pPr marL="742950" lvl="1" indent="-285750">
              <a:buFont typeface="Wingdings" panose="05000000000000000000" pitchFamily="2" charset="2"/>
              <a:buChar char="§"/>
            </a:pPr>
            <a:r>
              <a:rPr lang="en-US" kern="0" dirty="0">
                <a:solidFill>
                  <a:srgbClr val="002060"/>
                </a:solidFill>
                <a:latin typeface="Arial"/>
              </a:rPr>
              <a:t>One-time cleaning prior to occupancy*</a:t>
            </a:r>
          </a:p>
          <a:p>
            <a:pPr marL="742950" lvl="1" indent="-285750">
              <a:buFont typeface="Wingdings" panose="05000000000000000000" pitchFamily="2" charset="2"/>
              <a:buChar char="§"/>
            </a:pPr>
            <a:r>
              <a:rPr lang="en-US" kern="0" dirty="0">
                <a:solidFill>
                  <a:srgbClr val="002060"/>
                </a:solidFill>
                <a:latin typeface="Arial"/>
              </a:rPr>
              <a:t>Televisions up to 36”</a:t>
            </a:r>
          </a:p>
          <a:p>
            <a:pPr marL="742950" lvl="1" indent="-285750">
              <a:buFont typeface="Wingdings" panose="05000000000000000000" pitchFamily="2" charset="2"/>
              <a:buChar char="§"/>
            </a:pPr>
            <a:r>
              <a:rPr lang="en-US" kern="0" dirty="0">
                <a:solidFill>
                  <a:srgbClr val="002060"/>
                </a:solidFill>
                <a:latin typeface="Arial"/>
              </a:rPr>
              <a:t>Furniture, window coverings, linens</a:t>
            </a:r>
          </a:p>
          <a:p>
            <a:pPr marL="742950" lvl="1" indent="-285750">
              <a:buFont typeface="Wingdings" panose="05000000000000000000" pitchFamily="2" charset="2"/>
              <a:buChar char="§"/>
            </a:pPr>
            <a:r>
              <a:rPr lang="en-US" kern="0" dirty="0">
                <a:solidFill>
                  <a:srgbClr val="002060"/>
                </a:solidFill>
                <a:latin typeface="Arial"/>
              </a:rPr>
              <a:t>Home modifications</a:t>
            </a:r>
          </a:p>
          <a:p>
            <a:pPr marL="742950" lvl="1" indent="-285750">
              <a:buFont typeface="Wingdings" panose="05000000000000000000" pitchFamily="2" charset="2"/>
              <a:buChar char="§"/>
            </a:pPr>
            <a:r>
              <a:rPr lang="en-US" kern="0" dirty="0">
                <a:solidFill>
                  <a:srgbClr val="002060"/>
                </a:solidFill>
                <a:latin typeface="Arial"/>
              </a:rPr>
              <a:t>Washer/dryer*</a:t>
            </a:r>
            <a:endParaRPr lang="en-US" sz="1800" b="0" kern="0" dirty="0">
              <a:solidFill>
                <a:srgbClr val="002060"/>
              </a:solidFill>
              <a:latin typeface="Arial"/>
              <a:ea typeface="+mn-ea"/>
              <a:cs typeface="+mn-cs"/>
            </a:endParaRPr>
          </a:p>
          <a:p>
            <a:endParaRPr lang="en-US" kern="0" dirty="0">
              <a:solidFill>
                <a:srgbClr val="002060"/>
              </a:solidFill>
              <a:latin typeface="Arial"/>
            </a:endParaRPr>
          </a:p>
          <a:p>
            <a:endParaRPr lang="en-US" sz="1200" b="0" i="1" kern="0" dirty="0">
              <a:solidFill>
                <a:srgbClr val="002060"/>
              </a:solidFill>
              <a:latin typeface="Arial"/>
              <a:ea typeface="+mn-ea"/>
              <a:cs typeface="+mn-cs"/>
            </a:endParaRPr>
          </a:p>
          <a:p>
            <a:endParaRPr lang="en-US" sz="1200" b="0" i="1" kern="0" dirty="0">
              <a:solidFill>
                <a:srgbClr val="002060"/>
              </a:solidFill>
              <a:latin typeface="Arial"/>
              <a:ea typeface="+mn-ea"/>
              <a:cs typeface="+mn-cs"/>
            </a:endParaRPr>
          </a:p>
          <a:p>
            <a:r>
              <a:rPr lang="en-US" sz="1200" b="0" i="1" kern="0" dirty="0">
                <a:solidFill>
                  <a:srgbClr val="002060"/>
                </a:solidFill>
                <a:latin typeface="Arial"/>
                <a:ea typeface="+mn-ea"/>
                <a:cs typeface="+mn-cs"/>
              </a:rPr>
              <a:t>* May not apply to residential settings</a:t>
            </a:r>
          </a:p>
        </p:txBody>
      </p:sp>
      <p:pic>
        <p:nvPicPr>
          <p:cNvPr id="6" name="Picture 5" descr="Vintage yellow TV on top of a wood plank with blue background">
            <a:extLst>
              <a:ext uri="{FF2B5EF4-FFF2-40B4-BE49-F238E27FC236}">
                <a16:creationId xmlns:a16="http://schemas.microsoft.com/office/drawing/2014/main" id="{5951DA0B-85EF-DC29-68A4-148CAB47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17" y="3922835"/>
            <a:ext cx="3082834" cy="2055223"/>
          </a:xfrm>
          <a:prstGeom prst="rect">
            <a:avLst/>
          </a:prstGeom>
        </p:spPr>
      </p:pic>
      <p:pic>
        <p:nvPicPr>
          <p:cNvPr id="10" name="Picture 9" descr="Orange couch in living room with orange lamp and side table">
            <a:extLst>
              <a:ext uri="{FF2B5EF4-FFF2-40B4-BE49-F238E27FC236}">
                <a16:creationId xmlns:a16="http://schemas.microsoft.com/office/drawing/2014/main" id="{E2C0752D-E681-4660-B181-D1523F766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394" y="1805574"/>
            <a:ext cx="3113257" cy="1866822"/>
          </a:xfrm>
          <a:prstGeom prst="rect">
            <a:avLst/>
          </a:prstGeom>
        </p:spPr>
      </p:pic>
    </p:spTree>
    <p:extLst>
      <p:ext uri="{BB962C8B-B14F-4D97-AF65-F5344CB8AC3E}">
        <p14:creationId xmlns:p14="http://schemas.microsoft.com/office/powerpoint/2010/main" val="135931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dirty="0">
                <a:ea typeface="ＭＳ Ｐゴシック" pitchFamily="34" charset="-128"/>
              </a:rPr>
              <a:t>Assistive Technology (AT)</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dirty="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21457" y="889843"/>
            <a:ext cx="8524580" cy="5632311"/>
          </a:xfrm>
          <a:prstGeom prst="rect">
            <a:avLst/>
          </a:prstGeom>
          <a:noFill/>
        </p:spPr>
        <p:txBody>
          <a:bodyPr wrap="square" rtlCol="0">
            <a:spAutoFit/>
          </a:bodyPr>
          <a:lstStyle/>
          <a:p>
            <a:r>
              <a:rPr lang="en-US" kern="0" dirty="0">
                <a:solidFill>
                  <a:srgbClr val="002060"/>
                </a:solidFill>
                <a:latin typeface="Arial"/>
              </a:rPr>
              <a:t>Devices, controls, or appliances that enable individuals to increase their ability to perform activities of daily living; or that enable individuals to perceive, control, or communicate with the community environment in which they live, thereby promoting community integration. </a:t>
            </a:r>
          </a:p>
          <a:p>
            <a:endParaRPr lang="en-US" kern="0" dirty="0">
              <a:solidFill>
                <a:srgbClr val="002060"/>
              </a:solidFill>
              <a:latin typeface="Arial"/>
            </a:endParaRPr>
          </a:p>
          <a:p>
            <a:r>
              <a:rPr lang="en-US" b="1" kern="0" dirty="0">
                <a:solidFill>
                  <a:srgbClr val="002060"/>
                </a:solidFill>
                <a:latin typeface="Arial"/>
              </a:rPr>
              <a:t>Individuals that are enrolled in the MFP Demonstration may be eligible for AT.</a:t>
            </a: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sz="1800" b="0" kern="0" dirty="0">
              <a:solidFill>
                <a:srgbClr val="002060"/>
              </a:solidFill>
              <a:latin typeface="Arial"/>
              <a:ea typeface="+mn-ea"/>
              <a:cs typeface="+mn-cs"/>
            </a:endParaRPr>
          </a:p>
        </p:txBody>
      </p:sp>
      <p:graphicFrame>
        <p:nvGraphicFramePr>
          <p:cNvPr id="8" name="Table 8">
            <a:extLst>
              <a:ext uri="{FF2B5EF4-FFF2-40B4-BE49-F238E27FC236}">
                <a16:creationId xmlns:a16="http://schemas.microsoft.com/office/drawing/2014/main" id="{67C7E390-4848-EFD7-5419-B06514ECFB12}"/>
              </a:ext>
            </a:extLst>
          </p:cNvPr>
          <p:cNvGraphicFramePr>
            <a:graphicFrameLocks noGrp="1"/>
          </p:cNvGraphicFramePr>
          <p:nvPr/>
        </p:nvGraphicFramePr>
        <p:xfrm>
          <a:off x="297809" y="3069771"/>
          <a:ext cx="8458351" cy="2979782"/>
        </p:xfrm>
        <a:graphic>
          <a:graphicData uri="http://schemas.openxmlformats.org/drawingml/2006/table">
            <a:tbl>
              <a:tblPr firstRow="1" bandRow="1">
                <a:tableStyleId>{00A15C55-8517-42AA-B614-E9B94910E393}</a:tableStyleId>
              </a:tblPr>
              <a:tblGrid>
                <a:gridCol w="8458351">
                  <a:extLst>
                    <a:ext uri="{9D8B030D-6E8A-4147-A177-3AD203B41FA5}">
                      <a16:colId xmlns:a16="http://schemas.microsoft.com/office/drawing/2014/main" val="725585327"/>
                    </a:ext>
                  </a:extLst>
                </a:gridCol>
              </a:tblGrid>
              <a:tr h="323273">
                <a:tc>
                  <a:txBody>
                    <a:bodyPr/>
                    <a:lstStyle/>
                    <a:p>
                      <a:r>
                        <a:rPr lang="en-US" b="1" dirty="0"/>
                        <a:t>Services</a:t>
                      </a:r>
                    </a:p>
                  </a:txBody>
                  <a:tcPr/>
                </a:tc>
                <a:extLst>
                  <a:ext uri="{0D108BD9-81ED-4DB2-BD59-A6C34878D82A}">
                    <a16:rowId xmlns:a16="http://schemas.microsoft.com/office/drawing/2014/main" val="1970178305"/>
                  </a:ext>
                </a:extLst>
              </a:tr>
              <a:tr h="565727">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b="0" dirty="0"/>
                        <a:t>Evaluations necessary for the selection, design, fitting or customization of AT to meet the needs of the individual</a:t>
                      </a:r>
                    </a:p>
                  </a:txBody>
                  <a:tcPr/>
                </a:tc>
                <a:extLst>
                  <a:ext uri="{0D108BD9-81ED-4DB2-BD59-A6C34878D82A}">
                    <a16:rowId xmlns:a16="http://schemas.microsoft.com/office/drawing/2014/main" val="832705103"/>
                  </a:ext>
                </a:extLst>
              </a:tr>
              <a:tr h="388587">
                <a:tc>
                  <a:txBody>
                    <a:bodyPr/>
                    <a:lstStyle/>
                    <a:p>
                      <a:r>
                        <a:rPr lang="en-US" b="0" dirty="0"/>
                        <a:t>Customization, adaptation, fitting, set-up, maintenance or repairs of AT</a:t>
                      </a:r>
                    </a:p>
                  </a:txBody>
                  <a:tcPr/>
                </a:tc>
                <a:extLst>
                  <a:ext uri="{0D108BD9-81ED-4DB2-BD59-A6C34878D82A}">
                    <a16:rowId xmlns:a16="http://schemas.microsoft.com/office/drawing/2014/main" val="3414590513"/>
                  </a:ext>
                </a:extLst>
              </a:tr>
              <a:tr h="388587">
                <a:tc>
                  <a:txBody>
                    <a:bodyPr/>
                    <a:lstStyle/>
                    <a:p>
                      <a:r>
                        <a:rPr lang="en-US" sz="1800" kern="1200" dirty="0">
                          <a:solidFill>
                            <a:schemeClr val="dk1"/>
                          </a:solidFill>
                          <a:effectLst/>
                          <a:latin typeface="+mn-lt"/>
                          <a:ea typeface="+mn-ea"/>
                          <a:cs typeface="+mn-cs"/>
                        </a:rPr>
                        <a:t>Temporary replacement of AT</a:t>
                      </a:r>
                      <a:endParaRPr lang="en-US" b="0" dirty="0"/>
                    </a:p>
                  </a:txBody>
                  <a:tcPr/>
                </a:tc>
                <a:extLst>
                  <a:ext uri="{0D108BD9-81ED-4DB2-BD59-A6C34878D82A}">
                    <a16:rowId xmlns:a16="http://schemas.microsoft.com/office/drawing/2014/main" val="2675246775"/>
                  </a:ext>
                </a:extLst>
              </a:tr>
              <a:tr h="388587">
                <a:tc>
                  <a:txBody>
                    <a:bodyPr/>
                    <a:lstStyle/>
                    <a:p>
                      <a:r>
                        <a:rPr lang="en-US" b="0" dirty="0"/>
                        <a:t>Training or technical assistance with the use of AT</a:t>
                      </a:r>
                    </a:p>
                  </a:txBody>
                  <a:tcPr/>
                </a:tc>
                <a:extLst>
                  <a:ext uri="{0D108BD9-81ED-4DB2-BD59-A6C34878D82A}">
                    <a16:rowId xmlns:a16="http://schemas.microsoft.com/office/drawing/2014/main" val="3728264432"/>
                  </a:ext>
                </a:extLst>
              </a:tr>
              <a:tr h="808181">
                <a:tc>
                  <a:txBody>
                    <a:bodyPr/>
                    <a:lstStyle/>
                    <a:p>
                      <a:r>
                        <a:rPr lang="en-US" b="0" dirty="0"/>
                        <a:t>Acquisition of cell phones, tablets, computers and ancillary equipment necessary for the operation of devices that enable the participant to engage in telehealth</a:t>
                      </a:r>
                    </a:p>
                  </a:txBody>
                  <a:tcPr/>
                </a:tc>
                <a:extLst>
                  <a:ext uri="{0D108BD9-81ED-4DB2-BD59-A6C34878D82A}">
                    <a16:rowId xmlns:a16="http://schemas.microsoft.com/office/drawing/2014/main" val="3001300528"/>
                  </a:ext>
                </a:extLst>
              </a:tr>
            </a:tbl>
          </a:graphicData>
        </a:graphic>
      </p:graphicFrame>
    </p:spTree>
    <p:extLst>
      <p:ext uri="{BB962C8B-B14F-4D97-AF65-F5344CB8AC3E}">
        <p14:creationId xmlns:p14="http://schemas.microsoft.com/office/powerpoint/2010/main" val="372315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281130"/>
            <a:ext cx="7816467" cy="430887"/>
          </a:xfrm>
        </p:spPr>
        <p:txBody>
          <a:bodyPr/>
          <a:lstStyle/>
          <a:p>
            <a:r>
              <a:rPr lang="en-US" altLang="en-US" sz="2800" dirty="0">
                <a:ea typeface="ＭＳ Ｐゴシック" pitchFamily="34" charset="-128"/>
              </a:rPr>
              <a:t>Community Engagement Navigation (CEN)</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dirty="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43785" y="803902"/>
            <a:ext cx="8524580" cy="6740307"/>
          </a:xfrm>
          <a:prstGeom prst="rect">
            <a:avLst/>
          </a:prstGeom>
          <a:noFill/>
        </p:spPr>
        <p:txBody>
          <a:bodyPr wrap="square" lIns="91440" tIns="45720" rIns="91440" bIns="45720" rtlCol="0" anchor="t">
            <a:spAutoFit/>
          </a:bodyPr>
          <a:lstStyle/>
          <a:p>
            <a:r>
              <a:rPr lang="en-US" kern="0" dirty="0">
                <a:solidFill>
                  <a:srgbClr val="002060"/>
                </a:solidFill>
                <a:latin typeface="Arial"/>
              </a:rPr>
              <a:t>A “bridge” service that would include accompaniment and transportation from facilities to community housing and service options provided by CEN provider staff.</a:t>
            </a:r>
          </a:p>
          <a:p>
            <a:endParaRPr lang="en-US" kern="0" dirty="0">
              <a:solidFill>
                <a:srgbClr val="002060"/>
              </a:solidFill>
              <a:latin typeface="Arial"/>
            </a:endParaRPr>
          </a:p>
          <a:p>
            <a:r>
              <a:rPr lang="en-US" b="1" kern="0" dirty="0">
                <a:solidFill>
                  <a:srgbClr val="002060"/>
                </a:solidFill>
                <a:latin typeface="Arial"/>
              </a:rPr>
              <a:t>Note: All services must be authorized by a case manager/service coordinator before received.</a:t>
            </a:r>
            <a:endParaRPr lang="en-US" b="1" kern="0" dirty="0">
              <a:solidFill>
                <a:srgbClr val="002060"/>
              </a:solidFill>
              <a:latin typeface="Arial"/>
              <a:cs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sz="1800" b="0" kern="0" dirty="0">
              <a:solidFill>
                <a:srgbClr val="002060"/>
              </a:solidFill>
              <a:latin typeface="Arial"/>
              <a:ea typeface="+mn-ea"/>
              <a:cs typeface="+mn-cs"/>
            </a:endParaRPr>
          </a:p>
        </p:txBody>
      </p:sp>
      <p:graphicFrame>
        <p:nvGraphicFramePr>
          <p:cNvPr id="2" name="Table 2">
            <a:extLst>
              <a:ext uri="{FF2B5EF4-FFF2-40B4-BE49-F238E27FC236}">
                <a16:creationId xmlns:a16="http://schemas.microsoft.com/office/drawing/2014/main" id="{161F9626-F3F8-4AE4-9138-50CB776CE66D}"/>
              </a:ext>
            </a:extLst>
          </p:cNvPr>
          <p:cNvGraphicFramePr>
            <a:graphicFrameLocks noGrp="1"/>
          </p:cNvGraphicFramePr>
          <p:nvPr/>
        </p:nvGraphicFramePr>
        <p:xfrm>
          <a:off x="199311" y="2607578"/>
          <a:ext cx="8524579" cy="3627444"/>
        </p:xfrm>
        <a:graphic>
          <a:graphicData uri="http://schemas.openxmlformats.org/drawingml/2006/table">
            <a:tbl>
              <a:tblPr firstRow="1" bandRow="1">
                <a:tableStyleId>{00A15C55-8517-42AA-B614-E9B94910E393}</a:tableStyleId>
              </a:tblPr>
              <a:tblGrid>
                <a:gridCol w="4316721">
                  <a:extLst>
                    <a:ext uri="{9D8B030D-6E8A-4147-A177-3AD203B41FA5}">
                      <a16:colId xmlns:a16="http://schemas.microsoft.com/office/drawing/2014/main" val="3293614113"/>
                    </a:ext>
                  </a:extLst>
                </a:gridCol>
                <a:gridCol w="4207858">
                  <a:extLst>
                    <a:ext uri="{9D8B030D-6E8A-4147-A177-3AD203B41FA5}">
                      <a16:colId xmlns:a16="http://schemas.microsoft.com/office/drawing/2014/main" val="4177532365"/>
                    </a:ext>
                  </a:extLst>
                </a:gridCol>
              </a:tblGrid>
              <a:tr h="391691">
                <a:tc>
                  <a:txBody>
                    <a:bodyPr/>
                    <a:lstStyle/>
                    <a:p>
                      <a:r>
                        <a:rPr lang="en-US" sz="1600" dirty="0"/>
                        <a:t>Community Engagement Navigation (CEN)</a:t>
                      </a:r>
                    </a:p>
                  </a:txBody>
                  <a:tcPr/>
                </a:tc>
                <a:tc>
                  <a:txBody>
                    <a:bodyPr/>
                    <a:lstStyle/>
                    <a:p>
                      <a:r>
                        <a:rPr lang="en-US" sz="1600" dirty="0"/>
                        <a:t>Transitional Assistance (TA) Services</a:t>
                      </a:r>
                    </a:p>
                  </a:txBody>
                  <a:tcPr/>
                </a:tc>
                <a:extLst>
                  <a:ext uri="{0D108BD9-81ED-4DB2-BD59-A6C34878D82A}">
                    <a16:rowId xmlns:a16="http://schemas.microsoft.com/office/drawing/2014/main" val="4052104595"/>
                  </a:ext>
                </a:extLst>
              </a:tr>
              <a:tr h="667566">
                <a:tc>
                  <a:txBody>
                    <a:bodyPr/>
                    <a:lstStyle/>
                    <a:p>
                      <a:pPr marL="0" algn="l" defTabSz="932863" rtl="0" eaLnBrk="1" latinLnBrk="0" hangingPunct="1"/>
                      <a:r>
                        <a:rPr lang="en-US" sz="1400" b="0" i="0" u="none" strike="noStrike" kern="1200" dirty="0">
                          <a:solidFill>
                            <a:srgbClr val="002060"/>
                          </a:solidFill>
                          <a:latin typeface="+mn-lt"/>
                          <a:ea typeface="+mn-ea"/>
                          <a:cs typeface="+mn-cs"/>
                        </a:rPr>
                        <a:t>Following a signed informed consent, CEN services can be provided at any time prior to transition</a:t>
                      </a:r>
                    </a:p>
                  </a:txBody>
                  <a:tcPr/>
                </a:tc>
                <a:tc>
                  <a:txBody>
                    <a:bodyPr/>
                    <a:lstStyle/>
                    <a:p>
                      <a:pPr marL="0" algn="l" defTabSz="932863" rtl="0" eaLnBrk="1" latinLnBrk="0" hangingPunct="1"/>
                      <a:r>
                        <a:rPr lang="en-US" sz="1400" b="0" i="0" u="none" strike="noStrike" kern="1200" dirty="0">
                          <a:solidFill>
                            <a:srgbClr val="002060"/>
                          </a:solidFill>
                          <a:latin typeface="+mn-lt"/>
                          <a:ea typeface="+mn-ea"/>
                          <a:cs typeface="+mn-cs"/>
                        </a:rPr>
                        <a:t>Provided no more than </a:t>
                      </a:r>
                      <a:r>
                        <a:rPr lang="en-US" sz="1400" b="1" i="0" u="none" strike="noStrike" kern="1200" dirty="0">
                          <a:solidFill>
                            <a:srgbClr val="002060"/>
                          </a:solidFill>
                          <a:latin typeface="+mn-lt"/>
                          <a:ea typeface="+mn-ea"/>
                          <a:cs typeface="+mn-cs"/>
                        </a:rPr>
                        <a:t>60 days prior to transition</a:t>
                      </a:r>
                    </a:p>
                  </a:txBody>
                  <a:tcPr/>
                </a:tc>
                <a:extLst>
                  <a:ext uri="{0D108BD9-81ED-4DB2-BD59-A6C34878D82A}">
                    <a16:rowId xmlns:a16="http://schemas.microsoft.com/office/drawing/2014/main" val="1729002825"/>
                  </a:ext>
                </a:extLst>
              </a:tr>
              <a:tr h="586987">
                <a:tc>
                  <a:txBody>
                    <a:bodyPr/>
                    <a:lstStyle/>
                    <a:p>
                      <a:pPr marL="0" algn="l" defTabSz="932863" rtl="0" eaLnBrk="1" latinLnBrk="0" hangingPunct="1"/>
                      <a:r>
                        <a:rPr lang="en-US" sz="1400" b="0" i="0" u="none" strike="noStrike" kern="1200" dirty="0">
                          <a:solidFill>
                            <a:srgbClr val="002060"/>
                          </a:solidFill>
                          <a:latin typeface="+mn-lt"/>
                          <a:ea typeface="+mn-ea"/>
                          <a:cs typeface="+mn-cs"/>
                        </a:rPr>
                        <a:t>Primary focus is </a:t>
                      </a:r>
                      <a:r>
                        <a:rPr lang="en-US" sz="1400" b="1" i="0" u="none" strike="noStrike" kern="1200" dirty="0">
                          <a:solidFill>
                            <a:srgbClr val="002060"/>
                          </a:solidFill>
                          <a:latin typeface="+mn-lt"/>
                          <a:ea typeface="+mn-ea"/>
                          <a:cs typeface="+mn-cs"/>
                        </a:rPr>
                        <a:t>community exploration before transition </a:t>
                      </a:r>
                    </a:p>
                  </a:txBody>
                  <a:tcPr/>
                </a:tc>
                <a:tc>
                  <a:txBody>
                    <a:bodyPr/>
                    <a:lstStyle/>
                    <a:p>
                      <a:pPr marL="0" algn="l" defTabSz="932863" rtl="0" eaLnBrk="1" latinLnBrk="0" hangingPunct="1"/>
                      <a:r>
                        <a:rPr lang="en-US" sz="1400" b="0" i="0" u="none" strike="noStrike" kern="1200" dirty="0">
                          <a:solidFill>
                            <a:srgbClr val="002060"/>
                          </a:solidFill>
                          <a:latin typeface="+mn-lt"/>
                          <a:ea typeface="+mn-ea"/>
                          <a:cs typeface="+mn-cs"/>
                        </a:rPr>
                        <a:t>Primary focus is on the immediate need for services and supports to assist in the transition </a:t>
                      </a:r>
                    </a:p>
                  </a:txBody>
                  <a:tcPr/>
                </a:tc>
                <a:extLst>
                  <a:ext uri="{0D108BD9-81ED-4DB2-BD59-A6C34878D82A}">
                    <a16:rowId xmlns:a16="http://schemas.microsoft.com/office/drawing/2014/main" val="2600641163"/>
                  </a:ext>
                </a:extLst>
              </a:tr>
              <a:tr h="353214">
                <a:tc>
                  <a:txBody>
                    <a:bodyPr/>
                    <a:lstStyle/>
                    <a:p>
                      <a:pPr marL="0" algn="l" defTabSz="932863" rtl="0" eaLnBrk="1" latinLnBrk="0" hangingPunct="1"/>
                      <a:r>
                        <a:rPr lang="en-US" sz="1400" b="0" i="0" u="none" strike="noStrike" kern="1200" dirty="0">
                          <a:solidFill>
                            <a:srgbClr val="002060"/>
                          </a:solidFill>
                          <a:latin typeface="+mn-lt"/>
                          <a:ea typeface="+mn-ea"/>
                          <a:cs typeface="+mn-cs"/>
                        </a:rPr>
                        <a:t>Assist individuals in identifying and engaging in a variety of community settings and services</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Provide housing search for individuals in need of a safe and accessible residence. This service can be provided at any point prior to transition</a:t>
                      </a:r>
                      <a:endParaRPr lang="en-US" sz="1400" b="0" i="0" u="none" strike="noStrike" noProof="0" dirty="0">
                        <a:latin typeface="+mn-lt"/>
                      </a:endParaRPr>
                    </a:p>
                  </a:txBody>
                  <a:tcPr/>
                </a:tc>
                <a:extLst>
                  <a:ext uri="{0D108BD9-81ED-4DB2-BD59-A6C34878D82A}">
                    <a16:rowId xmlns:a16="http://schemas.microsoft.com/office/drawing/2014/main" val="1348694058"/>
                  </a:ext>
                </a:extLst>
              </a:tr>
              <a:tr h="187439">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Accompanying individuals in </a:t>
                      </a:r>
                      <a:r>
                        <a:rPr lang="en-US" sz="1400" b="1" i="0" u="none" strike="noStrike" noProof="0" dirty="0">
                          <a:solidFill>
                            <a:srgbClr val="002060"/>
                          </a:solidFill>
                          <a:latin typeface="+mn-lt"/>
                        </a:rPr>
                        <a:t>visiting community housing, day programs, community centers</a:t>
                      </a:r>
                      <a:endParaRPr lang="en-US" sz="1400" b="0" i="0" u="none" strike="noStrike" kern="1200" dirty="0">
                        <a:solidFill>
                          <a:srgbClr val="002060"/>
                        </a:solidFill>
                        <a:latin typeface="+mn-lt"/>
                        <a:ea typeface="+mn-ea"/>
                        <a:cs typeface="+mn-cs"/>
                      </a:endParaRP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002060"/>
                          </a:solidFill>
                          <a:latin typeface="+mn-lt"/>
                        </a:rPr>
                        <a:t>Accompanying individuals in </a:t>
                      </a:r>
                      <a:r>
                        <a:rPr lang="en-US" sz="1400" b="1" i="0" u="none" strike="noStrike" noProof="0" dirty="0">
                          <a:solidFill>
                            <a:srgbClr val="002060"/>
                          </a:solidFill>
                          <a:latin typeface="+mn-lt"/>
                        </a:rPr>
                        <a:t>visiting specific identified housing options </a:t>
                      </a:r>
                      <a:endParaRPr lang="en-US" sz="1400" b="0" i="0" u="none" strike="noStrike" kern="1200" dirty="0">
                        <a:solidFill>
                          <a:srgbClr val="002060"/>
                        </a:solidFill>
                        <a:latin typeface="+mn-lt"/>
                        <a:ea typeface="+mn-ea"/>
                        <a:cs typeface="+mn-cs"/>
                      </a:endParaRPr>
                    </a:p>
                    <a:p>
                      <a:pPr marL="0" algn="l" defTabSz="932863" rtl="0" eaLnBrk="1" latinLnBrk="0" hangingPunct="1"/>
                      <a:endParaRPr lang="en-US" sz="1400" b="0" i="0" u="none" strike="noStrike" kern="1200" dirty="0">
                        <a:solidFill>
                          <a:srgbClr val="002060"/>
                        </a:solidFill>
                        <a:latin typeface="+mn-lt"/>
                        <a:ea typeface="+mn-ea"/>
                        <a:cs typeface="+mn-cs"/>
                      </a:endParaRPr>
                    </a:p>
                  </a:txBody>
                  <a:tcPr/>
                </a:tc>
                <a:extLst>
                  <a:ext uri="{0D108BD9-81ED-4DB2-BD59-A6C34878D82A}">
                    <a16:rowId xmlns:a16="http://schemas.microsoft.com/office/drawing/2014/main" val="2482058564"/>
                  </a:ext>
                </a:extLst>
              </a:tr>
              <a:tr h="389108">
                <a:tc>
                  <a:txBody>
                    <a:bodyPr/>
                    <a:lstStyle/>
                    <a:p>
                      <a:r>
                        <a:rPr lang="en-US" sz="1400" b="0" i="0" u="none" strike="noStrike" kern="1200" noProof="0" dirty="0">
                          <a:solidFill>
                            <a:srgbClr val="002060"/>
                          </a:solidFill>
                          <a:latin typeface="+mn-lt"/>
                          <a:ea typeface="+mn-ea"/>
                          <a:cs typeface="+mn-cs"/>
                        </a:rPr>
                        <a:t>CEN can be provided </a:t>
                      </a:r>
                      <a:r>
                        <a:rPr lang="en-US" sz="1400" b="1" i="0" u="none" strike="noStrike" kern="1200" noProof="0" dirty="0">
                          <a:solidFill>
                            <a:srgbClr val="002060"/>
                          </a:solidFill>
                          <a:latin typeface="+mn-lt"/>
                          <a:ea typeface="+mn-ea"/>
                          <a:cs typeface="+mn-cs"/>
                        </a:rPr>
                        <a:t>pre and post </a:t>
                      </a:r>
                      <a:r>
                        <a:rPr lang="en-US" sz="1400" b="0" i="0" u="none" strike="noStrike" kern="1200" noProof="0" dirty="0">
                          <a:solidFill>
                            <a:srgbClr val="002060"/>
                          </a:solidFill>
                          <a:latin typeface="+mn-lt"/>
                          <a:ea typeface="+mn-ea"/>
                          <a:cs typeface="+mn-cs"/>
                        </a:rPr>
                        <a:t>transition </a:t>
                      </a:r>
                      <a:endParaRPr lang="en-US" sz="1400" dirty="0"/>
                    </a:p>
                  </a:txBody>
                  <a:tcPr/>
                </a:tc>
                <a:tc>
                  <a:txBody>
                    <a:bodyPr/>
                    <a:lstStyle/>
                    <a:p>
                      <a:r>
                        <a:rPr lang="en-US" sz="1400" b="0" i="0" u="none" strike="noStrike" noProof="0" dirty="0">
                          <a:solidFill>
                            <a:srgbClr val="002060"/>
                          </a:solidFill>
                          <a:latin typeface="+mn-lt"/>
                        </a:rPr>
                        <a:t>TA is focused on </a:t>
                      </a:r>
                      <a:r>
                        <a:rPr lang="en-US" sz="1400" b="1" i="0" u="none" strike="noStrike" noProof="0" dirty="0">
                          <a:solidFill>
                            <a:srgbClr val="002060"/>
                          </a:solidFill>
                          <a:latin typeface="+mn-lt"/>
                        </a:rPr>
                        <a:t>pre-transition</a:t>
                      </a:r>
                      <a:r>
                        <a:rPr lang="en-US" sz="1400" b="0" i="0" u="none" strike="noStrike" noProof="0" dirty="0">
                          <a:solidFill>
                            <a:srgbClr val="002060"/>
                          </a:solidFill>
                          <a:latin typeface="+mn-lt"/>
                        </a:rPr>
                        <a:t> services and supports</a:t>
                      </a:r>
                      <a:endParaRPr lang="en-US" sz="1400" dirty="0"/>
                    </a:p>
                  </a:txBody>
                  <a:tcPr/>
                </a:tc>
                <a:extLst>
                  <a:ext uri="{0D108BD9-81ED-4DB2-BD59-A6C34878D82A}">
                    <a16:rowId xmlns:a16="http://schemas.microsoft.com/office/drawing/2014/main" val="1543045454"/>
                  </a:ext>
                </a:extLst>
              </a:tr>
            </a:tbl>
          </a:graphicData>
        </a:graphic>
      </p:graphicFrame>
    </p:spTree>
    <p:extLst>
      <p:ext uri="{BB962C8B-B14F-4D97-AF65-F5344CB8AC3E}">
        <p14:creationId xmlns:p14="http://schemas.microsoft.com/office/powerpoint/2010/main" val="109334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861774"/>
          </a:xfrm>
        </p:spPr>
        <p:txBody>
          <a:bodyPr/>
          <a:lstStyle/>
          <a:p>
            <a:r>
              <a:rPr lang="en-US" altLang="en-US" sz="2800" dirty="0">
                <a:ea typeface="ＭＳ Ｐゴシック"/>
              </a:rPr>
              <a:t>MFP Demo Case Management/Service Coordination </a:t>
            </a:r>
            <a:endParaRPr lang="en-US" altLang="en-US" sz="2800" dirty="0">
              <a:ea typeface="ＭＳ Ｐゴシック" pitchFamily="34" charset="-128"/>
            </a:endParaRP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0" y="987671"/>
            <a:ext cx="8815665" cy="5870329"/>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lvl="0"/>
            <a:endParaRPr lang="en-US" sz="1600" b="0" dirty="0">
              <a:solidFill>
                <a:srgbClr val="002060"/>
              </a:solidFill>
            </a:endParaRPr>
          </a:p>
        </p:txBody>
      </p:sp>
      <p:sp>
        <p:nvSpPr>
          <p:cNvPr id="7" name="TextBox 6">
            <a:extLst>
              <a:ext uri="{FF2B5EF4-FFF2-40B4-BE49-F238E27FC236}">
                <a16:creationId xmlns:a16="http://schemas.microsoft.com/office/drawing/2014/main" id="{BDCC0A2C-3C04-D223-C954-A43B5227706C}"/>
              </a:ext>
            </a:extLst>
          </p:cNvPr>
          <p:cNvSpPr txBox="1"/>
          <p:nvPr/>
        </p:nvSpPr>
        <p:spPr>
          <a:xfrm>
            <a:off x="230352" y="1370170"/>
            <a:ext cx="8524580" cy="4524315"/>
          </a:xfrm>
          <a:prstGeom prst="rect">
            <a:avLst/>
          </a:prstGeom>
          <a:noFill/>
        </p:spPr>
        <p:txBody>
          <a:bodyPr wrap="square" lIns="91440" tIns="45720" rIns="91440" bIns="45720" rtlCol="0" anchor="t">
            <a:spAutoFit/>
          </a:bodyPr>
          <a:lstStyle/>
          <a:p>
            <a:endParaRPr lang="en-US" kern="0" dirty="0">
              <a:solidFill>
                <a:srgbClr val="002060"/>
              </a:solidFill>
              <a:latin typeface="Arial"/>
            </a:endParaRPr>
          </a:p>
          <a:p>
            <a:r>
              <a:rPr lang="en-US" kern="0" dirty="0">
                <a:solidFill>
                  <a:srgbClr val="002060"/>
                </a:solidFill>
                <a:latin typeface="Arial"/>
              </a:rPr>
              <a:t>These are some examples of case management/service coordination duties.</a:t>
            </a:r>
            <a:endParaRPr lang="en-US" dirty="0">
              <a:cs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kern="0" dirty="0">
              <a:solidFill>
                <a:srgbClr val="002060"/>
              </a:solidFill>
              <a:latin typeface="Arial"/>
            </a:endParaRPr>
          </a:p>
          <a:p>
            <a:endParaRPr lang="en-US" sz="1800" b="0" kern="0" dirty="0">
              <a:solidFill>
                <a:srgbClr val="002060"/>
              </a:solidFill>
              <a:latin typeface="Arial"/>
              <a:ea typeface="+mn-ea"/>
              <a:cs typeface="+mn-cs"/>
            </a:endParaRPr>
          </a:p>
        </p:txBody>
      </p:sp>
      <p:graphicFrame>
        <p:nvGraphicFramePr>
          <p:cNvPr id="8" name="Table 8">
            <a:extLst>
              <a:ext uri="{FF2B5EF4-FFF2-40B4-BE49-F238E27FC236}">
                <a16:creationId xmlns:a16="http://schemas.microsoft.com/office/drawing/2014/main" id="{67C7E390-4848-EFD7-5419-B06514ECFB12}"/>
              </a:ext>
            </a:extLst>
          </p:cNvPr>
          <p:cNvGraphicFramePr>
            <a:graphicFrameLocks noGrp="1"/>
          </p:cNvGraphicFramePr>
          <p:nvPr/>
        </p:nvGraphicFramePr>
        <p:xfrm>
          <a:off x="218991" y="2178803"/>
          <a:ext cx="8458351" cy="3880732"/>
        </p:xfrm>
        <a:graphic>
          <a:graphicData uri="http://schemas.openxmlformats.org/drawingml/2006/table">
            <a:tbl>
              <a:tblPr firstRow="1" bandRow="1">
                <a:tableStyleId>{00A15C55-8517-42AA-B614-E9B94910E393}</a:tableStyleId>
              </a:tblPr>
              <a:tblGrid>
                <a:gridCol w="8458351">
                  <a:extLst>
                    <a:ext uri="{9D8B030D-6E8A-4147-A177-3AD203B41FA5}">
                      <a16:colId xmlns:a16="http://schemas.microsoft.com/office/drawing/2014/main" val="725585327"/>
                    </a:ext>
                  </a:extLst>
                </a:gridCol>
              </a:tblGrid>
              <a:tr h="365760">
                <a:tc>
                  <a:txBody>
                    <a:bodyPr/>
                    <a:lstStyle/>
                    <a:p>
                      <a:endParaRPr lang="en-US" b="1" dirty="0"/>
                    </a:p>
                  </a:txBody>
                  <a:tcPr/>
                </a:tc>
                <a:extLst>
                  <a:ext uri="{0D108BD9-81ED-4DB2-BD59-A6C34878D82A}">
                    <a16:rowId xmlns:a16="http://schemas.microsoft.com/office/drawing/2014/main" val="1970178305"/>
                  </a:ext>
                </a:extLst>
              </a:tr>
              <a:tr h="680332">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dirty="0">
                          <a:solidFill>
                            <a:srgbClr val="002060"/>
                          </a:solidFill>
                          <a:latin typeface="+mn-lt"/>
                          <a:ea typeface="ＭＳ Ｐゴシック"/>
                          <a:cs typeface="Arial"/>
                        </a:rPr>
                        <a:t>Supports and assists all enrolled individuals transitioning into the community and participants post transition</a:t>
                      </a:r>
                    </a:p>
                  </a:txBody>
                  <a:tcPr/>
                </a:tc>
                <a:extLst>
                  <a:ext uri="{0D108BD9-81ED-4DB2-BD59-A6C34878D82A}">
                    <a16:rowId xmlns:a16="http://schemas.microsoft.com/office/drawing/2014/main" val="832705103"/>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rgbClr val="002060"/>
                          </a:solidFill>
                          <a:latin typeface="+mn-lt"/>
                          <a:ea typeface="ＭＳ Ｐゴシック"/>
                          <a:cs typeface="Arial"/>
                        </a:rPr>
                        <a:t>Provides information about the range of community-based services, supports and housing options.</a:t>
                      </a:r>
                    </a:p>
                  </a:txBody>
                  <a:tcPr/>
                </a:tc>
                <a:extLst>
                  <a:ext uri="{0D108BD9-81ED-4DB2-BD59-A6C34878D82A}">
                    <a16:rowId xmlns:a16="http://schemas.microsoft.com/office/drawing/2014/main" val="3414590513"/>
                  </a:ext>
                </a:extLst>
              </a:tr>
              <a:tr h="91440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rgbClr val="002060"/>
                          </a:solidFill>
                          <a:latin typeface="+mn-lt"/>
                          <a:ea typeface="ＭＳ Ｐゴシック"/>
                          <a:cs typeface="Arial"/>
                        </a:rPr>
                        <a:t>Facilitates a person-centered planning process which includes identifying housing options, determining, arranging and authorizing services needed to ensure a safe transition.</a:t>
                      </a:r>
                    </a:p>
                  </a:txBody>
                  <a:tcPr/>
                </a:tc>
                <a:extLst>
                  <a:ext uri="{0D108BD9-81ED-4DB2-BD59-A6C34878D82A}">
                    <a16:rowId xmlns:a16="http://schemas.microsoft.com/office/drawing/2014/main" val="2675246775"/>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rgbClr val="002060"/>
                          </a:solidFill>
                          <a:latin typeface="+mn-lt"/>
                          <a:ea typeface="ＭＳ Ｐゴシック"/>
                          <a:cs typeface="Arial"/>
                        </a:rPr>
                        <a:t>Conducts a risk assessment and works with the individual to develop an appropriate back-up plan, responsive to the individuals needs and risks.</a:t>
                      </a:r>
                    </a:p>
                  </a:txBody>
                  <a:tcPr/>
                </a:tc>
                <a:extLst>
                  <a:ext uri="{0D108BD9-81ED-4DB2-BD59-A6C34878D82A}">
                    <a16:rowId xmlns:a16="http://schemas.microsoft.com/office/drawing/2014/main" val="3728264432"/>
                  </a:ext>
                </a:extLst>
              </a:tr>
              <a:tr h="640080">
                <a:tc>
                  <a:txBody>
                    <a:bodyPr/>
                    <a:lstStyle/>
                    <a:p>
                      <a:pPr marL="0" marR="0" lvl="1" indent="-267042" algn="l" defTabSz="932863"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kern="1200" dirty="0">
                          <a:solidFill>
                            <a:srgbClr val="002060"/>
                          </a:solidFill>
                          <a:latin typeface="+mn-lt"/>
                          <a:ea typeface="ＭＳ Ｐゴシック"/>
                          <a:cs typeface="Arial"/>
                        </a:rPr>
                        <a:t>Monitors back-up plan and service provisions and adjusts as needed for 365 days in the community </a:t>
                      </a:r>
                    </a:p>
                  </a:txBody>
                  <a:tcPr/>
                </a:tc>
                <a:extLst>
                  <a:ext uri="{0D108BD9-81ED-4DB2-BD59-A6C34878D82A}">
                    <a16:rowId xmlns:a16="http://schemas.microsoft.com/office/drawing/2014/main" val="3001300528"/>
                  </a:ext>
                </a:extLst>
              </a:tr>
            </a:tbl>
          </a:graphicData>
        </a:graphic>
      </p:graphicFrame>
    </p:spTree>
    <p:extLst>
      <p:ext uri="{BB962C8B-B14F-4D97-AF65-F5344CB8AC3E}">
        <p14:creationId xmlns:p14="http://schemas.microsoft.com/office/powerpoint/2010/main" val="290142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solidFill>
                  <a:srgbClr val="002060"/>
                </a:solidFill>
              </a:rPr>
              <a:t>Referral sources</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358048" y="782121"/>
            <a:ext cx="8427904" cy="5293757"/>
          </a:xfrm>
        </p:spPr>
        <p:txBody>
          <a:bodyPr>
            <a:noAutofit/>
          </a:bodyPr>
          <a:lstStyle/>
          <a:p>
            <a:r>
              <a:rPr lang="en-US" sz="2000" dirty="0">
                <a:solidFill>
                  <a:srgbClr val="002060"/>
                </a:solidFill>
              </a:rPr>
              <a:t>Begin with a soft launch approach and focus on individuals who have currently applied for or are eligible for Home and Community Based Service Waivers.</a:t>
            </a:r>
          </a:p>
          <a:p>
            <a:endParaRPr lang="en-US" sz="2000" dirty="0">
              <a:solidFill>
                <a:srgbClr val="002060"/>
              </a:solidFill>
            </a:endParaRPr>
          </a:p>
          <a:p>
            <a:r>
              <a:rPr lang="en-US" sz="2000" dirty="0">
                <a:solidFill>
                  <a:srgbClr val="002060"/>
                </a:solidFill>
              </a:rPr>
              <a:t>Integrate the MFP Demo program into existing outreach and identification activities to educate:</a:t>
            </a:r>
          </a:p>
          <a:p>
            <a:endParaRPr lang="en-US" sz="2000" dirty="0">
              <a:solidFill>
                <a:srgbClr val="002060"/>
              </a:solidFill>
            </a:endParaRPr>
          </a:p>
          <a:p>
            <a:pPr marL="540486" lvl="1" indent="-342900">
              <a:buClr>
                <a:srgbClr val="002B82"/>
              </a:buClr>
              <a:buFont typeface="Wingdings" panose="05000000000000000000" pitchFamily="2" charset="2"/>
              <a:buChar char="§"/>
            </a:pPr>
            <a:r>
              <a:rPr lang="en-US" sz="2000" dirty="0">
                <a:solidFill>
                  <a:srgbClr val="002060"/>
                </a:solidFill>
              </a:rPr>
              <a:t>Staff at qualified facilities (i.e., social workers, admission/discharge planners)</a:t>
            </a:r>
          </a:p>
          <a:p>
            <a:pPr marL="540486" lvl="1" indent="-342900">
              <a:buClr>
                <a:srgbClr val="002B82"/>
              </a:buClr>
              <a:buFont typeface="Wingdings" panose="05000000000000000000" pitchFamily="2" charset="2"/>
              <a:buChar char="§"/>
            </a:pPr>
            <a:r>
              <a:rPr lang="en-US" sz="2000" dirty="0">
                <a:solidFill>
                  <a:srgbClr val="002060"/>
                </a:solidFill>
              </a:rPr>
              <a:t>State agencies</a:t>
            </a:r>
          </a:p>
          <a:p>
            <a:pPr marL="540486" lvl="1" indent="-342900">
              <a:buClr>
                <a:srgbClr val="002B82"/>
              </a:buClr>
              <a:buFont typeface="Wingdings" panose="05000000000000000000" pitchFamily="2" charset="2"/>
              <a:buChar char="§"/>
            </a:pPr>
            <a:r>
              <a:rPr lang="en-US" sz="2000" dirty="0">
                <a:solidFill>
                  <a:srgbClr val="002060"/>
                </a:solidFill>
              </a:rPr>
              <a:t>Aging &amp; Disability Resource Consortia (ADRC) Network</a:t>
            </a:r>
          </a:p>
          <a:p>
            <a:pPr marL="540486" lvl="1" indent="-342900">
              <a:buClr>
                <a:srgbClr val="002B82"/>
              </a:buClr>
              <a:buFont typeface="Wingdings" panose="05000000000000000000" pitchFamily="2" charset="2"/>
              <a:buChar char="§"/>
            </a:pPr>
            <a:r>
              <a:rPr lang="en-US" sz="2000" dirty="0">
                <a:solidFill>
                  <a:srgbClr val="002060"/>
                </a:solidFill>
              </a:rPr>
              <a:t>Aging Service Access Point (ASAP) staff</a:t>
            </a:r>
          </a:p>
          <a:p>
            <a:pPr marL="969668" lvl="3" indent="-342900">
              <a:buClr>
                <a:srgbClr val="002B82"/>
              </a:buClr>
              <a:buFont typeface="Arial" panose="020B0604020202020204" pitchFamily="34" charset="0"/>
              <a:buChar char="–"/>
            </a:pPr>
            <a:r>
              <a:rPr lang="en-US" sz="2000" dirty="0">
                <a:solidFill>
                  <a:srgbClr val="002060"/>
                </a:solidFill>
              </a:rPr>
              <a:t>Community Transition Liaison Program (CTLP), Options Counselors, nurses, information and referral staff</a:t>
            </a:r>
          </a:p>
          <a:p>
            <a:pPr marL="540486" lvl="1" indent="-342900">
              <a:buClr>
                <a:srgbClr val="002B82"/>
              </a:buClr>
              <a:buFont typeface="Wingdings" panose="05000000000000000000" pitchFamily="2" charset="2"/>
              <a:buChar char="§"/>
            </a:pPr>
            <a:r>
              <a:rPr lang="en-US" sz="2000" dirty="0">
                <a:solidFill>
                  <a:srgbClr val="002060"/>
                </a:solidFill>
              </a:rPr>
              <a:t>Independent Living Centers (ILC) Staff</a:t>
            </a:r>
          </a:p>
          <a:p>
            <a:pPr marL="969668" lvl="3" indent="-342900">
              <a:buClr>
                <a:srgbClr val="002B82"/>
              </a:buClr>
              <a:buFont typeface="Arial" panose="020B0604020202020204" pitchFamily="34" charset="0"/>
              <a:buChar char="–"/>
            </a:pPr>
            <a:r>
              <a:rPr lang="en-US" sz="2000" dirty="0">
                <a:solidFill>
                  <a:srgbClr val="002060"/>
                </a:solidFill>
              </a:rPr>
              <a:t>Options counselors, transitions staff, housing coordinators, information and referral staff</a:t>
            </a:r>
          </a:p>
          <a:p>
            <a:pPr marL="809331" lvl="2" indent="-342900">
              <a:buFont typeface="Wingdings" panose="05000000000000000000" pitchFamily="2" charset="2"/>
              <a:buChar char="§"/>
            </a:pPr>
            <a:endParaRPr lang="en-US" sz="2000" dirty="0">
              <a:solidFill>
                <a:srgbClr val="002060"/>
              </a:solidFill>
            </a:endParaRPr>
          </a:p>
          <a:p>
            <a:endParaRPr lang="en-US" sz="2000" b="0" i="0" dirty="0">
              <a:solidFill>
                <a:srgbClr val="002060"/>
              </a:solidFill>
              <a:effectLst/>
            </a:endParaRPr>
          </a:p>
          <a:p>
            <a:endParaRPr lang="en-US" dirty="0">
              <a:solidFill>
                <a:srgbClr val="002060"/>
              </a:solidFill>
            </a:endParaRPr>
          </a:p>
          <a:p>
            <a:endParaRPr lang="en-US" b="0" i="0" dirty="0">
              <a:solidFill>
                <a:srgbClr val="002060"/>
              </a:solidFill>
              <a:effectLst/>
            </a:endParaRPr>
          </a:p>
          <a:p>
            <a:endParaRPr lang="en-US" dirty="0">
              <a:solidFill>
                <a:srgbClr val="002060"/>
              </a:solidFill>
            </a:endParaRPr>
          </a:p>
          <a:p>
            <a:endParaRPr lang="en-US" b="0" i="0" dirty="0">
              <a:solidFill>
                <a:srgbClr val="002060"/>
              </a:solidFill>
              <a:effectLst/>
            </a:endParaRPr>
          </a:p>
        </p:txBody>
      </p:sp>
    </p:spTree>
    <p:extLst>
      <p:ext uri="{BB962C8B-B14F-4D97-AF65-F5344CB8AC3E}">
        <p14:creationId xmlns:p14="http://schemas.microsoft.com/office/powerpoint/2010/main" val="42372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FA91-89C0-FB1A-674E-C37BD551FF9C}"/>
              </a:ext>
            </a:extLst>
          </p:cNvPr>
          <p:cNvSpPr>
            <a:spLocks noGrp="1"/>
          </p:cNvSpPr>
          <p:nvPr>
            <p:ph type="title"/>
          </p:nvPr>
        </p:nvSpPr>
        <p:spPr>
          <a:xfrm>
            <a:off x="252063" y="223847"/>
            <a:ext cx="8053675" cy="430887"/>
          </a:xfrm>
        </p:spPr>
        <p:txBody>
          <a:bodyPr/>
          <a:lstStyle/>
          <a:p>
            <a:r>
              <a:rPr lang="en-US" sz="2800" dirty="0">
                <a:solidFill>
                  <a:srgbClr val="002060"/>
                </a:solidFill>
              </a:rPr>
              <a:t>Referral form</a:t>
            </a:r>
            <a:endParaRPr lang="en-US" sz="2800" dirty="0"/>
          </a:p>
        </p:txBody>
      </p:sp>
      <p:sp>
        <p:nvSpPr>
          <p:cNvPr id="3" name="Content Placeholder 2">
            <a:extLst>
              <a:ext uri="{FF2B5EF4-FFF2-40B4-BE49-F238E27FC236}">
                <a16:creationId xmlns:a16="http://schemas.microsoft.com/office/drawing/2014/main" id="{ACE8B70D-09AB-8B9C-206F-97549E3D975E}"/>
              </a:ext>
            </a:extLst>
          </p:cNvPr>
          <p:cNvSpPr>
            <a:spLocks noGrp="1"/>
          </p:cNvSpPr>
          <p:nvPr>
            <p:ph idx="1"/>
          </p:nvPr>
        </p:nvSpPr>
        <p:spPr>
          <a:xfrm>
            <a:off x="358048" y="782121"/>
            <a:ext cx="8427904" cy="5293757"/>
          </a:xfrm>
        </p:spPr>
        <p:txBody>
          <a:bodyPr>
            <a:noAutofit/>
          </a:bodyPr>
          <a:lstStyle/>
          <a:p>
            <a:pPr marL="809331" lvl="2" indent="-342900">
              <a:buFont typeface="Wingdings" panose="05000000000000000000" pitchFamily="2" charset="2"/>
              <a:buChar char="§"/>
            </a:pPr>
            <a:endParaRPr lang="en-US" sz="2000" dirty="0">
              <a:solidFill>
                <a:srgbClr val="002060"/>
              </a:solidFill>
            </a:endParaRPr>
          </a:p>
          <a:p>
            <a:endParaRPr lang="en-US" sz="2000" b="0" i="0" dirty="0">
              <a:solidFill>
                <a:srgbClr val="002060"/>
              </a:solidFill>
              <a:effectLst/>
            </a:endParaRPr>
          </a:p>
          <a:p>
            <a:endParaRPr lang="en-US" dirty="0">
              <a:solidFill>
                <a:srgbClr val="002060"/>
              </a:solidFill>
            </a:endParaRPr>
          </a:p>
          <a:p>
            <a:endParaRPr lang="en-US" b="0" i="0" dirty="0">
              <a:solidFill>
                <a:srgbClr val="002060"/>
              </a:solidFill>
              <a:effectLst/>
            </a:endParaRPr>
          </a:p>
          <a:p>
            <a:endParaRPr lang="en-US" dirty="0">
              <a:solidFill>
                <a:srgbClr val="002060"/>
              </a:solidFill>
            </a:endParaRPr>
          </a:p>
          <a:p>
            <a:endParaRPr lang="en-US" b="0" i="0" dirty="0">
              <a:solidFill>
                <a:srgbClr val="002060"/>
              </a:solidFill>
              <a:effectLst/>
            </a:endParaRPr>
          </a:p>
        </p:txBody>
      </p:sp>
      <p:pic>
        <p:nvPicPr>
          <p:cNvPr id="6" name="Picture 5">
            <a:extLst>
              <a:ext uri="{FF2B5EF4-FFF2-40B4-BE49-F238E27FC236}">
                <a16:creationId xmlns:a16="http://schemas.microsoft.com/office/drawing/2014/main" id="{23C664B9-C3AE-8892-CAAC-2443D75219B4}"/>
              </a:ext>
            </a:extLst>
          </p:cNvPr>
          <p:cNvPicPr>
            <a:picLocks noChangeAspect="1"/>
          </p:cNvPicPr>
          <p:nvPr/>
        </p:nvPicPr>
        <p:blipFill>
          <a:blip r:embed="rId3"/>
          <a:stretch>
            <a:fillRect/>
          </a:stretch>
        </p:blipFill>
        <p:spPr>
          <a:xfrm>
            <a:off x="2896259" y="156288"/>
            <a:ext cx="4889203" cy="6344659"/>
          </a:xfrm>
          <a:prstGeom prst="rect">
            <a:avLst/>
          </a:prstGeom>
          <a:ln>
            <a:solidFill>
              <a:schemeClr val="tx2"/>
            </a:solidFill>
          </a:ln>
        </p:spPr>
      </p:pic>
    </p:spTree>
    <p:extLst>
      <p:ext uri="{BB962C8B-B14F-4D97-AF65-F5344CB8AC3E}">
        <p14:creationId xmlns:p14="http://schemas.microsoft.com/office/powerpoint/2010/main" val="143305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a:solidFill>
                  <a:srgbClr val="002060"/>
                </a:solidFill>
              </a:rPr>
              <a:t>MFP Demo – Participation</a:t>
            </a:r>
          </a:p>
        </p:txBody>
      </p:sp>
      <p:sp>
        <p:nvSpPr>
          <p:cNvPr id="9" name="TextBox 8">
            <a:extLst>
              <a:ext uri="{FF2B5EF4-FFF2-40B4-BE49-F238E27FC236}">
                <a16:creationId xmlns:a16="http://schemas.microsoft.com/office/drawing/2014/main" id="{9C084A8B-F73E-2452-A832-653B265E481B}"/>
              </a:ext>
            </a:extLst>
          </p:cNvPr>
          <p:cNvSpPr txBox="1"/>
          <p:nvPr/>
        </p:nvSpPr>
        <p:spPr>
          <a:xfrm>
            <a:off x="287383" y="1039917"/>
            <a:ext cx="8447313" cy="5078313"/>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pPr>
            <a:r>
              <a:rPr lang="en-US" sz="2000" dirty="0">
                <a:solidFill>
                  <a:srgbClr val="002060"/>
                </a:solidFill>
              </a:rPr>
              <a:t>Participation is voluntary.</a:t>
            </a:r>
          </a:p>
          <a:p>
            <a:pPr marL="285750" indent="-285750">
              <a:buFont typeface="Wingdings" panose="05000000000000000000" pitchFamily="2" charset="2"/>
              <a:buChar char="§"/>
            </a:pPr>
            <a:endParaRPr lang="en-US" sz="1800" dirty="0">
              <a:solidFill>
                <a:srgbClr val="002060"/>
              </a:solidFill>
            </a:endParaRPr>
          </a:p>
          <a:p>
            <a:pPr marL="285750" indent="-285750">
              <a:buFont typeface="Wingdings" panose="05000000000000000000" pitchFamily="2" charset="2"/>
              <a:buChar char="§"/>
            </a:pPr>
            <a:r>
              <a:rPr lang="en-US" sz="2000" dirty="0">
                <a:solidFill>
                  <a:srgbClr val="002060"/>
                </a:solidFill>
              </a:rPr>
              <a:t>An individual may remain enrolled in the MFP Demo for a period of 365 days post discharge. After that time, the individual’s MFP Demo enrollment and services end. The individual will continue to receive MassHealth State Plan, HCBS Waiver services, and/or State Home Care if eligible.</a:t>
            </a:r>
          </a:p>
          <a:p>
            <a:endParaRPr lang="en-US" sz="2000" strike="sngStrike" dirty="0">
              <a:solidFill>
                <a:srgbClr val="002060"/>
              </a:solidFill>
            </a:endParaRPr>
          </a:p>
          <a:p>
            <a:pPr marL="342900" indent="-342900">
              <a:buFont typeface="Wingdings" panose="05000000000000000000" pitchFamily="2" charset="2"/>
              <a:buChar char="§"/>
            </a:pPr>
            <a:r>
              <a:rPr lang="en-US" sz="2000" dirty="0">
                <a:solidFill>
                  <a:srgbClr val="002060"/>
                </a:solidFill>
              </a:rPr>
              <a:t>Case management services will be provided by the following:</a:t>
            </a:r>
          </a:p>
          <a:p>
            <a:pPr marL="342900" indent="-342900">
              <a:buFont typeface="Wingdings" panose="05000000000000000000" pitchFamily="2" charset="2"/>
              <a:buChar char="§"/>
            </a:pPr>
            <a:endParaRPr lang="en-US" sz="2000" dirty="0">
              <a:solidFill>
                <a:srgbClr val="002060"/>
              </a:solidFill>
            </a:endParaRPr>
          </a:p>
          <a:p>
            <a:pPr marL="540486" lvl="1" indent="-342900">
              <a:buFont typeface="Arial" panose="020B0604020202020204" pitchFamily="34" charset="0"/>
              <a:buChar char="-"/>
            </a:pPr>
            <a:r>
              <a:rPr lang="en-US" sz="1800" dirty="0">
                <a:solidFill>
                  <a:srgbClr val="002060"/>
                </a:solidFill>
              </a:rPr>
              <a:t>ASAP for those eligible for Frail Elder Waiver (FEW) or State Home Care</a:t>
            </a:r>
          </a:p>
          <a:p>
            <a:pPr marL="540486" lvl="1" indent="-342900">
              <a:buFont typeface="Arial" panose="020B0604020202020204" pitchFamily="34" charset="0"/>
              <a:buChar char="-"/>
            </a:pPr>
            <a:endParaRPr lang="en-US" sz="1800" dirty="0">
              <a:solidFill>
                <a:srgbClr val="002060"/>
              </a:solidFill>
            </a:endParaRPr>
          </a:p>
          <a:p>
            <a:pPr marL="540486" lvl="1" indent="-342900">
              <a:buFont typeface="Arial" panose="020B0604020202020204" pitchFamily="34" charset="0"/>
              <a:buChar char="-"/>
            </a:pPr>
            <a:r>
              <a:rPr lang="en-US" sz="1800" dirty="0">
                <a:solidFill>
                  <a:srgbClr val="002060"/>
                </a:solidFill>
              </a:rPr>
              <a:t>DDS for those eligible for ABI/MFP residential waivers, ID waivers or DDS funded services</a:t>
            </a:r>
          </a:p>
          <a:p>
            <a:pPr marL="540486" lvl="1" indent="-342900">
              <a:buFont typeface="Arial" panose="020B0604020202020204" pitchFamily="34" charset="0"/>
              <a:buChar char="-"/>
            </a:pPr>
            <a:endParaRPr lang="en-US" sz="1800" dirty="0">
              <a:solidFill>
                <a:srgbClr val="002060"/>
              </a:solidFill>
            </a:endParaRPr>
          </a:p>
          <a:p>
            <a:pPr marL="540385" lvl="1" indent="-342900">
              <a:buFont typeface="Arial" panose="020B0604020202020204" pitchFamily="34" charset="0"/>
              <a:buChar char="-"/>
            </a:pPr>
            <a:r>
              <a:rPr lang="en-US" sz="1800" dirty="0">
                <a:solidFill>
                  <a:srgbClr val="002060"/>
                </a:solidFill>
              </a:rPr>
              <a:t>MRC for those eligible for ABI/MFP community </a:t>
            </a:r>
            <a:r>
              <a:rPr lang="en-US" dirty="0">
                <a:solidFill>
                  <a:srgbClr val="002060"/>
                </a:solidFill>
              </a:rPr>
              <a:t>waivers, State Plan, and all others</a:t>
            </a:r>
          </a:p>
        </p:txBody>
      </p:sp>
    </p:spTree>
    <p:extLst>
      <p:ext uri="{BB962C8B-B14F-4D97-AF65-F5344CB8AC3E}">
        <p14:creationId xmlns:p14="http://schemas.microsoft.com/office/powerpoint/2010/main" val="246099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4CE5-6BDC-AE0C-3219-21A01391DBC7}"/>
              </a:ext>
            </a:extLst>
          </p:cNvPr>
          <p:cNvSpPr>
            <a:spLocks noGrp="1"/>
          </p:cNvSpPr>
          <p:nvPr>
            <p:ph type="title" idx="4294967295"/>
          </p:nvPr>
        </p:nvSpPr>
        <p:spPr>
          <a:xfrm>
            <a:off x="346229" y="323726"/>
            <a:ext cx="8053388" cy="430887"/>
          </a:xfrm>
        </p:spPr>
        <p:txBody>
          <a:bodyPr/>
          <a:lstStyle/>
          <a:p>
            <a:r>
              <a:rPr lang="en-US" sz="2800"/>
              <a:t>MFP Demo- Informed Consent</a:t>
            </a:r>
          </a:p>
        </p:txBody>
      </p:sp>
      <p:graphicFrame>
        <p:nvGraphicFramePr>
          <p:cNvPr id="8" name="Object 7">
            <a:extLst>
              <a:ext uri="{FF2B5EF4-FFF2-40B4-BE49-F238E27FC236}">
                <a16:creationId xmlns:a16="http://schemas.microsoft.com/office/drawing/2014/main" id="{424CD36A-2950-619A-957B-DF83815EBDAA}"/>
              </a:ext>
            </a:extLst>
          </p:cNvPr>
          <p:cNvGraphicFramePr>
            <a:graphicFrameLocks noChangeAspect="1"/>
          </p:cNvGraphicFramePr>
          <p:nvPr/>
        </p:nvGraphicFramePr>
        <p:xfrm>
          <a:off x="319503" y="889986"/>
          <a:ext cx="3939781" cy="5564080"/>
        </p:xfrm>
        <a:graphic>
          <a:graphicData uri="http://schemas.openxmlformats.org/presentationml/2006/ole">
            <mc:AlternateContent xmlns:mc="http://schemas.openxmlformats.org/markup-compatibility/2006">
              <mc:Choice xmlns:v="urn:schemas-microsoft-com:vml" Requires="v">
                <p:oleObj name="Document" r:id="rId2" imgW="6659020" imgH="8283317" progId="Word.Document.12">
                  <p:embed/>
                </p:oleObj>
              </mc:Choice>
              <mc:Fallback>
                <p:oleObj name="Document" r:id="rId2" imgW="6659020" imgH="8283317" progId="Word.Document.12">
                  <p:embed/>
                  <p:pic>
                    <p:nvPicPr>
                      <p:cNvPr id="8" name="Object 7">
                        <a:extLst>
                          <a:ext uri="{FF2B5EF4-FFF2-40B4-BE49-F238E27FC236}">
                            <a16:creationId xmlns:a16="http://schemas.microsoft.com/office/drawing/2014/main" id="{424CD36A-2950-619A-957B-DF83815EBDAA}"/>
                          </a:ext>
                        </a:extLst>
                      </p:cNvPr>
                      <p:cNvPicPr/>
                      <p:nvPr/>
                    </p:nvPicPr>
                    <p:blipFill>
                      <a:blip r:embed="rId3"/>
                      <a:stretch>
                        <a:fillRect/>
                      </a:stretch>
                    </p:blipFill>
                    <p:spPr>
                      <a:xfrm>
                        <a:off x="319503" y="889986"/>
                        <a:ext cx="3939781" cy="556408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2309CE2-14C5-F25F-4BAC-612550A9AF79}"/>
              </a:ext>
            </a:extLst>
          </p:cNvPr>
          <p:cNvPicPr>
            <a:picLocks noChangeAspect="1"/>
          </p:cNvPicPr>
          <p:nvPr/>
        </p:nvPicPr>
        <p:blipFill>
          <a:blip r:embed="rId4"/>
          <a:stretch>
            <a:fillRect/>
          </a:stretch>
        </p:blipFill>
        <p:spPr>
          <a:xfrm>
            <a:off x="4653802" y="1056443"/>
            <a:ext cx="4170695" cy="5726098"/>
          </a:xfrm>
          <a:prstGeom prst="rect">
            <a:avLst/>
          </a:prstGeom>
        </p:spPr>
      </p:pic>
    </p:spTree>
    <p:extLst>
      <p:ext uri="{BB962C8B-B14F-4D97-AF65-F5344CB8AC3E}">
        <p14:creationId xmlns:p14="http://schemas.microsoft.com/office/powerpoint/2010/main" val="310739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dirty="0">
                <a:solidFill>
                  <a:srgbClr val="002060"/>
                </a:solidFill>
              </a:rPr>
              <a:t>MFP Demo – ASAP Roles and Responsibilities</a:t>
            </a:r>
          </a:p>
        </p:txBody>
      </p:sp>
      <p:sp>
        <p:nvSpPr>
          <p:cNvPr id="9" name="TextBox 8">
            <a:extLst>
              <a:ext uri="{FF2B5EF4-FFF2-40B4-BE49-F238E27FC236}">
                <a16:creationId xmlns:a16="http://schemas.microsoft.com/office/drawing/2014/main" id="{9C084A8B-F73E-2452-A832-653B265E481B}"/>
              </a:ext>
            </a:extLst>
          </p:cNvPr>
          <p:cNvSpPr txBox="1"/>
          <p:nvPr/>
        </p:nvSpPr>
        <p:spPr>
          <a:xfrm>
            <a:off x="208550" y="959230"/>
            <a:ext cx="8447313" cy="5693866"/>
          </a:xfrm>
          <a:prstGeom prst="rect">
            <a:avLst/>
          </a:prstGeom>
          <a:noFill/>
        </p:spPr>
        <p:txBody>
          <a:bodyPr wrap="square" lIns="91440" tIns="45720" rIns="91440" bIns="45720" anchor="t">
            <a:spAutoFit/>
          </a:bodyPr>
          <a:lstStyle/>
          <a:p>
            <a:pPr marL="197586" lvl="1">
              <a:buClr>
                <a:srgbClr val="002D86"/>
              </a:buClr>
            </a:pPr>
            <a:r>
              <a:rPr lang="en-US" sz="2000" u="sng" dirty="0">
                <a:solidFill>
                  <a:srgbClr val="002060"/>
                </a:solidFill>
              </a:rPr>
              <a:t>Pre-transition tasks:</a:t>
            </a:r>
          </a:p>
          <a:p>
            <a:pPr marL="197586" lvl="1">
              <a:buClr>
                <a:srgbClr val="002D86"/>
              </a:buClr>
            </a:pPr>
            <a:endParaRPr lang="en-US" sz="2000" dirty="0">
              <a:solidFill>
                <a:srgbClr val="002060"/>
              </a:solidFill>
            </a:endParaRPr>
          </a:p>
          <a:p>
            <a:pPr marL="483336" lvl="1" indent="-285750">
              <a:buClr>
                <a:srgbClr val="002D86"/>
              </a:buClr>
              <a:buFont typeface="Wingdings" panose="05000000000000000000" pitchFamily="2" charset="2"/>
              <a:buChar char="§"/>
            </a:pPr>
            <a:r>
              <a:rPr lang="en-US" dirty="0">
                <a:solidFill>
                  <a:srgbClr val="002060"/>
                </a:solidFill>
              </a:rPr>
              <a:t>Integrate the MFP Demo into existing outreach and identification activities and planned CTLP outreach and identification activities.</a:t>
            </a:r>
          </a:p>
          <a:p>
            <a:pPr marL="540486" lvl="1" indent="-342900">
              <a:buClr>
                <a:srgbClr val="002D86"/>
              </a:buClr>
              <a:buFont typeface="Wingdings" panose="05000000000000000000" pitchFamily="2" charset="2"/>
              <a:buChar char="§"/>
            </a:pPr>
            <a:endParaRPr lang="en-US" dirty="0">
              <a:solidFill>
                <a:srgbClr val="002060"/>
              </a:solidFill>
            </a:endParaRPr>
          </a:p>
          <a:p>
            <a:pPr marL="540486" lvl="1" indent="-342900">
              <a:buClr>
                <a:srgbClr val="002D86"/>
              </a:buClr>
              <a:buFont typeface="Wingdings" panose="05000000000000000000" pitchFamily="2" charset="2"/>
              <a:buChar char="§"/>
            </a:pPr>
            <a:r>
              <a:rPr lang="en-US" dirty="0">
                <a:solidFill>
                  <a:srgbClr val="002060"/>
                </a:solidFill>
              </a:rPr>
              <a:t>Identify individuals for the MFP Demo who are currently and/or potentially eligible for HCBS waivers, State Funded Home Care, or MassHealth LTSS.</a:t>
            </a:r>
          </a:p>
          <a:p>
            <a:pPr marL="197586" lvl="1">
              <a:buClr>
                <a:srgbClr val="002D86"/>
              </a:buClr>
            </a:pPr>
            <a:endParaRPr lang="en-US" dirty="0">
              <a:solidFill>
                <a:srgbClr val="002060"/>
              </a:solidFill>
            </a:endParaRPr>
          </a:p>
          <a:p>
            <a:pPr marL="540486" lvl="1" indent="-342900">
              <a:buClr>
                <a:srgbClr val="002D86"/>
              </a:buClr>
              <a:buFont typeface="Wingdings" panose="05000000000000000000" pitchFamily="2" charset="2"/>
              <a:buChar char="§"/>
            </a:pPr>
            <a:r>
              <a:rPr lang="en-US" dirty="0">
                <a:solidFill>
                  <a:srgbClr val="002060"/>
                </a:solidFill>
              </a:rPr>
              <a:t>Support ongoing education and training about the MFP Demo with all ASAP staff, including CTLs, </a:t>
            </a:r>
            <a:r>
              <a:rPr lang="en-US" dirty="0">
                <a:solidFill>
                  <a:srgbClr val="002060"/>
                </a:solidFill>
                <a:effectLst/>
                <a:ea typeface="Times New Roman" panose="02020603050405020304" pitchFamily="18" charset="0"/>
              </a:rPr>
              <a:t>Options Counselors, nurses, case managers, and  information and referral staff.</a:t>
            </a:r>
          </a:p>
          <a:p>
            <a:pPr marL="540486" lvl="1" indent="-342900">
              <a:buClr>
                <a:srgbClr val="002D86"/>
              </a:buClr>
              <a:buFont typeface="Wingdings" panose="05000000000000000000" pitchFamily="2" charset="2"/>
              <a:buChar char="§"/>
            </a:pPr>
            <a:endParaRPr lang="en-US" dirty="0">
              <a:solidFill>
                <a:srgbClr val="002060"/>
              </a:solidFill>
              <a:effectLst/>
              <a:ea typeface="Times New Roman" panose="02020603050405020304" pitchFamily="18" charset="0"/>
            </a:endParaRPr>
          </a:p>
          <a:p>
            <a:pPr marL="540486" lvl="1" indent="-342900">
              <a:buClr>
                <a:srgbClr val="002D86"/>
              </a:buClr>
              <a:buFont typeface="Wingdings" panose="05000000000000000000" pitchFamily="2" charset="2"/>
              <a:buChar char="§"/>
            </a:pPr>
            <a:r>
              <a:rPr lang="en-US" dirty="0">
                <a:solidFill>
                  <a:srgbClr val="002060"/>
                </a:solidFill>
              </a:rPr>
              <a:t>Obtain a signed MFP informed consent form from the individual or their legal representative. Maintain a copy of the signed MFP informed consent form in the individual’s case record;</a:t>
            </a:r>
          </a:p>
          <a:p>
            <a:pPr lvl="4" indent="0">
              <a:buClr>
                <a:srgbClr val="002D86"/>
              </a:buClr>
              <a:buNone/>
            </a:pPr>
            <a:endParaRPr lang="en-US" dirty="0">
              <a:solidFill>
                <a:srgbClr val="002060"/>
              </a:solidFill>
              <a:effectLst/>
              <a:ea typeface="Times New Roman" panose="02020603050405020304" pitchFamily="18" charset="0"/>
            </a:endParaRPr>
          </a:p>
          <a:p>
            <a:pPr marL="540486" lvl="1" indent="-342900">
              <a:buClr>
                <a:srgbClr val="002D86"/>
              </a:buClr>
              <a:buFont typeface="Wingdings" panose="05000000000000000000" pitchFamily="2" charset="2"/>
              <a:buChar char="§"/>
            </a:pPr>
            <a:r>
              <a:rPr lang="en-US" dirty="0">
                <a:solidFill>
                  <a:srgbClr val="002060"/>
                </a:solidFill>
              </a:rPr>
              <a:t>Enroll individuals in the Money Follows the Person Information System (MFP-IS).</a:t>
            </a:r>
          </a:p>
          <a:p>
            <a:pPr marL="540486" lvl="1" indent="-342900">
              <a:buClr>
                <a:srgbClr val="002D86"/>
              </a:buClr>
              <a:buFont typeface="Wingdings" panose="05000000000000000000" pitchFamily="2" charset="2"/>
              <a:buChar char="§"/>
            </a:pPr>
            <a:endParaRPr lang="en-US" dirty="0">
              <a:solidFill>
                <a:srgbClr val="002060"/>
              </a:solidFill>
            </a:endParaRPr>
          </a:p>
          <a:p>
            <a:pPr marL="197586" lvl="1">
              <a:buClr>
                <a:srgbClr val="002D86"/>
              </a:buClr>
            </a:pPr>
            <a:endParaRPr lang="en-US" dirty="0">
              <a:solidFill>
                <a:srgbClr val="002060"/>
              </a:solidFill>
            </a:endParaRPr>
          </a:p>
        </p:txBody>
      </p:sp>
    </p:spTree>
    <p:extLst>
      <p:ext uri="{BB962C8B-B14F-4D97-AF65-F5344CB8AC3E}">
        <p14:creationId xmlns:p14="http://schemas.microsoft.com/office/powerpoint/2010/main" val="400294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dirty="0">
                <a:solidFill>
                  <a:srgbClr val="002060"/>
                </a:solidFill>
              </a:rPr>
              <a:t>MFP Demo – ASAP Roles and Responsibilities</a:t>
            </a:r>
          </a:p>
        </p:txBody>
      </p:sp>
      <p:sp>
        <p:nvSpPr>
          <p:cNvPr id="9" name="TextBox 8">
            <a:extLst>
              <a:ext uri="{FF2B5EF4-FFF2-40B4-BE49-F238E27FC236}">
                <a16:creationId xmlns:a16="http://schemas.microsoft.com/office/drawing/2014/main" id="{9C084A8B-F73E-2452-A832-653B265E481B}"/>
              </a:ext>
            </a:extLst>
          </p:cNvPr>
          <p:cNvSpPr txBox="1"/>
          <p:nvPr/>
        </p:nvSpPr>
        <p:spPr>
          <a:xfrm>
            <a:off x="208550" y="1063733"/>
            <a:ext cx="8447313" cy="4431983"/>
          </a:xfrm>
          <a:prstGeom prst="rect">
            <a:avLst/>
          </a:prstGeom>
          <a:noFill/>
        </p:spPr>
        <p:txBody>
          <a:bodyPr wrap="square" lIns="91440" tIns="45720" rIns="91440" bIns="45720" anchor="t">
            <a:spAutoFit/>
          </a:bodyPr>
          <a:lstStyle/>
          <a:p>
            <a:pPr marL="197586" lvl="1">
              <a:buClr>
                <a:srgbClr val="002D86"/>
              </a:buClr>
            </a:pPr>
            <a:r>
              <a:rPr lang="en-US" sz="2000" u="sng" dirty="0">
                <a:solidFill>
                  <a:srgbClr val="002060"/>
                </a:solidFill>
              </a:rPr>
              <a:t>Post-transition tasks:</a:t>
            </a:r>
          </a:p>
          <a:p>
            <a:pPr marL="197586" lvl="1">
              <a:buClr>
                <a:srgbClr val="002D86"/>
              </a:buClr>
            </a:pPr>
            <a:endParaRPr lang="en-US" sz="2000" dirty="0">
              <a:solidFill>
                <a:srgbClr val="002060"/>
              </a:solidFill>
            </a:endParaRPr>
          </a:p>
          <a:p>
            <a:pPr marL="483336" lvl="1" indent="-285750">
              <a:buClr>
                <a:srgbClr val="002D86"/>
              </a:buClr>
              <a:buFont typeface="Wingdings" panose="05000000000000000000" pitchFamily="2" charset="2"/>
              <a:buChar char="§"/>
            </a:pPr>
            <a:r>
              <a:rPr lang="en-US" sz="2000" dirty="0">
                <a:solidFill>
                  <a:srgbClr val="002060"/>
                </a:solidFill>
              </a:rPr>
              <a:t>Provide case management and transitional assistance for MFP Demo enrollees eligible for FEW, State Home Care.</a:t>
            </a:r>
          </a:p>
          <a:p>
            <a:pPr marL="197586" lvl="1">
              <a:buClr>
                <a:srgbClr val="002D86"/>
              </a:buClr>
            </a:pPr>
            <a:endParaRPr lang="en-US" sz="2000" dirty="0">
              <a:solidFill>
                <a:srgbClr val="002060"/>
              </a:solidFill>
            </a:endParaRPr>
          </a:p>
          <a:p>
            <a:pPr marL="483336" lvl="1" indent="-285750">
              <a:buClr>
                <a:srgbClr val="002D86"/>
              </a:buClr>
              <a:buFont typeface="Wingdings" panose="05000000000000000000" pitchFamily="2" charset="2"/>
              <a:buChar char="§"/>
            </a:pPr>
            <a:r>
              <a:rPr lang="en-US" sz="2000" dirty="0">
                <a:solidFill>
                  <a:srgbClr val="002060"/>
                </a:solidFill>
              </a:rPr>
              <a:t>Document, track and maintain an individual’s record in MFP-IS to include:</a:t>
            </a:r>
          </a:p>
          <a:p>
            <a:pPr marL="1397736" lvl="3" indent="-285750">
              <a:buClr>
                <a:srgbClr val="002D86"/>
              </a:buClr>
              <a:buFont typeface="Arial" panose="020B0604020202020204" pitchFamily="34" charset="0"/>
              <a:buChar char="–"/>
            </a:pPr>
            <a:r>
              <a:rPr lang="en-US" sz="2000" dirty="0">
                <a:solidFill>
                  <a:srgbClr val="002060"/>
                </a:solidFill>
              </a:rPr>
              <a:t>transition to a qualified community setting;</a:t>
            </a:r>
          </a:p>
          <a:p>
            <a:pPr marL="1397736" lvl="3" indent="-285750">
              <a:buClr>
                <a:srgbClr val="002D86"/>
              </a:buClr>
              <a:buFont typeface="Arial" panose="020B0604020202020204" pitchFamily="34" charset="0"/>
              <a:buChar char="–"/>
            </a:pPr>
            <a:r>
              <a:rPr lang="en-US" sz="2000" dirty="0">
                <a:solidFill>
                  <a:srgbClr val="002060"/>
                </a:solidFill>
              </a:rPr>
              <a:t>completion date of risk assessment and 24/7 back-up plan;</a:t>
            </a:r>
          </a:p>
          <a:p>
            <a:pPr marL="1397736" lvl="3" indent="-285750">
              <a:buClr>
                <a:srgbClr val="002D86"/>
              </a:buClr>
              <a:buFont typeface="Arial" panose="020B0604020202020204" pitchFamily="34" charset="0"/>
              <a:buChar char="–"/>
            </a:pPr>
            <a:r>
              <a:rPr lang="en-US" sz="2000" dirty="0">
                <a:solidFill>
                  <a:srgbClr val="002060"/>
                </a:solidFill>
              </a:rPr>
              <a:t>case management and/or guardianship changes;</a:t>
            </a:r>
          </a:p>
          <a:p>
            <a:pPr marL="1397736" lvl="3" indent="-285750">
              <a:buClr>
                <a:srgbClr val="002D86"/>
              </a:buClr>
              <a:buFont typeface="Arial" panose="020B0604020202020204" pitchFamily="34" charset="0"/>
              <a:buChar char="–"/>
            </a:pPr>
            <a:r>
              <a:rPr lang="en-US" sz="2000" dirty="0">
                <a:solidFill>
                  <a:srgbClr val="002060"/>
                </a:solidFill>
              </a:rPr>
              <a:t>hospital/nursing facility readmissions;</a:t>
            </a:r>
          </a:p>
          <a:p>
            <a:pPr marL="1397736" lvl="3" indent="-285750">
              <a:buClr>
                <a:srgbClr val="002D86"/>
              </a:buClr>
              <a:buFont typeface="Arial" panose="020B0604020202020204" pitchFamily="34" charset="0"/>
              <a:buChar char="–"/>
            </a:pPr>
            <a:r>
              <a:rPr lang="en-US" sz="2000" dirty="0">
                <a:solidFill>
                  <a:srgbClr val="002060"/>
                </a:solidFill>
              </a:rPr>
              <a:t>enrollment status changes; and</a:t>
            </a:r>
          </a:p>
          <a:p>
            <a:pPr marL="1397736" lvl="3" indent="-285750">
              <a:buClr>
                <a:srgbClr val="002D86"/>
              </a:buClr>
              <a:buFont typeface="Arial" panose="020B0604020202020204" pitchFamily="34" charset="0"/>
              <a:buChar char="–"/>
            </a:pPr>
            <a:r>
              <a:rPr lang="en-US" sz="2000" dirty="0">
                <a:solidFill>
                  <a:srgbClr val="002060"/>
                </a:solidFill>
              </a:rPr>
              <a:t>365-day MFP demo participation completion. </a:t>
            </a:r>
          </a:p>
          <a:p>
            <a:pPr marL="1397736" lvl="3" indent="-285750">
              <a:buClr>
                <a:srgbClr val="002D86"/>
              </a:buClr>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39028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6413" y="210914"/>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a:solidFill>
                  <a:srgbClr val="002060"/>
                </a:solidFill>
                <a:ea typeface="ＭＳ Ｐゴシック" charset="-128"/>
              </a:rPr>
              <a:t>What is the Money Follows the Person Demonstration?</a:t>
            </a:r>
          </a:p>
        </p:txBody>
      </p:sp>
      <p:sp>
        <p:nvSpPr>
          <p:cNvPr id="3" name="Content Placeholder 2"/>
          <p:cNvSpPr txBox="1">
            <a:spLocks/>
          </p:cNvSpPr>
          <p:nvPr/>
        </p:nvSpPr>
        <p:spPr>
          <a:xfrm>
            <a:off x="206413" y="1341120"/>
            <a:ext cx="8815665" cy="4606834"/>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R="0" lvl="0" algn="l" defTabSz="913429" rtl="0" eaLnBrk="1" fontAlgn="base" latinLnBrk="0" hangingPunct="1">
              <a:lnSpc>
                <a:spcPct val="100000"/>
              </a:lnSpc>
              <a:spcBef>
                <a:spcPct val="0"/>
              </a:spcBef>
              <a:spcAft>
                <a:spcPct val="0"/>
              </a:spcAft>
              <a:buClr>
                <a:srgbClr val="002B82"/>
              </a:buClr>
              <a:buSzTx/>
              <a:buFont typeface="Wingdings" panose="05000000000000000000" pitchFamily="2" charset="2"/>
              <a:buChar char="§"/>
              <a:tabLst/>
              <a:defRPr/>
            </a:pPr>
            <a:r>
              <a:rPr lang="en-US" sz="2000" b="0" kern="0" dirty="0">
                <a:solidFill>
                  <a:srgbClr val="002060"/>
                </a:solidFill>
                <a:latin typeface="Arial"/>
                <a:ea typeface="+mn-ea"/>
                <a:cs typeface="+mn-cs"/>
              </a:rPr>
              <a:t>The Money Follows the Person Demonstration (MFP Demo) is a federally funded grant that covers services that help people with disabilities and older adults to move from qualified nursing facilities and long term stay hospitals to qualified residences in the community. </a:t>
            </a:r>
          </a:p>
          <a:p>
            <a:pPr marR="0" lvl="0" algn="l" defTabSz="913429" rtl="0" eaLnBrk="1" fontAlgn="base" latinLnBrk="0" hangingPunct="1">
              <a:lnSpc>
                <a:spcPct val="100000"/>
              </a:lnSpc>
              <a:spcBef>
                <a:spcPct val="0"/>
              </a:spcBef>
              <a:spcAft>
                <a:spcPct val="0"/>
              </a:spcAft>
              <a:buClr>
                <a:srgbClr val="002B82"/>
              </a:buClr>
              <a:buSzTx/>
              <a:buFont typeface="Wingdings" panose="05000000000000000000" pitchFamily="2" charset="2"/>
              <a:buChar char="§"/>
              <a:tabLst/>
              <a:defRPr/>
            </a:pPr>
            <a:endParaRPr lang="en-US" sz="2000" b="0" kern="0" dirty="0">
              <a:solidFill>
                <a:srgbClr val="002060"/>
              </a:solidFill>
              <a:latin typeface="Arial"/>
              <a:ea typeface="+mn-ea"/>
              <a:cs typeface="+mn-cs"/>
            </a:endParaRPr>
          </a:p>
          <a:p>
            <a:pPr>
              <a:lnSpc>
                <a:spcPct val="100000"/>
              </a:lnSpc>
              <a:buClr>
                <a:srgbClr val="002D86"/>
              </a:buClr>
              <a:buFont typeface="Wingdings" panose="05000000000000000000" pitchFamily="2" charset="2"/>
              <a:buChar char="§"/>
              <a:defRPr/>
            </a:pPr>
            <a:r>
              <a:rPr kumimoji="0" lang="en-US" altLang="en-US" sz="2000" b="0" i="0" u="none" strike="noStrike" kern="0" cap="none" spc="0" normalizeH="0" baseline="0" noProof="0" dirty="0">
                <a:ln>
                  <a:noFill/>
                </a:ln>
                <a:solidFill>
                  <a:srgbClr val="002060"/>
                </a:solidFill>
                <a:effectLst/>
                <a:uLnTx/>
                <a:uFillTx/>
                <a:latin typeface="Arial" charset="0"/>
                <a:ea typeface="ＭＳ Ｐゴシック" pitchFamily="34" charset="-128"/>
              </a:rPr>
              <a:t>As of April 27, 2023, MassHealth received approval from Centers for Medicare and Medicaid Services (CMS) on our Operational Protocol Document (OPD) Addendum which allows MassHealth to move forward with MFP Demo implementation.</a:t>
            </a:r>
          </a:p>
          <a:p>
            <a:pPr>
              <a:lnSpc>
                <a:spcPct val="100000"/>
              </a:lnSpc>
              <a:buClr>
                <a:srgbClr val="002D86"/>
              </a:buClr>
              <a:buFont typeface="Wingdings" panose="05000000000000000000" pitchFamily="2" charset="2"/>
              <a:buChar char="§"/>
              <a:defRPr/>
            </a:pPr>
            <a:endParaRPr lang="en-US" altLang="en-US" sz="2000" b="0" kern="0" dirty="0">
              <a:solidFill>
                <a:srgbClr val="002060"/>
              </a:solidFill>
              <a:latin typeface="Arial" charset="0"/>
              <a:ea typeface="ＭＳ Ｐゴシック" pitchFamily="34" charset="-128"/>
            </a:endParaRPr>
          </a:p>
          <a:p>
            <a:pPr>
              <a:lnSpc>
                <a:spcPct val="100000"/>
              </a:lnSpc>
              <a:buClr>
                <a:srgbClr val="002D86"/>
              </a:buClr>
              <a:buFont typeface="Wingdings" panose="05000000000000000000" pitchFamily="2" charset="2"/>
              <a:buChar char="§"/>
              <a:defRPr/>
            </a:pPr>
            <a:endParaRPr lang="en-US" altLang="en-US" sz="2000" b="0" kern="0" dirty="0">
              <a:solidFill>
                <a:srgbClr val="002060"/>
              </a:solidFill>
              <a:latin typeface="Arial" charset="0"/>
              <a:ea typeface="ＭＳ Ｐゴシック" pitchFamily="34" charset="-128"/>
            </a:endParaRPr>
          </a:p>
          <a:p>
            <a:pPr marL="0" marR="0" lvl="0" indent="0" algn="l" defTabSz="913429" rtl="0" eaLnBrk="1" fontAlgn="base" latinLnBrk="0" hangingPunct="1">
              <a:lnSpc>
                <a:spcPct val="100000"/>
              </a:lnSpc>
              <a:spcBef>
                <a:spcPct val="0"/>
              </a:spcBef>
              <a:spcAft>
                <a:spcPct val="0"/>
              </a:spcAft>
              <a:buClr>
                <a:srgbClr val="002B82"/>
              </a:buClr>
              <a:buSzTx/>
              <a:buNone/>
              <a:tabLst/>
              <a:defRPr/>
            </a:pPr>
            <a:endParaRPr lang="en-US" sz="1600" b="0" dirty="0">
              <a:solidFill>
                <a:srgbClr val="002060"/>
              </a:solidFill>
            </a:endParaRPr>
          </a:p>
        </p:txBody>
      </p:sp>
    </p:spTree>
    <p:extLst>
      <p:ext uri="{BB962C8B-B14F-4D97-AF65-F5344CB8AC3E}">
        <p14:creationId xmlns:p14="http://schemas.microsoft.com/office/powerpoint/2010/main" val="214132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FCA0-76AE-4A54-8D8A-9DD0617927F7}"/>
              </a:ext>
            </a:extLst>
          </p:cNvPr>
          <p:cNvSpPr>
            <a:spLocks noGrp="1"/>
          </p:cNvSpPr>
          <p:nvPr>
            <p:ph type="title"/>
          </p:nvPr>
        </p:nvSpPr>
        <p:spPr>
          <a:xfrm>
            <a:off x="287383" y="285205"/>
            <a:ext cx="8053675" cy="430887"/>
          </a:xfrm>
        </p:spPr>
        <p:txBody>
          <a:bodyPr/>
          <a:lstStyle/>
          <a:p>
            <a:r>
              <a:rPr lang="en-US" sz="2800" dirty="0">
                <a:solidFill>
                  <a:srgbClr val="002060"/>
                </a:solidFill>
              </a:rPr>
              <a:t>MFP Demo – Proposed financial model</a:t>
            </a:r>
          </a:p>
        </p:txBody>
      </p:sp>
      <p:sp>
        <p:nvSpPr>
          <p:cNvPr id="9" name="TextBox 8">
            <a:extLst>
              <a:ext uri="{FF2B5EF4-FFF2-40B4-BE49-F238E27FC236}">
                <a16:creationId xmlns:a16="http://schemas.microsoft.com/office/drawing/2014/main" id="{9C084A8B-F73E-2452-A832-653B265E481B}"/>
              </a:ext>
            </a:extLst>
          </p:cNvPr>
          <p:cNvSpPr txBox="1"/>
          <p:nvPr/>
        </p:nvSpPr>
        <p:spPr>
          <a:xfrm>
            <a:off x="208550" y="1063733"/>
            <a:ext cx="8447313" cy="400110"/>
          </a:xfrm>
          <a:prstGeom prst="rect">
            <a:avLst/>
          </a:prstGeom>
          <a:noFill/>
        </p:spPr>
        <p:txBody>
          <a:bodyPr wrap="square" lIns="91440" tIns="45720" rIns="91440" bIns="45720" anchor="t">
            <a:spAutoFit/>
          </a:bodyPr>
          <a:lstStyle/>
          <a:p>
            <a:pPr marL="197586" lvl="1">
              <a:buClr>
                <a:srgbClr val="002D86"/>
              </a:buClr>
            </a:pPr>
            <a:endParaRPr lang="en-US" sz="2000" u="sng" dirty="0">
              <a:solidFill>
                <a:srgbClr val="002060"/>
              </a:solidFill>
            </a:endParaRPr>
          </a:p>
        </p:txBody>
      </p:sp>
      <p:graphicFrame>
        <p:nvGraphicFramePr>
          <p:cNvPr id="4" name="Table 4">
            <a:extLst>
              <a:ext uri="{FF2B5EF4-FFF2-40B4-BE49-F238E27FC236}">
                <a16:creationId xmlns:a16="http://schemas.microsoft.com/office/drawing/2014/main" id="{04BFBD91-23E3-939B-8D20-0DF43EDA9199}"/>
              </a:ext>
            </a:extLst>
          </p:cNvPr>
          <p:cNvGraphicFramePr>
            <a:graphicFrameLocks noGrp="1"/>
          </p:cNvGraphicFramePr>
          <p:nvPr>
            <p:extLst>
              <p:ext uri="{D42A27DB-BD31-4B8C-83A1-F6EECF244321}">
                <p14:modId xmlns:p14="http://schemas.microsoft.com/office/powerpoint/2010/main" val="3304769715"/>
              </p:ext>
            </p:extLst>
          </p:nvPr>
        </p:nvGraphicFramePr>
        <p:xfrm>
          <a:off x="383634" y="1153158"/>
          <a:ext cx="7628252" cy="1685834"/>
        </p:xfrm>
        <a:graphic>
          <a:graphicData uri="http://schemas.openxmlformats.org/drawingml/2006/table">
            <a:tbl>
              <a:tblPr firstRow="1" bandRow="1">
                <a:tableStyleId>{21E4AEA4-8DFA-4A89-87EB-49C32662AFE0}</a:tableStyleId>
              </a:tblPr>
              <a:tblGrid>
                <a:gridCol w="3213006">
                  <a:extLst>
                    <a:ext uri="{9D8B030D-6E8A-4147-A177-3AD203B41FA5}">
                      <a16:colId xmlns:a16="http://schemas.microsoft.com/office/drawing/2014/main" val="1576312571"/>
                    </a:ext>
                  </a:extLst>
                </a:gridCol>
                <a:gridCol w="1254034">
                  <a:extLst>
                    <a:ext uri="{9D8B030D-6E8A-4147-A177-3AD203B41FA5}">
                      <a16:colId xmlns:a16="http://schemas.microsoft.com/office/drawing/2014/main" val="565111927"/>
                    </a:ext>
                  </a:extLst>
                </a:gridCol>
                <a:gridCol w="1254149">
                  <a:extLst>
                    <a:ext uri="{9D8B030D-6E8A-4147-A177-3AD203B41FA5}">
                      <a16:colId xmlns:a16="http://schemas.microsoft.com/office/drawing/2014/main" val="3591437501"/>
                    </a:ext>
                  </a:extLst>
                </a:gridCol>
                <a:gridCol w="1907063">
                  <a:extLst>
                    <a:ext uri="{9D8B030D-6E8A-4147-A177-3AD203B41FA5}">
                      <a16:colId xmlns:a16="http://schemas.microsoft.com/office/drawing/2014/main" val="351652712"/>
                    </a:ext>
                  </a:extLst>
                </a:gridCol>
              </a:tblGrid>
              <a:tr h="780938">
                <a:tc>
                  <a:txBody>
                    <a:bodyPr/>
                    <a:lstStyle/>
                    <a:p>
                      <a:r>
                        <a:rPr lang="en-US" dirty="0"/>
                        <a:t>ASAP CM Responsibilities</a:t>
                      </a:r>
                    </a:p>
                  </a:txBody>
                  <a:tcPr/>
                </a:tc>
                <a:tc>
                  <a:txBody>
                    <a:bodyPr/>
                    <a:lstStyle/>
                    <a:p>
                      <a:pPr algn="ctr"/>
                      <a:r>
                        <a:rPr lang="en-US" dirty="0"/>
                        <a:t>*Total Time</a:t>
                      </a:r>
                    </a:p>
                  </a:txBody>
                  <a:tcPr/>
                </a:tc>
                <a:tc>
                  <a:txBody>
                    <a:bodyPr/>
                    <a:lstStyle/>
                    <a:p>
                      <a:pPr algn="ctr"/>
                      <a:r>
                        <a:rPr lang="en-US" dirty="0"/>
                        <a:t>**Hourly Rate</a:t>
                      </a:r>
                    </a:p>
                  </a:txBody>
                  <a:tcPr/>
                </a:tc>
                <a:tc>
                  <a:txBody>
                    <a:bodyPr/>
                    <a:lstStyle/>
                    <a:p>
                      <a:pPr algn="ctr"/>
                      <a:r>
                        <a:rPr lang="en-US" dirty="0"/>
                        <a:t>One-time payment</a:t>
                      </a:r>
                    </a:p>
                  </a:txBody>
                  <a:tcPr/>
                </a:tc>
                <a:extLst>
                  <a:ext uri="{0D108BD9-81ED-4DB2-BD59-A6C34878D82A}">
                    <a16:rowId xmlns:a16="http://schemas.microsoft.com/office/drawing/2014/main" val="4064977555"/>
                  </a:ext>
                </a:extLst>
              </a:tr>
              <a:tr h="452448">
                <a:tc>
                  <a:txBody>
                    <a:bodyPr/>
                    <a:lstStyle/>
                    <a:p>
                      <a:r>
                        <a:rPr lang="en-US" sz="1800" kern="1200" dirty="0">
                          <a:solidFill>
                            <a:schemeClr val="tx1"/>
                          </a:solidFill>
                        </a:rPr>
                        <a:t>Pre-transition tasks</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5 hours</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$50</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$250</a:t>
                      </a:r>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1677307702"/>
                  </a:ext>
                </a:extLst>
              </a:tr>
              <a:tr h="452448">
                <a:tc>
                  <a:txBody>
                    <a:bodyPr/>
                    <a:lstStyle/>
                    <a:p>
                      <a:r>
                        <a:rPr lang="en-US" sz="1800" kern="1200" dirty="0">
                          <a:solidFill>
                            <a:schemeClr val="tx1"/>
                          </a:solidFill>
                        </a:rPr>
                        <a:t>Post-transition tasks</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10 hours</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$50</a:t>
                      </a:r>
                      <a:endParaRPr lang="en-US" sz="1800" kern="1200" dirty="0">
                        <a:solidFill>
                          <a:schemeClr val="tx1"/>
                        </a:solidFill>
                        <a:latin typeface="+mn-lt"/>
                        <a:ea typeface="+mn-ea"/>
                        <a:cs typeface="+mn-cs"/>
                      </a:endParaRPr>
                    </a:p>
                  </a:txBody>
                  <a:tcPr/>
                </a:tc>
                <a:tc>
                  <a:txBody>
                    <a:bodyPr/>
                    <a:lstStyle/>
                    <a:p>
                      <a:pPr algn="ctr"/>
                      <a:r>
                        <a:rPr lang="en-US" sz="1800" kern="1200" dirty="0">
                          <a:solidFill>
                            <a:schemeClr val="tx1"/>
                          </a:solidFill>
                        </a:rPr>
                        <a:t>$500</a:t>
                      </a:r>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2650765418"/>
                  </a:ext>
                </a:extLst>
              </a:tr>
            </a:tbl>
          </a:graphicData>
        </a:graphic>
      </p:graphicFrame>
      <p:graphicFrame>
        <p:nvGraphicFramePr>
          <p:cNvPr id="7" name="Table 7">
            <a:extLst>
              <a:ext uri="{FF2B5EF4-FFF2-40B4-BE49-F238E27FC236}">
                <a16:creationId xmlns:a16="http://schemas.microsoft.com/office/drawing/2014/main" id="{6033EAA5-FC38-C63B-D9A2-EC91E4CA4273}"/>
              </a:ext>
            </a:extLst>
          </p:cNvPr>
          <p:cNvGraphicFramePr>
            <a:graphicFrameLocks noGrp="1"/>
          </p:cNvGraphicFramePr>
          <p:nvPr>
            <p:extLst>
              <p:ext uri="{D42A27DB-BD31-4B8C-83A1-F6EECF244321}">
                <p14:modId xmlns:p14="http://schemas.microsoft.com/office/powerpoint/2010/main" val="2954681002"/>
              </p:ext>
            </p:extLst>
          </p:nvPr>
        </p:nvGraphicFramePr>
        <p:xfrm>
          <a:off x="465260" y="3505203"/>
          <a:ext cx="7697920" cy="1645920"/>
        </p:xfrm>
        <a:graphic>
          <a:graphicData uri="http://schemas.openxmlformats.org/drawingml/2006/table">
            <a:tbl>
              <a:tblPr firstRow="1" bandRow="1">
                <a:tableStyleId>{2D5ABB26-0587-4C30-8999-92F81FD0307C}</a:tableStyleId>
              </a:tblPr>
              <a:tblGrid>
                <a:gridCol w="440431">
                  <a:extLst>
                    <a:ext uri="{9D8B030D-6E8A-4147-A177-3AD203B41FA5}">
                      <a16:colId xmlns:a16="http://schemas.microsoft.com/office/drawing/2014/main" val="3257570410"/>
                    </a:ext>
                  </a:extLst>
                </a:gridCol>
                <a:gridCol w="7257489">
                  <a:extLst>
                    <a:ext uri="{9D8B030D-6E8A-4147-A177-3AD203B41FA5}">
                      <a16:colId xmlns:a16="http://schemas.microsoft.com/office/drawing/2014/main" val="588812811"/>
                    </a:ext>
                  </a:extLst>
                </a:gridCol>
              </a:tblGrid>
              <a:tr h="448493">
                <a:tc>
                  <a:txBody>
                    <a:bodyPr/>
                    <a:lstStyle/>
                    <a:p>
                      <a:r>
                        <a:rPr lang="en-US" sz="1600" dirty="0"/>
                        <a:t>*</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kern="100" dirty="0">
                          <a:effectLst/>
                        </a:rPr>
                        <a:t>Time estimates reflect additional MFP Demonstration tasks only and do not include activities included in the current ASAP case management responsibilities.  </a:t>
                      </a:r>
                    </a:p>
                    <a:p>
                      <a:pPr marL="0" marR="0" lvl="0" indent="0" algn="l" defTabSz="932863" rtl="0" eaLnBrk="1" fontAlgn="auto" latinLnBrk="0" hangingPunct="1">
                        <a:lnSpc>
                          <a:spcPct val="100000"/>
                        </a:lnSpc>
                        <a:spcBef>
                          <a:spcPts val="0"/>
                        </a:spcBef>
                        <a:spcAft>
                          <a:spcPts val="0"/>
                        </a:spcAft>
                        <a:buClrTx/>
                        <a:buSzTx/>
                        <a:buFontTx/>
                        <a:buNone/>
                        <a:tabLst/>
                        <a:defRP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29454995"/>
                  </a:ext>
                </a:extLst>
              </a:tr>
              <a:tr h="370840">
                <a:tc>
                  <a:txBody>
                    <a:bodyPr/>
                    <a:lstStyle/>
                    <a:p>
                      <a:r>
                        <a:rPr lang="en-US" sz="1600" dirty="0"/>
                        <a:t>**</a:t>
                      </a:r>
                    </a:p>
                  </a:txBody>
                  <a:tcPr/>
                </a:tc>
                <a:tc>
                  <a:txBody>
                    <a:bodyPr/>
                    <a:lstStyle/>
                    <a:p>
                      <a:r>
                        <a:rPr lang="en-US" sz="1600" kern="100" dirty="0">
                          <a:effectLst/>
                        </a:rPr>
                        <a:t>Rate developed using CH257 BLS Benchmark  </a:t>
                      </a:r>
                      <a:r>
                        <a:rPr lang="en-US" sz="1600" u="sng" kern="100" dirty="0">
                          <a:solidFill>
                            <a:srgbClr val="0000FF"/>
                          </a:solidFill>
                          <a:effectLst/>
                          <a:hlinkClick r:id="rId3"/>
                        </a:rPr>
                        <a:t>Proposed Regulations: Supporting Materials | Mass.gov</a:t>
                      </a:r>
                      <a:r>
                        <a:rPr lang="en-US" sz="1600" kern="100" dirty="0">
                          <a:effectLst/>
                        </a:rPr>
                        <a:t> plus tax, fringe, and overhead</a:t>
                      </a:r>
                      <a:endParaRPr lang="en-US" sz="1600" dirty="0"/>
                    </a:p>
                  </a:txBody>
                  <a:tcPr/>
                </a:tc>
                <a:extLst>
                  <a:ext uri="{0D108BD9-81ED-4DB2-BD59-A6C34878D82A}">
                    <a16:rowId xmlns:a16="http://schemas.microsoft.com/office/drawing/2014/main" val="3525058334"/>
                  </a:ext>
                </a:extLst>
              </a:tr>
            </a:tbl>
          </a:graphicData>
        </a:graphic>
      </p:graphicFrame>
    </p:spTree>
    <p:extLst>
      <p:ext uri="{BB962C8B-B14F-4D97-AF65-F5344CB8AC3E}">
        <p14:creationId xmlns:p14="http://schemas.microsoft.com/office/powerpoint/2010/main" val="33983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4904-1105-F448-CB74-E840E13360AD}"/>
              </a:ext>
            </a:extLst>
          </p:cNvPr>
          <p:cNvSpPr>
            <a:spLocks noGrp="1"/>
          </p:cNvSpPr>
          <p:nvPr>
            <p:ph type="title"/>
          </p:nvPr>
        </p:nvSpPr>
        <p:spPr>
          <a:xfrm>
            <a:off x="274423" y="225808"/>
            <a:ext cx="8053675" cy="861774"/>
          </a:xfrm>
        </p:spPr>
        <p:txBody>
          <a:bodyPr/>
          <a:lstStyle/>
          <a:p>
            <a:r>
              <a:rPr lang="en-US" altLang="en-US" sz="2800" dirty="0">
                <a:latin typeface="Arial" charset="0"/>
                <a:ea typeface="ＭＳ Ｐゴシック" pitchFamily="34" charset="-128"/>
              </a:rPr>
              <a:t>Community Programs Serving MFP Demo Participants</a:t>
            </a:r>
            <a:endParaRPr lang="en-US" sz="2800" dirty="0"/>
          </a:p>
        </p:txBody>
      </p:sp>
      <p:sp>
        <p:nvSpPr>
          <p:cNvPr id="4" name="Oval 6">
            <a:extLst>
              <a:ext uri="{FF2B5EF4-FFF2-40B4-BE49-F238E27FC236}">
                <a16:creationId xmlns:a16="http://schemas.microsoft.com/office/drawing/2014/main" id="{236429AA-55E0-E681-61FA-6DB104C6655F}"/>
              </a:ext>
            </a:extLst>
          </p:cNvPr>
          <p:cNvSpPr>
            <a:spLocks noChangeArrowheads="1"/>
          </p:cNvSpPr>
          <p:nvPr/>
        </p:nvSpPr>
        <p:spPr bwMode="auto">
          <a:xfrm>
            <a:off x="1786660" y="1483149"/>
            <a:ext cx="5029200" cy="4261971"/>
          </a:xfrm>
          <a:prstGeom prst="ellipse">
            <a:avLst/>
          </a:prstGeom>
          <a:solidFill>
            <a:schemeClr val="accent1">
              <a:lumMod val="60000"/>
              <a:lumOff val="40000"/>
            </a:schemeClr>
          </a:solidFill>
          <a:ln w="9525">
            <a:solidFill>
              <a:schemeClr val="tx1"/>
            </a:solidFill>
            <a:round/>
            <a:headEnd/>
            <a:tailEnd/>
          </a:ln>
        </p:spPr>
        <p:txBody>
          <a:bodyPr wrap="none" anchor="ctr"/>
          <a:lstStyle/>
          <a:p>
            <a:pPr algn="ctr">
              <a:defRPr/>
            </a:pPr>
            <a:r>
              <a:rPr lang="en-US" sz="2000"/>
              <a:t>M</a:t>
            </a:r>
            <a:r>
              <a:rPr lang="en-US" sz="2000" b="0">
                <a:solidFill>
                  <a:schemeClr val="tx1"/>
                </a:solidFill>
                <a:latin typeface="+mn-lt"/>
              </a:rPr>
              <a:t>oney Follows the Person </a:t>
            </a:r>
          </a:p>
          <a:p>
            <a:pPr algn="ctr">
              <a:defRPr/>
            </a:pPr>
            <a:r>
              <a:rPr lang="en-US" sz="2000" b="0">
                <a:solidFill>
                  <a:schemeClr val="tx1"/>
                </a:solidFill>
                <a:latin typeface="+mn-lt"/>
              </a:rPr>
              <a:t>Demonstration Participation </a:t>
            </a:r>
          </a:p>
          <a:p>
            <a:pPr algn="ctr">
              <a:defRPr/>
            </a:pPr>
            <a:r>
              <a:rPr lang="en-US" sz="2000" b="0">
                <a:solidFill>
                  <a:schemeClr val="tx1"/>
                </a:solidFill>
                <a:latin typeface="+mn-lt"/>
              </a:rPr>
              <a:t>(365 Community Days)</a:t>
            </a:r>
          </a:p>
        </p:txBody>
      </p:sp>
      <p:grpSp>
        <p:nvGrpSpPr>
          <p:cNvPr id="5" name="Group 4">
            <a:extLst>
              <a:ext uri="{FF2B5EF4-FFF2-40B4-BE49-F238E27FC236}">
                <a16:creationId xmlns:a16="http://schemas.microsoft.com/office/drawing/2014/main" id="{5B051385-F2A4-78C8-8540-3FB95FFF163A}"/>
              </a:ext>
            </a:extLst>
          </p:cNvPr>
          <p:cNvGrpSpPr/>
          <p:nvPr/>
        </p:nvGrpSpPr>
        <p:grpSpPr>
          <a:xfrm>
            <a:off x="947288" y="1087582"/>
            <a:ext cx="6873011" cy="5368636"/>
            <a:chOff x="1079500" y="1066800"/>
            <a:chExt cx="6908800" cy="5638800"/>
          </a:xfrm>
        </p:grpSpPr>
        <p:sp>
          <p:nvSpPr>
            <p:cNvPr id="6" name="Oval 12">
              <a:extLst>
                <a:ext uri="{FF2B5EF4-FFF2-40B4-BE49-F238E27FC236}">
                  <a16:creationId xmlns:a16="http://schemas.microsoft.com/office/drawing/2014/main" id="{D0A7A930-DBF7-34FB-D148-A3F35AD92B11}"/>
                </a:ext>
              </a:extLst>
            </p:cNvPr>
            <p:cNvSpPr>
              <a:spLocks noChangeArrowheads="1"/>
            </p:cNvSpPr>
            <p:nvPr/>
          </p:nvSpPr>
          <p:spPr bwMode="auto">
            <a:xfrm>
              <a:off x="1143001" y="4038600"/>
              <a:ext cx="1569154" cy="1600200"/>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One Care </a:t>
              </a:r>
            </a:p>
            <a:p>
              <a:pPr algn="ctr" eaLnBrk="1" hangingPunct="1"/>
              <a:r>
                <a:rPr lang="en-US" altLang="en-US" sz="1600" b="0" dirty="0">
                  <a:solidFill>
                    <a:schemeClr val="tx1"/>
                  </a:solidFill>
                  <a:ea typeface="ＭＳ Ｐゴシック" pitchFamily="34" charset="-128"/>
                  <a:cs typeface="Arial" charset="0"/>
                </a:rPr>
                <a:t>and PACE</a:t>
              </a:r>
            </a:p>
          </p:txBody>
        </p:sp>
        <p:sp>
          <p:nvSpPr>
            <p:cNvPr id="7" name="Oval 12">
              <a:extLst>
                <a:ext uri="{FF2B5EF4-FFF2-40B4-BE49-F238E27FC236}">
                  <a16:creationId xmlns:a16="http://schemas.microsoft.com/office/drawing/2014/main" id="{720DFB06-EBB3-5552-55A5-FD16FB252235}"/>
                </a:ext>
              </a:extLst>
            </p:cNvPr>
            <p:cNvSpPr>
              <a:spLocks noChangeArrowheads="1"/>
            </p:cNvSpPr>
            <p:nvPr/>
          </p:nvSpPr>
          <p:spPr bwMode="auto">
            <a:xfrm>
              <a:off x="2667000" y="5049838"/>
              <a:ext cx="1587500" cy="1655762"/>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Senior Care Options (SCO)</a:t>
              </a:r>
            </a:p>
          </p:txBody>
        </p:sp>
        <p:sp>
          <p:nvSpPr>
            <p:cNvPr id="8" name="Oval 12">
              <a:extLst>
                <a:ext uri="{FF2B5EF4-FFF2-40B4-BE49-F238E27FC236}">
                  <a16:creationId xmlns:a16="http://schemas.microsoft.com/office/drawing/2014/main" id="{40CF5B41-E568-FCCB-36E0-9E709A93B162}"/>
                </a:ext>
              </a:extLst>
            </p:cNvPr>
            <p:cNvSpPr>
              <a:spLocks noChangeArrowheads="1"/>
            </p:cNvSpPr>
            <p:nvPr/>
          </p:nvSpPr>
          <p:spPr bwMode="auto">
            <a:xfrm>
              <a:off x="4800600" y="5049838"/>
              <a:ext cx="1587500" cy="1655762"/>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ACO and</a:t>
              </a:r>
            </a:p>
            <a:p>
              <a:pPr algn="ctr" eaLnBrk="1" hangingPunct="1"/>
              <a:r>
                <a:rPr lang="en-US" altLang="en-US" sz="1600" b="0" dirty="0">
                  <a:solidFill>
                    <a:schemeClr val="tx1"/>
                  </a:solidFill>
                  <a:ea typeface="ＭＳ Ｐゴシック" pitchFamily="34" charset="-128"/>
                  <a:cs typeface="Arial" charset="0"/>
                </a:rPr>
                <a:t>MCO</a:t>
              </a:r>
              <a:endParaRPr lang="en-US" altLang="en-US" sz="2000" b="0" dirty="0">
                <a:solidFill>
                  <a:schemeClr val="tx1"/>
                </a:solidFill>
                <a:ea typeface="ＭＳ Ｐゴシック" pitchFamily="34" charset="-128"/>
                <a:cs typeface="Arial" charset="0"/>
              </a:endParaRPr>
            </a:p>
          </p:txBody>
        </p:sp>
        <p:sp>
          <p:nvSpPr>
            <p:cNvPr id="9" name="Oval 12">
              <a:extLst>
                <a:ext uri="{FF2B5EF4-FFF2-40B4-BE49-F238E27FC236}">
                  <a16:creationId xmlns:a16="http://schemas.microsoft.com/office/drawing/2014/main" id="{4D7BBE24-08F6-FDEC-5454-0746E100B30C}"/>
                </a:ext>
              </a:extLst>
            </p:cNvPr>
            <p:cNvSpPr>
              <a:spLocks noChangeArrowheads="1"/>
            </p:cNvSpPr>
            <p:nvPr/>
          </p:nvSpPr>
          <p:spPr bwMode="auto">
            <a:xfrm>
              <a:off x="1079500" y="20574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Acquired Brain Injury Waivers</a:t>
              </a:r>
            </a:p>
          </p:txBody>
        </p:sp>
        <p:sp>
          <p:nvSpPr>
            <p:cNvPr id="10" name="Oval 12">
              <a:extLst>
                <a:ext uri="{FF2B5EF4-FFF2-40B4-BE49-F238E27FC236}">
                  <a16:creationId xmlns:a16="http://schemas.microsoft.com/office/drawing/2014/main" id="{95F79CFE-2D71-FD45-22BF-6E38E6E7162B}"/>
                </a:ext>
              </a:extLst>
            </p:cNvPr>
            <p:cNvSpPr>
              <a:spLocks noChangeArrowheads="1"/>
            </p:cNvSpPr>
            <p:nvPr/>
          </p:nvSpPr>
          <p:spPr bwMode="auto">
            <a:xfrm>
              <a:off x="2667000" y="10668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Moving Forward Plan Waivers</a:t>
              </a:r>
            </a:p>
          </p:txBody>
        </p:sp>
        <p:sp>
          <p:nvSpPr>
            <p:cNvPr id="11" name="Oval 12">
              <a:extLst>
                <a:ext uri="{FF2B5EF4-FFF2-40B4-BE49-F238E27FC236}">
                  <a16:creationId xmlns:a16="http://schemas.microsoft.com/office/drawing/2014/main" id="{1C03D830-6D47-BAB1-7C59-BEA6BFB08441}"/>
                </a:ext>
              </a:extLst>
            </p:cNvPr>
            <p:cNvSpPr>
              <a:spLocks noChangeArrowheads="1"/>
            </p:cNvSpPr>
            <p:nvPr/>
          </p:nvSpPr>
          <p:spPr bwMode="auto">
            <a:xfrm>
              <a:off x="4800600" y="10668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400" b="0" dirty="0">
                  <a:solidFill>
                    <a:schemeClr val="tx1"/>
                  </a:solidFill>
                  <a:ea typeface="ＭＳ Ｐゴシック" pitchFamily="34" charset="-128"/>
                  <a:cs typeface="Arial" charset="0"/>
                </a:rPr>
                <a:t>Frail Elder Waiver and State Home Care for Elders</a:t>
              </a:r>
            </a:p>
          </p:txBody>
        </p:sp>
        <p:sp>
          <p:nvSpPr>
            <p:cNvPr id="12" name="Oval 12">
              <a:extLst>
                <a:ext uri="{FF2B5EF4-FFF2-40B4-BE49-F238E27FC236}">
                  <a16:creationId xmlns:a16="http://schemas.microsoft.com/office/drawing/2014/main" id="{6BDC4EFD-136F-802B-804B-8326E684AFF4}"/>
                </a:ext>
              </a:extLst>
            </p:cNvPr>
            <p:cNvSpPr>
              <a:spLocks noChangeArrowheads="1"/>
            </p:cNvSpPr>
            <p:nvPr/>
          </p:nvSpPr>
          <p:spPr bwMode="auto">
            <a:xfrm>
              <a:off x="6400800" y="2057400"/>
              <a:ext cx="15875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600" b="0" dirty="0">
                  <a:solidFill>
                    <a:schemeClr val="tx1"/>
                  </a:solidFill>
                  <a:ea typeface="ＭＳ Ｐゴシック" pitchFamily="34" charset="-128"/>
                  <a:cs typeface="Arial" charset="0"/>
                </a:rPr>
                <a:t>DDS Waivers</a:t>
              </a:r>
            </a:p>
          </p:txBody>
        </p:sp>
        <p:sp>
          <p:nvSpPr>
            <p:cNvPr id="13" name="Oval 12">
              <a:extLst>
                <a:ext uri="{FF2B5EF4-FFF2-40B4-BE49-F238E27FC236}">
                  <a16:creationId xmlns:a16="http://schemas.microsoft.com/office/drawing/2014/main" id="{03375280-AA24-1FA4-606C-6D6194425EAA}"/>
                </a:ext>
              </a:extLst>
            </p:cNvPr>
            <p:cNvSpPr>
              <a:spLocks noChangeArrowheads="1"/>
            </p:cNvSpPr>
            <p:nvPr/>
          </p:nvSpPr>
          <p:spPr bwMode="auto">
            <a:xfrm>
              <a:off x="6337299" y="3962400"/>
              <a:ext cx="1651000" cy="1655763"/>
            </a:xfrm>
            <a:prstGeom prst="ellipse">
              <a:avLst/>
            </a:prstGeom>
            <a:solidFill>
              <a:srgbClr val="FFFFFF"/>
            </a:solidFill>
            <a:ln w="9525">
              <a:solidFill>
                <a:srgbClr val="000000"/>
              </a:solidFill>
              <a:round/>
              <a:headEnd/>
              <a:tailEnd/>
            </a:ln>
          </p:spPr>
          <p:txBody>
            <a:bodyPr anchor="ctr"/>
            <a:lstStyle>
              <a:lvl1pPr eaLnBrk="0" hangingPunct="0">
                <a:defRPr sz="4400" b="1">
                  <a:solidFill>
                    <a:schemeClr val="accent2"/>
                  </a:solidFill>
                  <a:latin typeface="Arial" charset="0"/>
                </a:defRPr>
              </a:lvl1pPr>
              <a:lvl2pPr marL="742950" indent="-285750" eaLnBrk="0" hangingPunct="0">
                <a:defRPr sz="4400" b="1">
                  <a:solidFill>
                    <a:schemeClr val="accent2"/>
                  </a:solidFill>
                  <a:latin typeface="Arial" charset="0"/>
                </a:defRPr>
              </a:lvl2pPr>
              <a:lvl3pPr marL="1143000" indent="-228600" eaLnBrk="0" hangingPunct="0">
                <a:defRPr sz="4400" b="1">
                  <a:solidFill>
                    <a:schemeClr val="accent2"/>
                  </a:solidFill>
                  <a:latin typeface="Arial" charset="0"/>
                </a:defRPr>
              </a:lvl3pPr>
              <a:lvl4pPr marL="1600200" indent="-228600" eaLnBrk="0" hangingPunct="0">
                <a:defRPr sz="4400" b="1">
                  <a:solidFill>
                    <a:schemeClr val="accent2"/>
                  </a:solidFill>
                  <a:latin typeface="Arial" charset="0"/>
                </a:defRPr>
              </a:lvl4pPr>
              <a:lvl5pPr marL="2057400" indent="-228600" eaLnBrk="0" hangingPunct="0">
                <a:defRPr sz="4400" b="1">
                  <a:solidFill>
                    <a:schemeClr val="accent2"/>
                  </a:solidFill>
                  <a:latin typeface="Arial" charset="0"/>
                </a:defRPr>
              </a:lvl5pPr>
              <a:lvl6pPr marL="2514600" indent="-228600" eaLnBrk="0" fontAlgn="base" hangingPunct="0">
                <a:spcBef>
                  <a:spcPct val="0"/>
                </a:spcBef>
                <a:spcAft>
                  <a:spcPct val="0"/>
                </a:spcAft>
                <a:defRPr sz="4400" b="1">
                  <a:solidFill>
                    <a:schemeClr val="accent2"/>
                  </a:solidFill>
                  <a:latin typeface="Arial" charset="0"/>
                </a:defRPr>
              </a:lvl6pPr>
              <a:lvl7pPr marL="2971800" indent="-228600" eaLnBrk="0" fontAlgn="base" hangingPunct="0">
                <a:spcBef>
                  <a:spcPct val="0"/>
                </a:spcBef>
                <a:spcAft>
                  <a:spcPct val="0"/>
                </a:spcAft>
                <a:defRPr sz="4400" b="1">
                  <a:solidFill>
                    <a:schemeClr val="accent2"/>
                  </a:solidFill>
                  <a:latin typeface="Arial" charset="0"/>
                </a:defRPr>
              </a:lvl7pPr>
              <a:lvl8pPr marL="3429000" indent="-228600" eaLnBrk="0" fontAlgn="base" hangingPunct="0">
                <a:spcBef>
                  <a:spcPct val="0"/>
                </a:spcBef>
                <a:spcAft>
                  <a:spcPct val="0"/>
                </a:spcAft>
                <a:defRPr sz="4400" b="1">
                  <a:solidFill>
                    <a:schemeClr val="accent2"/>
                  </a:solidFill>
                  <a:latin typeface="Arial" charset="0"/>
                </a:defRPr>
              </a:lvl8pPr>
              <a:lvl9pPr marL="3886200" indent="-228600" eaLnBrk="0" fontAlgn="base" hangingPunct="0">
                <a:spcBef>
                  <a:spcPct val="0"/>
                </a:spcBef>
                <a:spcAft>
                  <a:spcPct val="0"/>
                </a:spcAft>
                <a:defRPr sz="4400" b="1">
                  <a:solidFill>
                    <a:schemeClr val="accent2"/>
                  </a:solidFill>
                  <a:latin typeface="Arial" charset="0"/>
                </a:defRPr>
              </a:lvl9pPr>
            </a:lstStyle>
            <a:p>
              <a:pPr algn="ctr" eaLnBrk="1" hangingPunct="1"/>
              <a:r>
                <a:rPr lang="en-US" altLang="en-US" sz="1400" b="0" dirty="0">
                  <a:solidFill>
                    <a:schemeClr val="tx1"/>
                  </a:solidFill>
                  <a:ea typeface="ＭＳ Ｐゴシック" pitchFamily="34" charset="-128"/>
                  <a:cs typeface="Arial" charset="0"/>
                </a:rPr>
                <a:t>MassHealth Long Term Services and Supports</a:t>
              </a:r>
            </a:p>
          </p:txBody>
        </p:sp>
      </p:grpSp>
    </p:spTree>
    <p:extLst>
      <p:ext uri="{BB962C8B-B14F-4D97-AF65-F5344CB8AC3E}">
        <p14:creationId xmlns:p14="http://schemas.microsoft.com/office/powerpoint/2010/main" val="359275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084A8B-F73E-2452-A832-653B265E481B}"/>
              </a:ext>
            </a:extLst>
          </p:cNvPr>
          <p:cNvSpPr txBox="1"/>
          <p:nvPr/>
        </p:nvSpPr>
        <p:spPr>
          <a:xfrm>
            <a:off x="236862" y="833003"/>
            <a:ext cx="8670275" cy="5570756"/>
          </a:xfrm>
          <a:prstGeom prst="rect">
            <a:avLst/>
          </a:prstGeom>
          <a:noFill/>
        </p:spPr>
        <p:txBody>
          <a:bodyPr wrap="square" lIns="91440" tIns="45720" rIns="91440" bIns="45720" anchor="t">
            <a:spAutoFit/>
          </a:bodyPr>
          <a:lstStyle/>
          <a:p>
            <a:pPr marL="342900" lvl="1" indent="-342900">
              <a:buClr>
                <a:srgbClr val="002D86"/>
              </a:buClr>
              <a:buFont typeface="Wingdings" panose="05000000000000000000" pitchFamily="2" charset="2"/>
              <a:buChar char="§"/>
            </a:pPr>
            <a:r>
              <a:rPr lang="en-US" sz="2000" dirty="0">
                <a:solidFill>
                  <a:srgbClr val="002060"/>
                </a:solidFill>
              </a:rPr>
              <a:t>Outreach and provide ongoing communication, education and training about the MFP Demo and MFP-Information System (MFP-IS)</a:t>
            </a:r>
          </a:p>
          <a:p>
            <a:pPr marL="342900" lvl="1" indent="-342900">
              <a:buClr>
                <a:srgbClr val="002D86"/>
              </a:buClr>
              <a:buFont typeface="Wingdings" panose="05000000000000000000" pitchFamily="2" charset="2"/>
              <a:buChar char="§"/>
            </a:pPr>
            <a:endParaRPr lang="en-US" sz="2000" dirty="0">
              <a:solidFill>
                <a:srgbClr val="002060"/>
              </a:solidFill>
            </a:endParaRPr>
          </a:p>
          <a:p>
            <a:pPr marL="342900" lvl="1" indent="-342900">
              <a:buClr>
                <a:srgbClr val="002D86"/>
              </a:buClr>
              <a:buFont typeface="Wingdings" panose="05000000000000000000" pitchFamily="2" charset="2"/>
              <a:buChar char="§"/>
            </a:pPr>
            <a:r>
              <a:rPr lang="en-US" sz="2000" dirty="0">
                <a:solidFill>
                  <a:srgbClr val="002060"/>
                </a:solidFill>
              </a:rPr>
              <a:t>Distribute the Informed Consent Form to case managers</a:t>
            </a:r>
          </a:p>
          <a:p>
            <a:pPr marL="540486" lvl="1" indent="-342900">
              <a:buClr>
                <a:srgbClr val="002D86"/>
              </a:buClr>
              <a:buFont typeface="Wingdings" panose="05000000000000000000" pitchFamily="2" charset="2"/>
              <a:buChar char="§"/>
            </a:pPr>
            <a:endParaRPr lang="en-US" sz="2000" dirty="0">
              <a:solidFill>
                <a:srgbClr val="002060"/>
              </a:solidFill>
            </a:endParaRPr>
          </a:p>
          <a:p>
            <a:pPr marL="342900" lvl="1" indent="-342900">
              <a:buClr>
                <a:srgbClr val="002D86"/>
              </a:buClr>
              <a:buFont typeface="Wingdings" panose="05000000000000000000" pitchFamily="2" charset="2"/>
              <a:buChar char="§"/>
            </a:pPr>
            <a:r>
              <a:rPr lang="en-US" sz="2000" dirty="0">
                <a:solidFill>
                  <a:srgbClr val="002060"/>
                </a:solidFill>
              </a:rPr>
              <a:t>Finalize and share:</a:t>
            </a:r>
          </a:p>
          <a:p>
            <a:pPr marL="997686" lvl="2" indent="-342900">
              <a:buClr>
                <a:srgbClr val="002D86"/>
              </a:buClr>
              <a:buFont typeface="Arial" panose="020B0604020202020204" pitchFamily="34" charset="0"/>
              <a:buChar char="–"/>
            </a:pPr>
            <a:r>
              <a:rPr lang="en-US" sz="2000" dirty="0">
                <a:solidFill>
                  <a:srgbClr val="002060"/>
                </a:solidFill>
              </a:rPr>
              <a:t>MFP Demo website</a:t>
            </a:r>
          </a:p>
          <a:p>
            <a:pPr marL="997686" lvl="2" indent="-342900">
              <a:buClr>
                <a:srgbClr val="002D86"/>
              </a:buClr>
              <a:buFont typeface="Arial" panose="020B0604020202020204" pitchFamily="34" charset="0"/>
              <a:buChar char="–"/>
            </a:pPr>
            <a:r>
              <a:rPr lang="en-US" sz="2000" dirty="0">
                <a:solidFill>
                  <a:srgbClr val="002060"/>
                </a:solidFill>
              </a:rPr>
              <a:t>MFP Demo brochure and fact sheet</a:t>
            </a:r>
          </a:p>
          <a:p>
            <a:pPr marL="997686" lvl="2" indent="-342900">
              <a:buClr>
                <a:srgbClr val="002D86"/>
              </a:buClr>
              <a:buFont typeface="Wingdings" panose="05000000000000000000" pitchFamily="2" charset="2"/>
              <a:buChar char="§"/>
            </a:pPr>
            <a:endParaRPr lang="en-US" sz="2000" dirty="0">
              <a:solidFill>
                <a:srgbClr val="002060"/>
              </a:solidFill>
            </a:endParaRPr>
          </a:p>
          <a:p>
            <a:pPr>
              <a:buClr>
                <a:srgbClr val="002D86"/>
              </a:buClr>
            </a:pPr>
            <a:endParaRPr lang="en-US" sz="2000" dirty="0">
              <a:solidFill>
                <a:srgbClr val="002060"/>
              </a:solidFill>
            </a:endParaRPr>
          </a:p>
          <a:p>
            <a:pPr>
              <a:buClr>
                <a:srgbClr val="002D86"/>
              </a:buClr>
            </a:pPr>
            <a:r>
              <a:rPr lang="en-US" sz="2000" u="sng" dirty="0">
                <a:solidFill>
                  <a:srgbClr val="002060"/>
                </a:solidFill>
              </a:rPr>
              <a:t>Contact Information</a:t>
            </a:r>
          </a:p>
          <a:p>
            <a:pPr marL="742950" lvl="1" indent="-285750">
              <a:buFont typeface="Wingdings" panose="05000000000000000000" pitchFamily="2" charset="2"/>
              <a:buChar char="§"/>
            </a:pPr>
            <a:r>
              <a:rPr lang="en-US" sz="2000" dirty="0">
                <a:solidFill>
                  <a:srgbClr val="002060"/>
                </a:solidFill>
              </a:rPr>
              <a:t>John Garcia, Project Director</a:t>
            </a:r>
          </a:p>
          <a:p>
            <a:pPr marL="742950" lvl="1" indent="-285750">
              <a:buFont typeface="Wingdings" panose="05000000000000000000" pitchFamily="2" charset="2"/>
              <a:buChar char="§"/>
            </a:pPr>
            <a:r>
              <a:rPr lang="en-US" sz="2000" dirty="0">
                <a:solidFill>
                  <a:srgbClr val="002060"/>
                </a:solidFill>
              </a:rPr>
              <a:t>Jennifer Reid, Assistant Project Director</a:t>
            </a:r>
          </a:p>
          <a:p>
            <a:pPr marL="742950" lvl="1" indent="-285750">
              <a:buFont typeface="Wingdings" panose="05000000000000000000" pitchFamily="2" charset="2"/>
              <a:buChar char="§"/>
            </a:pPr>
            <a:r>
              <a:rPr lang="en-US" sz="2000" dirty="0">
                <a:solidFill>
                  <a:srgbClr val="002060"/>
                </a:solidFill>
              </a:rPr>
              <a:t>Eileen Gammetto, Operations and Eligibility Manager</a:t>
            </a:r>
          </a:p>
          <a:p>
            <a:endParaRPr lang="en-US" sz="2000" dirty="0">
              <a:solidFill>
                <a:srgbClr val="002060"/>
              </a:solidFill>
            </a:endParaRPr>
          </a:p>
          <a:p>
            <a:r>
              <a:rPr lang="en-US" sz="2000" dirty="0">
                <a:solidFill>
                  <a:srgbClr val="002060"/>
                </a:solidFill>
              </a:rPr>
              <a:t>Email: </a:t>
            </a:r>
            <a:r>
              <a:rPr lang="en-US" sz="1800" dirty="0">
                <a:solidFill>
                  <a:srgbClr val="002060"/>
                </a:solidFill>
                <a:hlinkClick r:id="rId3"/>
              </a:rPr>
              <a:t>mfpprojectoffice@mass.gov</a:t>
            </a:r>
            <a:r>
              <a:rPr lang="en-US" sz="1800" dirty="0">
                <a:solidFill>
                  <a:srgbClr val="002060"/>
                </a:solidFill>
              </a:rPr>
              <a:t> </a:t>
            </a:r>
          </a:p>
          <a:p>
            <a:r>
              <a:rPr lang="en-US" sz="1800" dirty="0">
                <a:solidFill>
                  <a:srgbClr val="002060"/>
                </a:solidFill>
              </a:rPr>
              <a:t>Phone:  (617) 573-1647</a:t>
            </a:r>
          </a:p>
          <a:p>
            <a:pPr marL="197586" lvl="1">
              <a:buClr>
                <a:srgbClr val="002D86"/>
              </a:buClr>
            </a:pPr>
            <a:endParaRPr lang="en-US" dirty="0">
              <a:solidFill>
                <a:srgbClr val="002060"/>
              </a:solidFill>
            </a:endParaRPr>
          </a:p>
        </p:txBody>
      </p:sp>
      <p:sp>
        <p:nvSpPr>
          <p:cNvPr id="3" name="Title 1">
            <a:extLst>
              <a:ext uri="{FF2B5EF4-FFF2-40B4-BE49-F238E27FC236}">
                <a16:creationId xmlns:a16="http://schemas.microsoft.com/office/drawing/2014/main" id="{0FB8F517-BFD9-EC63-5EB0-8C625CE75AD9}"/>
              </a:ext>
            </a:extLst>
          </p:cNvPr>
          <p:cNvSpPr txBox="1">
            <a:spLocks/>
          </p:cNvSpPr>
          <p:nvPr/>
        </p:nvSpPr>
        <p:spPr bwMode="auto">
          <a:xfrm>
            <a:off x="324726" y="346840"/>
            <a:ext cx="80536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800" kern="0" dirty="0">
                <a:solidFill>
                  <a:srgbClr val="002060"/>
                </a:solidFill>
              </a:rPr>
              <a:t>MFP Demo next steps – Project Office Team</a:t>
            </a:r>
          </a:p>
        </p:txBody>
      </p:sp>
    </p:spTree>
    <p:extLst>
      <p:ext uri="{BB962C8B-B14F-4D97-AF65-F5344CB8AC3E}">
        <p14:creationId xmlns:p14="http://schemas.microsoft.com/office/powerpoint/2010/main" val="143169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9957" y="195529"/>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a:solidFill>
                  <a:srgbClr val="002060"/>
                </a:solidFill>
                <a:ea typeface="ＭＳ Ｐゴシック" charset="-128"/>
              </a:rPr>
              <a:t>Background</a:t>
            </a:r>
          </a:p>
        </p:txBody>
      </p:sp>
      <p:sp>
        <p:nvSpPr>
          <p:cNvPr id="3" name="Content Placeholder 2"/>
          <p:cNvSpPr txBox="1">
            <a:spLocks/>
          </p:cNvSpPr>
          <p:nvPr/>
        </p:nvSpPr>
        <p:spPr>
          <a:xfrm>
            <a:off x="362103" y="1028172"/>
            <a:ext cx="8419794" cy="3119285"/>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dirty="0">
                <a:ln>
                  <a:noFill/>
                </a:ln>
                <a:solidFill>
                  <a:srgbClr val="002060"/>
                </a:solidFill>
                <a:effectLst/>
                <a:uLnTx/>
                <a:uFillTx/>
                <a:latin typeface="Arial"/>
                <a:ea typeface="+mn-ea"/>
                <a:cs typeface="+mn-cs"/>
              </a:rPr>
              <a:t>Money Follows the Person is a Demonstration Grant from the Centers for Medicare and Medicaid Services (CMS) awarded to MassHealth</a:t>
            </a:r>
          </a:p>
          <a:p>
            <a:pPr marL="0" indent="0" defTabSz="913429" eaLnBrk="1" hangingPunct="1">
              <a:lnSpc>
                <a:spcPct val="100000"/>
              </a:lnSpc>
              <a:spcBef>
                <a:spcPct val="0"/>
              </a:spcBef>
              <a:buClr>
                <a:srgbClr val="002B82"/>
              </a:buClr>
              <a:buNone/>
              <a:defRPr/>
            </a:pPr>
            <a:endParaRPr lang="en-US" sz="2000" b="0" kern="0" dirty="0">
              <a:solidFill>
                <a:srgbClr val="002060"/>
              </a:solidFill>
              <a:latin typeface="Arial"/>
              <a:ea typeface="+mn-ea"/>
              <a:cs typeface="+mn-cs"/>
            </a:endParaRPr>
          </a:p>
          <a:p>
            <a:pPr marL="0" indent="0" defTabSz="913429" eaLnBrk="1" hangingPunct="1">
              <a:lnSpc>
                <a:spcPct val="100000"/>
              </a:lnSpc>
              <a:spcBef>
                <a:spcPct val="0"/>
              </a:spcBef>
              <a:buClr>
                <a:srgbClr val="002B82"/>
              </a:buClr>
              <a:buNone/>
              <a:defRPr/>
            </a:pPr>
            <a:r>
              <a:rPr kumimoji="0" lang="en-US" sz="2000" b="0" i="0" u="none" strike="noStrike" kern="0" cap="none" spc="0" normalizeH="0" baseline="0" noProof="0" dirty="0">
                <a:ln>
                  <a:noFill/>
                </a:ln>
                <a:solidFill>
                  <a:srgbClr val="002060"/>
                </a:solidFill>
                <a:effectLst/>
                <a:uLnTx/>
                <a:uFillTx/>
                <a:latin typeface="Arial"/>
                <a:ea typeface="+mn-ea"/>
                <a:cs typeface="+mn-cs"/>
              </a:rPr>
              <a:t>The original Massachusetts Money Follows the Person Demonstration (MFP Demo) ran from April 2011 through </a:t>
            </a:r>
            <a:r>
              <a:rPr lang="en-US" sz="2000" b="0" kern="0" dirty="0">
                <a:solidFill>
                  <a:srgbClr val="002060"/>
                </a:solidFill>
                <a:latin typeface="Arial"/>
                <a:ea typeface="+mn-ea"/>
                <a:cs typeface="+mn-cs"/>
              </a:rPr>
              <a:t>June 2018. </a:t>
            </a:r>
            <a:br>
              <a:rPr kumimoji="0" lang="en-US" sz="2000" b="0" i="0" u="none" strike="noStrike" kern="0" cap="none" spc="0" normalizeH="0" baseline="0" noProof="0" dirty="0">
                <a:ln>
                  <a:noFill/>
                </a:ln>
                <a:solidFill>
                  <a:srgbClr val="002060"/>
                </a:solidFill>
                <a:effectLst/>
                <a:uLnTx/>
                <a:uFillTx/>
                <a:latin typeface="Arial"/>
                <a:ea typeface="+mn-ea"/>
                <a:cs typeface="+mn-cs"/>
              </a:rPr>
            </a:br>
            <a:endParaRPr kumimoji="0" lang="en-US" sz="2000" b="0" i="0" u="none" strike="noStrike" kern="0" cap="none" spc="0" normalizeH="0" baseline="0" noProof="0" dirty="0">
              <a:ln>
                <a:noFill/>
              </a:ln>
              <a:solidFill>
                <a:srgbClr val="002060"/>
              </a:solidFill>
              <a:effectLst/>
              <a:uLnTx/>
              <a:uFillTx/>
              <a:latin typeface="Arial"/>
              <a:ea typeface="+mn-ea"/>
              <a:cs typeface="+mn-cs"/>
            </a:endParaRPr>
          </a:p>
          <a:p>
            <a:pPr lvl="1" defTabSz="913429" eaLnBrk="1" hangingPunct="1">
              <a:lnSpc>
                <a:spcPct val="100000"/>
              </a:lnSpc>
              <a:spcBef>
                <a:spcPct val="0"/>
              </a:spcBef>
              <a:buClr>
                <a:srgbClr val="002B82"/>
              </a:buClr>
              <a:buFont typeface="Arial" panose="020B0604020202020204" pitchFamily="34" charset="0"/>
              <a:buChar char="–"/>
              <a:defRPr/>
            </a:pPr>
            <a:r>
              <a:rPr kumimoji="0" lang="en-US" sz="2000" b="0" i="0" u="none" strike="noStrike" kern="0" cap="none" spc="0" normalizeH="0" baseline="0" noProof="0" dirty="0">
                <a:ln>
                  <a:noFill/>
                </a:ln>
                <a:solidFill>
                  <a:srgbClr val="002060"/>
                </a:solidFill>
                <a:effectLst/>
                <a:uLnTx/>
                <a:uFillTx/>
                <a:latin typeface="Arial"/>
                <a:ea typeface="+mn-ea"/>
                <a:cs typeface="+mn-cs"/>
              </a:rPr>
              <a:t>Over 3,100 individuals signed up for the MFP Demo.</a:t>
            </a:r>
            <a:br>
              <a:rPr kumimoji="0" lang="en-US" sz="2000" b="0" i="0" u="none" strike="noStrike" kern="0" cap="none" spc="0" normalizeH="0" baseline="0" noProof="0" dirty="0">
                <a:ln>
                  <a:noFill/>
                </a:ln>
                <a:solidFill>
                  <a:srgbClr val="002060"/>
                </a:solidFill>
                <a:effectLst/>
                <a:uLnTx/>
                <a:uFillTx/>
                <a:latin typeface="Arial"/>
                <a:ea typeface="+mn-ea"/>
                <a:cs typeface="+mn-cs"/>
              </a:rPr>
            </a:br>
            <a:endParaRPr kumimoji="0" lang="en-US" sz="2000" b="0" i="0" u="none" strike="noStrike" kern="0" cap="none" spc="0" normalizeH="0" baseline="0" noProof="0" dirty="0">
              <a:ln>
                <a:noFill/>
              </a:ln>
              <a:solidFill>
                <a:srgbClr val="002060"/>
              </a:solidFill>
              <a:effectLst/>
              <a:uLnTx/>
              <a:uFillTx/>
              <a:latin typeface="Arial"/>
              <a:ea typeface="+mn-ea"/>
              <a:cs typeface="+mn-cs"/>
            </a:endParaRPr>
          </a:p>
          <a:p>
            <a:pPr lvl="1" defTabSz="913429" eaLnBrk="1" hangingPunct="1">
              <a:lnSpc>
                <a:spcPct val="100000"/>
              </a:lnSpc>
              <a:spcBef>
                <a:spcPct val="0"/>
              </a:spcBef>
              <a:buClr>
                <a:srgbClr val="002B82"/>
              </a:buClr>
              <a:buFont typeface="Arial" panose="020B0604020202020204" pitchFamily="34" charset="0"/>
              <a:buChar char="–"/>
              <a:defRPr/>
            </a:pPr>
            <a:r>
              <a:rPr kumimoji="0" lang="en-US" sz="2000" b="0" i="0" u="none" strike="noStrike" kern="0" cap="none" spc="0" normalizeH="0" baseline="0" noProof="0" dirty="0">
                <a:ln>
                  <a:noFill/>
                </a:ln>
                <a:solidFill>
                  <a:srgbClr val="002060"/>
                </a:solidFill>
                <a:effectLst/>
                <a:uLnTx/>
                <a:uFillTx/>
                <a:latin typeface="Arial"/>
                <a:ea typeface="+mn-ea"/>
                <a:cs typeface="+mn-cs"/>
              </a:rPr>
              <a:t>2,151 individuals successfully transitioned to the community. </a:t>
            </a:r>
            <a:br>
              <a:rPr kumimoji="0" lang="en-US" sz="2000" b="0" i="0" u="none" strike="noStrike" kern="0" cap="none" spc="0" normalizeH="0" baseline="0" noProof="0" dirty="0">
                <a:ln>
                  <a:noFill/>
                </a:ln>
                <a:solidFill>
                  <a:srgbClr val="002060"/>
                </a:solidFill>
                <a:effectLst/>
                <a:uLnTx/>
                <a:uFillTx/>
                <a:latin typeface="Arial"/>
                <a:ea typeface="+mn-ea"/>
                <a:cs typeface="+mn-cs"/>
              </a:rPr>
            </a:br>
            <a:endParaRPr kumimoji="0" lang="en-US" sz="2000" b="0" i="0" u="none" strike="noStrike" kern="0" cap="none" spc="0" normalizeH="0" baseline="0" noProof="0" dirty="0">
              <a:ln>
                <a:noFill/>
              </a:ln>
              <a:solidFill>
                <a:srgbClr val="002060"/>
              </a:solidFill>
              <a:effectLst/>
              <a:uLnTx/>
              <a:uFillTx/>
              <a:latin typeface="Arial"/>
              <a:ea typeface="+mn-ea"/>
              <a:cs typeface="+mn-cs"/>
            </a:endParaRPr>
          </a:p>
          <a:p>
            <a:pPr marL="0" marR="0" lvl="0" indent="0" algn="l" defTabSz="913429" rtl="0" eaLnBrk="1" fontAlgn="base" latinLnBrk="0" hangingPunct="1">
              <a:lnSpc>
                <a:spcPct val="100000"/>
              </a:lnSpc>
              <a:spcBef>
                <a:spcPct val="0"/>
              </a:spcBef>
              <a:spcAft>
                <a:spcPct val="0"/>
              </a:spcAft>
              <a:buClr>
                <a:srgbClr val="002960"/>
              </a:buClr>
              <a:buSz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a:p>
            <a:pPr lvl="1"/>
            <a:endParaRPr lang="en-US" sz="1600" b="0" dirty="0">
              <a:solidFill>
                <a:srgbClr val="002060"/>
              </a:solidFill>
            </a:endParaRPr>
          </a:p>
          <a:p>
            <a:pPr lvl="0"/>
            <a:endParaRPr lang="en-US" sz="1600" b="0" dirty="0">
              <a:solidFill>
                <a:srgbClr val="002060"/>
              </a:solidFill>
            </a:endParaRPr>
          </a:p>
        </p:txBody>
      </p:sp>
    </p:spTree>
    <p:extLst>
      <p:ext uri="{BB962C8B-B14F-4D97-AF65-F5344CB8AC3E}">
        <p14:creationId xmlns:p14="http://schemas.microsoft.com/office/powerpoint/2010/main" val="309726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93498" y="339118"/>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a:solidFill>
                  <a:srgbClr val="002060"/>
                </a:solidFill>
                <a:ea typeface="ＭＳ Ｐゴシック" charset="-128"/>
              </a:rPr>
              <a:t>Why is Massachusetts relaunching the MFP Demo?</a:t>
            </a:r>
          </a:p>
        </p:txBody>
      </p:sp>
      <p:sp>
        <p:nvSpPr>
          <p:cNvPr id="3" name="Content Placeholder 2"/>
          <p:cNvSpPr txBox="1">
            <a:spLocks/>
          </p:cNvSpPr>
          <p:nvPr/>
        </p:nvSpPr>
        <p:spPr>
          <a:xfrm>
            <a:off x="206413" y="1123719"/>
            <a:ext cx="8815665" cy="5201277"/>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marR="0" lvl="0" indent="0" algn="l" defTabSz="914400" rtl="0" eaLnBrk="0" fontAlgn="base" latinLnBrk="0" hangingPunct="0">
              <a:lnSpc>
                <a:spcPct val="100000"/>
              </a:lnSpc>
              <a:spcBef>
                <a:spcPct val="40000"/>
              </a:spcBef>
              <a:spcAft>
                <a:spcPct val="0"/>
              </a:spcAft>
              <a:buClr>
                <a:srgbClr val="CC0000"/>
              </a:buClr>
              <a:buSzTx/>
              <a:buFont typeface="Arial" charset="0"/>
              <a:buNone/>
              <a:tabLst/>
              <a:defRPr/>
            </a:pPr>
            <a:endParaRPr lang="en-US" altLang="en-US" sz="2400" b="0" kern="0" dirty="0">
              <a:solidFill>
                <a:srgbClr val="333399"/>
              </a:solidFill>
              <a:latin typeface="Arial" charset="0"/>
              <a:ea typeface="ＭＳ Ｐゴシック" pitchFamily="34" charset="-128"/>
            </a:endParaRP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r>
              <a:rPr lang="en-US" sz="2000" b="0" kern="0" dirty="0">
                <a:solidFill>
                  <a:srgbClr val="002060"/>
                </a:solidFill>
                <a:latin typeface="Arial"/>
                <a:ea typeface="+mn-ea"/>
                <a:cs typeface="+mn-cs"/>
              </a:rPr>
              <a:t>The federal government has new funding to offer to states to relaunch their MFP Demonstrations.</a:t>
            </a: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2060"/>
              </a:solidFill>
              <a:effectLst/>
              <a:uLnTx/>
              <a:uFillTx/>
              <a:latin typeface="Arial"/>
              <a:ea typeface="+mn-ea"/>
              <a:cs typeface="+mn-cs"/>
            </a:endParaRPr>
          </a:p>
          <a:p>
            <a:pPr defTabSz="913429" eaLnBrk="1" hangingPunct="1">
              <a:lnSpc>
                <a:spcPct val="100000"/>
              </a:lnSpc>
              <a:spcBef>
                <a:spcPct val="0"/>
              </a:spcBef>
              <a:buClr>
                <a:srgbClr val="002B82"/>
              </a:buClr>
              <a:buFont typeface="Arial" panose="020B0604020202020204" pitchFamily="34" charset="0"/>
              <a:buChar char="■"/>
              <a:defRPr/>
            </a:pPr>
            <a:r>
              <a:rPr kumimoji="0" lang="en-US" sz="2000" b="0" i="0" u="none" strike="noStrike" kern="0" cap="none" spc="0" normalizeH="0" baseline="0" noProof="0" dirty="0">
                <a:ln>
                  <a:noFill/>
                </a:ln>
                <a:solidFill>
                  <a:srgbClr val="002060"/>
                </a:solidFill>
                <a:effectLst/>
                <a:uLnTx/>
                <a:uFillTx/>
                <a:latin typeface="Arial"/>
                <a:ea typeface="+mn-ea"/>
                <a:cs typeface="+mn-cs"/>
              </a:rPr>
              <a:t>The MFP Demo provides Massachusetts with funding that expands our ability to serve more </a:t>
            </a:r>
            <a:r>
              <a:rPr lang="en-US" sz="2000" b="0" kern="0" dirty="0">
                <a:solidFill>
                  <a:srgbClr val="002060"/>
                </a:solidFill>
                <a:latin typeface="Arial"/>
                <a:ea typeface="+mn-ea"/>
                <a:cs typeface="+mn-cs"/>
              </a:rPr>
              <a:t>individuals </a:t>
            </a:r>
            <a:r>
              <a:rPr kumimoji="0" lang="en-US" sz="2000" b="0" i="0" u="none" strike="noStrike" kern="0" cap="none" spc="0" normalizeH="0" baseline="0" noProof="0" dirty="0">
                <a:ln>
                  <a:noFill/>
                </a:ln>
                <a:solidFill>
                  <a:srgbClr val="002060"/>
                </a:solidFill>
                <a:effectLst/>
                <a:uLnTx/>
                <a:uFillTx/>
                <a:latin typeface="Arial"/>
                <a:ea typeface="+mn-ea"/>
                <a:cs typeface="+mn-cs"/>
              </a:rPr>
              <a:t>as they transition out of facilities.</a:t>
            </a:r>
            <a:r>
              <a:rPr lang="en-US" sz="2000" b="0" kern="0" dirty="0">
                <a:solidFill>
                  <a:srgbClr val="002060"/>
                </a:solidFill>
                <a:latin typeface="Arial"/>
                <a:ea typeface="+mn-ea"/>
                <a:cs typeface="+mn-cs"/>
              </a:rPr>
              <a:t> </a:t>
            </a:r>
            <a:endParaRPr lang="en-US" sz="2000" b="0" i="0" u="none" strike="noStrike" kern="0" cap="none" spc="0" normalizeH="0" baseline="0" noProof="0" dirty="0">
              <a:ln>
                <a:noFill/>
              </a:ln>
              <a:solidFill>
                <a:srgbClr val="002060"/>
              </a:solidFill>
              <a:effectLst/>
              <a:uLnTx/>
              <a:uFillTx/>
              <a:latin typeface="Arial"/>
              <a:ea typeface="+mn-ea"/>
              <a:cs typeface="Arial"/>
            </a:endParaRP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endParaRPr lang="en-US" sz="2000" b="0" kern="0" dirty="0">
              <a:solidFill>
                <a:srgbClr val="002060"/>
              </a:solidFill>
              <a:latin typeface="Arial"/>
              <a:ea typeface="+mn-ea"/>
              <a:cs typeface="+mn-cs"/>
            </a:endParaRPr>
          </a:p>
          <a:p>
            <a:pPr defTabSz="913429" eaLnBrk="1" hangingPunct="1">
              <a:lnSpc>
                <a:spcPct val="100000"/>
              </a:lnSpc>
              <a:spcBef>
                <a:spcPct val="0"/>
              </a:spcBef>
              <a:buClr>
                <a:srgbClr val="002B82"/>
              </a:buClr>
              <a:buFont typeface="Arial" panose="020B0604020202020204" pitchFamily="34" charset="0"/>
              <a:buChar char="■"/>
              <a:defRPr/>
            </a:pPr>
            <a:r>
              <a:rPr lang="en-US" sz="2000" b="0" kern="0" dirty="0">
                <a:solidFill>
                  <a:srgbClr val="002060"/>
                </a:solidFill>
                <a:latin typeface="Arial"/>
                <a:ea typeface="+mn-ea"/>
                <a:cs typeface="+mn-cs"/>
              </a:rPr>
              <a:t>We can offer a set of services that would not otherwise be available to individuals</a:t>
            </a:r>
            <a:r>
              <a:rPr lang="en-US" sz="2000" b="0" kern="0" dirty="0">
                <a:solidFill>
                  <a:srgbClr val="FF0000"/>
                </a:solidFill>
                <a:latin typeface="Arial"/>
                <a:ea typeface="+mn-ea"/>
                <a:cs typeface="+mn-cs"/>
              </a:rPr>
              <a:t> </a:t>
            </a:r>
            <a:r>
              <a:rPr lang="en-US" sz="2000" b="0" kern="0" dirty="0">
                <a:solidFill>
                  <a:srgbClr val="002060"/>
                </a:solidFill>
                <a:latin typeface="Arial"/>
                <a:ea typeface="+mn-ea"/>
                <a:cs typeface="+mn-cs"/>
              </a:rPr>
              <a:t>as they transition out of facilities.</a:t>
            </a:r>
            <a:endParaRPr lang="en-US" sz="2000" b="0" kern="0" dirty="0">
              <a:solidFill>
                <a:srgbClr val="002060"/>
              </a:solidFill>
              <a:latin typeface="Arial"/>
              <a:ea typeface="+mn-ea"/>
              <a:cs typeface="Arial"/>
            </a:endParaRP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endParaRPr lang="en-US" sz="2000" b="0" kern="0" dirty="0">
              <a:solidFill>
                <a:srgbClr val="002060"/>
              </a:solidFill>
              <a:latin typeface="Arial"/>
              <a:ea typeface="+mn-ea"/>
              <a:cs typeface="+mn-cs"/>
            </a:endParaRP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r>
              <a:rPr lang="en-US" sz="2000" b="0" kern="0" dirty="0">
                <a:solidFill>
                  <a:srgbClr val="002060"/>
                </a:solidFill>
                <a:latin typeface="Arial"/>
                <a:ea typeface="+mn-ea"/>
                <a:cs typeface="+mn-cs"/>
              </a:rPr>
              <a:t>The MFP Demo funding can enhance our ability to provide outreach and identify individuals who might be interested in transitioning out of facilities.  </a:t>
            </a:r>
            <a:endParaRPr lang="en-US" sz="2000" b="0" dirty="0">
              <a:solidFill>
                <a:srgbClr val="002060"/>
              </a:solidFill>
            </a:endParaRPr>
          </a:p>
          <a:p>
            <a:pPr lvl="0"/>
            <a:endParaRPr lang="en-US" sz="1600" b="0" dirty="0">
              <a:solidFill>
                <a:srgbClr val="002060"/>
              </a:solidFill>
            </a:endParaRPr>
          </a:p>
        </p:txBody>
      </p:sp>
    </p:spTree>
    <p:extLst>
      <p:ext uri="{BB962C8B-B14F-4D97-AF65-F5344CB8AC3E}">
        <p14:creationId xmlns:p14="http://schemas.microsoft.com/office/powerpoint/2010/main" val="46317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06413" y="210914"/>
            <a:ext cx="7935499" cy="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a:solidFill>
                  <a:srgbClr val="002060"/>
                </a:solidFill>
                <a:ea typeface="ＭＳ Ｐゴシック" charset="-128"/>
              </a:rPr>
              <a:t>MFP Demo – How does it work?</a:t>
            </a:r>
          </a:p>
        </p:txBody>
      </p:sp>
      <p:sp>
        <p:nvSpPr>
          <p:cNvPr id="3" name="Content Placeholder 2"/>
          <p:cNvSpPr txBox="1">
            <a:spLocks/>
          </p:cNvSpPr>
          <p:nvPr/>
        </p:nvSpPr>
        <p:spPr>
          <a:xfrm>
            <a:off x="206413" y="1123719"/>
            <a:ext cx="8815665" cy="5201277"/>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defTabSz="913429" eaLnBrk="1" hangingPunct="1">
              <a:lnSpc>
                <a:spcPct val="100000"/>
              </a:lnSpc>
              <a:spcBef>
                <a:spcPct val="0"/>
              </a:spcBef>
              <a:buClr>
                <a:srgbClr val="002B82"/>
              </a:buClr>
              <a:buFont typeface="Arial" panose="020B0604020202020204" pitchFamily="34" charset="0"/>
              <a:buChar char="■"/>
              <a:defRPr/>
            </a:pPr>
            <a:r>
              <a:rPr lang="en-US" sz="2000" b="0" kern="0" dirty="0">
                <a:solidFill>
                  <a:srgbClr val="002060"/>
                </a:solidFill>
                <a:latin typeface="Arial"/>
                <a:ea typeface="+mn-ea"/>
                <a:cs typeface="+mn-cs"/>
              </a:rPr>
              <a:t>Using our existing outreach and enrollment mechanisms, we will enroll individuals who are eligible for MassHealth </a:t>
            </a:r>
            <a:r>
              <a:rPr lang="en-US" sz="2000" kern="0" dirty="0">
                <a:solidFill>
                  <a:srgbClr val="002060"/>
                </a:solidFill>
                <a:latin typeface="Arial"/>
                <a:ea typeface="+mn-ea"/>
                <a:cs typeface="+mn-cs"/>
              </a:rPr>
              <a:t>Standard</a:t>
            </a:r>
            <a:r>
              <a:rPr lang="en-US" sz="2000" b="0" kern="0" dirty="0">
                <a:solidFill>
                  <a:srgbClr val="002060"/>
                </a:solidFill>
                <a:latin typeface="Arial"/>
                <a:ea typeface="+mn-ea"/>
                <a:cs typeface="+mn-cs"/>
              </a:rPr>
              <a:t> or </a:t>
            </a:r>
            <a:r>
              <a:rPr lang="en-US" sz="2000" kern="0" dirty="0">
                <a:solidFill>
                  <a:srgbClr val="002060"/>
                </a:solidFill>
                <a:latin typeface="Arial"/>
                <a:ea typeface="+mn-ea"/>
                <a:cs typeface="+mn-cs"/>
              </a:rPr>
              <a:t>CommonHealth</a:t>
            </a:r>
            <a:r>
              <a:rPr lang="en-US" sz="2000" b="0" kern="0" dirty="0">
                <a:solidFill>
                  <a:srgbClr val="002060"/>
                </a:solidFill>
                <a:latin typeface="Arial"/>
                <a:ea typeface="+mn-ea"/>
                <a:cs typeface="+mn-cs"/>
              </a:rPr>
              <a:t> in the MFP Demo after a facility stay of </a:t>
            </a:r>
            <a:r>
              <a:rPr lang="en-US" sz="2000" kern="0" dirty="0">
                <a:solidFill>
                  <a:srgbClr val="002060"/>
                </a:solidFill>
                <a:latin typeface="Arial"/>
                <a:ea typeface="+mn-ea"/>
                <a:cs typeface="+mn-cs"/>
              </a:rPr>
              <a:t>60+ </a:t>
            </a:r>
            <a:r>
              <a:rPr lang="en-US" sz="2000" b="0" kern="0" dirty="0">
                <a:solidFill>
                  <a:srgbClr val="002060"/>
                </a:solidFill>
                <a:latin typeface="Arial"/>
                <a:ea typeface="+mn-ea"/>
                <a:cs typeface="+mn-cs"/>
              </a:rPr>
              <a:t>days.</a:t>
            </a:r>
          </a:p>
          <a:p>
            <a:pPr marR="0" lvl="0" algn="l" defTabSz="913429" rtl="0" eaLnBrk="1" fontAlgn="base" latinLnBrk="0" hangingPunct="1">
              <a:lnSpc>
                <a:spcPct val="100000"/>
              </a:lnSpc>
              <a:spcBef>
                <a:spcPct val="0"/>
              </a:spcBef>
              <a:spcAft>
                <a:spcPct val="0"/>
              </a:spcAft>
              <a:buClr>
                <a:srgbClr val="002B82"/>
              </a:buClr>
              <a:buSzTx/>
              <a:buFont typeface="Arial" panose="020B0604020202020204" pitchFamily="34" charset="0"/>
              <a:buChar char="■"/>
              <a:tabLst/>
              <a:defRPr/>
            </a:pPr>
            <a:endParaRPr lang="en-US" sz="2000" b="0" kern="0" dirty="0">
              <a:solidFill>
                <a:srgbClr val="002060"/>
              </a:solidFill>
              <a:latin typeface="Arial"/>
              <a:ea typeface="+mn-ea"/>
              <a:cs typeface="+mn-cs"/>
            </a:endParaRPr>
          </a:p>
          <a:p>
            <a:pPr lvl="0">
              <a:lnSpc>
                <a:spcPct val="100000"/>
              </a:lnSpc>
              <a:buClr>
                <a:srgbClr val="002060"/>
              </a:buClr>
            </a:pPr>
            <a:r>
              <a:rPr lang="en-US" sz="2000" b="0" dirty="0">
                <a:solidFill>
                  <a:srgbClr val="002060"/>
                </a:solidFill>
              </a:rPr>
              <a:t>We can serve individuals in the MFP Demo who are not eligible for waivers and offer them services they would not otherwise have access to, such as transitional assistance and home modifications.</a:t>
            </a:r>
          </a:p>
          <a:p>
            <a:pPr lvl="0">
              <a:lnSpc>
                <a:spcPct val="100000"/>
              </a:lnSpc>
              <a:buClr>
                <a:srgbClr val="002060"/>
              </a:buClr>
            </a:pPr>
            <a:endParaRPr lang="en-US" sz="2000" b="0" dirty="0">
              <a:solidFill>
                <a:srgbClr val="002060"/>
              </a:solidFill>
            </a:endParaRPr>
          </a:p>
          <a:p>
            <a:pPr lvl="0">
              <a:lnSpc>
                <a:spcPct val="100000"/>
              </a:lnSpc>
              <a:buClr>
                <a:srgbClr val="002060"/>
              </a:buClr>
            </a:pPr>
            <a:r>
              <a:rPr lang="en-US" sz="2000" b="0" dirty="0">
                <a:solidFill>
                  <a:srgbClr val="002060"/>
                </a:solidFill>
              </a:rPr>
              <a:t>We may also enroll waiver-eligible individuals in the MFP Demo, in order to take advantage of the additional federal funding associated with the MFP Demo. In these cases, the individual is enrolled in both a waiver and the MFP Demo.</a:t>
            </a:r>
          </a:p>
          <a:p>
            <a:pPr lvl="0"/>
            <a:endParaRPr lang="en-US" sz="1600" b="0" dirty="0">
              <a:solidFill>
                <a:srgbClr val="002060"/>
              </a:solidFill>
            </a:endParaRPr>
          </a:p>
        </p:txBody>
      </p:sp>
    </p:spTree>
    <p:extLst>
      <p:ext uri="{BB962C8B-B14F-4D97-AF65-F5344CB8AC3E}">
        <p14:creationId xmlns:p14="http://schemas.microsoft.com/office/powerpoint/2010/main" val="418220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28600" y="381000"/>
            <a:ext cx="8686800" cy="430887"/>
          </a:xfrm>
        </p:spPr>
        <p:txBody>
          <a:bodyPr/>
          <a:lstStyle/>
          <a:p>
            <a:r>
              <a:rPr lang="en-US" altLang="en-US" sz="2800" dirty="0">
                <a:latin typeface="Arial" charset="0"/>
                <a:ea typeface="ＭＳ Ｐゴシック" pitchFamily="34" charset="-128"/>
              </a:rPr>
              <a:t>MFP Demo target populations</a:t>
            </a:r>
          </a:p>
        </p:txBody>
      </p:sp>
      <p:sp>
        <p:nvSpPr>
          <p:cNvPr id="22532" name="Content Placeholder 2"/>
          <p:cNvSpPr>
            <a:spLocks noGrp="1"/>
          </p:cNvSpPr>
          <p:nvPr>
            <p:ph idx="1"/>
          </p:nvPr>
        </p:nvSpPr>
        <p:spPr>
          <a:xfrm>
            <a:off x="381000" y="1160124"/>
            <a:ext cx="8382000" cy="3016210"/>
          </a:xfrm>
        </p:spPr>
        <p:txBody>
          <a:bodyPr/>
          <a:lstStyle/>
          <a:p>
            <a:pPr marR="0" lvl="0" latinLnBrk="0">
              <a:spcAft>
                <a:spcPts val="0"/>
              </a:spcAft>
              <a:buClr>
                <a:srgbClr val="002D86"/>
              </a:buClr>
              <a:buSzTx/>
              <a:tabLst/>
              <a:defRPr/>
            </a:pPr>
            <a:r>
              <a:rPr lang="en-US" sz="2000" dirty="0">
                <a:solidFill>
                  <a:srgbClr val="002060"/>
                </a:solidFill>
                <a:latin typeface="Arial" charset="0"/>
                <a:ea typeface="ＭＳ Ｐゴシック" pitchFamily="34" charset="-128"/>
              </a:rPr>
              <a:t>CMS establishes broad target populations* for the MFP Demo:</a:t>
            </a:r>
          </a:p>
          <a:p>
            <a:pPr marL="342900" marR="0" lvl="0" indent="-342900" latinLnBrk="0">
              <a:spcAft>
                <a:spcPts val="0"/>
              </a:spcAft>
              <a:buClr>
                <a:srgbClr val="002D86"/>
              </a:buClr>
              <a:buSzTx/>
              <a:buFont typeface="Arial" panose="020B0604020202020204" pitchFamily="34" charset="0"/>
              <a:buChar char="■"/>
              <a:tabLst/>
              <a:defRPr/>
            </a:pPr>
            <a:endParaRPr lang="en-US" sz="2000" dirty="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dirty="0">
                <a:solidFill>
                  <a:srgbClr val="002060"/>
                </a:solidFill>
                <a:latin typeface="Arial" charset="0"/>
                <a:ea typeface="ＭＳ Ｐゴシック" pitchFamily="34" charset="-128"/>
              </a:rPr>
              <a:t>Elders</a:t>
            </a:r>
          </a:p>
          <a:p>
            <a:pPr marL="540486" lvl="1" indent="-342900">
              <a:spcAft>
                <a:spcPts val="0"/>
              </a:spcAft>
              <a:buClr>
                <a:srgbClr val="002D86"/>
              </a:buClr>
              <a:buFontTx/>
              <a:buChar char="–"/>
              <a:defRPr/>
            </a:pPr>
            <a:endParaRPr lang="en-US" sz="2000" dirty="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dirty="0">
                <a:solidFill>
                  <a:srgbClr val="002060"/>
                </a:solidFill>
                <a:latin typeface="Arial" charset="0"/>
                <a:ea typeface="ＭＳ Ｐゴシック" pitchFamily="34" charset="-128"/>
              </a:rPr>
              <a:t>Individuals with Intellectual/Developmental Disabilities (ID/DD)</a:t>
            </a:r>
          </a:p>
          <a:p>
            <a:pPr marL="540486" lvl="1" indent="-342900">
              <a:spcAft>
                <a:spcPts val="0"/>
              </a:spcAft>
              <a:buClr>
                <a:srgbClr val="002D86"/>
              </a:buClr>
              <a:buFontTx/>
              <a:buChar char="–"/>
              <a:defRPr/>
            </a:pPr>
            <a:endParaRPr lang="en-US" sz="2000" dirty="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dirty="0">
                <a:solidFill>
                  <a:srgbClr val="002060"/>
                </a:solidFill>
                <a:latin typeface="Arial"/>
                <a:ea typeface="ＭＳ Ｐゴシック"/>
                <a:cs typeface="Arial"/>
              </a:rPr>
              <a:t>Individuals </a:t>
            </a:r>
            <a:r>
              <a:rPr lang="en-US" sz="2000" dirty="0">
                <a:solidFill>
                  <a:srgbClr val="002060"/>
                </a:solidFill>
                <a:latin typeface="Arial" charset="0"/>
                <a:ea typeface="ＭＳ Ｐゴシック" pitchFamily="34" charset="-128"/>
              </a:rPr>
              <a:t>with Physical Disabilities</a:t>
            </a:r>
          </a:p>
          <a:p>
            <a:pPr marL="540486" lvl="1" indent="-342900">
              <a:spcAft>
                <a:spcPts val="0"/>
              </a:spcAft>
              <a:buClr>
                <a:srgbClr val="002D86"/>
              </a:buClr>
              <a:buFontTx/>
              <a:buChar char="–"/>
              <a:defRPr/>
            </a:pPr>
            <a:endParaRPr lang="en-US" sz="2000" dirty="0">
              <a:solidFill>
                <a:srgbClr val="002060"/>
              </a:solidFill>
              <a:latin typeface="Arial" charset="0"/>
              <a:ea typeface="ＭＳ Ｐゴシック" pitchFamily="34" charset="-128"/>
            </a:endParaRPr>
          </a:p>
          <a:p>
            <a:pPr marL="540486" lvl="1" indent="-342900">
              <a:spcAft>
                <a:spcPts val="0"/>
              </a:spcAft>
              <a:buClr>
                <a:srgbClr val="002D86"/>
              </a:buClr>
              <a:buFontTx/>
              <a:buChar char="–"/>
              <a:defRPr/>
            </a:pPr>
            <a:r>
              <a:rPr lang="en-US" sz="2000" dirty="0">
                <a:solidFill>
                  <a:srgbClr val="002060"/>
                </a:solidFill>
                <a:latin typeface="Arial" charset="0"/>
                <a:ea typeface="ＭＳ Ｐゴシック" pitchFamily="34" charset="-128"/>
              </a:rPr>
              <a:t>Individuals with Mental Illness</a:t>
            </a:r>
          </a:p>
          <a:p>
            <a:pPr marL="228600" indent="-228600"/>
            <a:endParaRPr lang="en-US" altLang="en-US" dirty="0">
              <a:latin typeface="Arial" charset="0"/>
              <a:ea typeface="ＭＳ Ｐゴシック" pitchFamily="34" charset="-128"/>
            </a:endParaRPr>
          </a:p>
        </p:txBody>
      </p:sp>
      <p:sp>
        <p:nvSpPr>
          <p:cNvPr id="3" name="TextBox 2">
            <a:extLst>
              <a:ext uri="{FF2B5EF4-FFF2-40B4-BE49-F238E27FC236}">
                <a16:creationId xmlns:a16="http://schemas.microsoft.com/office/drawing/2014/main" id="{B6F89DA9-9910-9179-F2BB-19E6DB729BDA}"/>
              </a:ext>
            </a:extLst>
          </p:cNvPr>
          <p:cNvSpPr txBox="1"/>
          <p:nvPr/>
        </p:nvSpPr>
        <p:spPr>
          <a:xfrm>
            <a:off x="381000" y="5697876"/>
            <a:ext cx="7187609" cy="369332"/>
          </a:xfrm>
          <a:prstGeom prst="rect">
            <a:avLst/>
          </a:prstGeom>
          <a:noFill/>
        </p:spPr>
        <p:txBody>
          <a:bodyPr wrap="square">
            <a:spAutoFit/>
          </a:bodyPr>
          <a:lstStyle/>
          <a:p>
            <a:pPr marL="0" marR="0" lvl="0" indent="0" algn="l" defTabSz="913429" rtl="0" eaLnBrk="1" fontAlgn="base" latinLnBrk="0" hangingPunct="1">
              <a:lnSpc>
                <a:spcPct val="100000"/>
              </a:lnSpc>
              <a:spcBef>
                <a:spcPct val="0"/>
              </a:spcBef>
              <a:spcAft>
                <a:spcPct val="0"/>
              </a:spcAft>
              <a:buClr>
                <a:srgbClr val="002960"/>
              </a:buClr>
              <a:buSzTx/>
              <a:buFontTx/>
              <a:buNone/>
              <a:tabLst/>
              <a:defRPr/>
            </a:pPr>
            <a:r>
              <a:rPr lang="en-US" sz="1600">
                <a:solidFill>
                  <a:srgbClr val="002060"/>
                </a:solidFill>
                <a:latin typeface="Arial" charset="0"/>
                <a:ea typeface="ＭＳ Ｐゴシック" pitchFamily="34" charset="-128"/>
              </a:rPr>
              <a:t>* These are the terms that CMS uses for these populations</a:t>
            </a:r>
            <a:r>
              <a:rPr lang="en-US" sz="1800" b="0" kern="0">
                <a:latin typeface="+mj-lt"/>
                <a:ea typeface="ＭＳ Ｐゴシック" charset="-128"/>
              </a:rPr>
              <a:t>.</a:t>
            </a:r>
          </a:p>
        </p:txBody>
      </p:sp>
    </p:spTree>
    <p:extLst>
      <p:ext uri="{BB962C8B-B14F-4D97-AF65-F5344CB8AC3E}">
        <p14:creationId xmlns:p14="http://schemas.microsoft.com/office/powerpoint/2010/main" val="368224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dirty="0">
                <a:ea typeface="ＭＳ Ｐゴシック" pitchFamily="34" charset="-128"/>
              </a:rPr>
              <a:t>MFP Demo projected transitions</a:t>
            </a:r>
          </a:p>
        </p:txBody>
      </p:sp>
      <p:graphicFrame>
        <p:nvGraphicFramePr>
          <p:cNvPr id="5" name="Table 4">
            <a:extLst>
              <a:ext uri="{FF2B5EF4-FFF2-40B4-BE49-F238E27FC236}">
                <a16:creationId xmlns:a16="http://schemas.microsoft.com/office/drawing/2014/main" id="{4A40CA0C-4DC1-2C60-CBCE-C8AC2D19DC8F}"/>
              </a:ext>
            </a:extLst>
          </p:cNvPr>
          <p:cNvGraphicFramePr>
            <a:graphicFrameLocks noGrp="1"/>
          </p:cNvGraphicFramePr>
          <p:nvPr/>
        </p:nvGraphicFramePr>
        <p:xfrm>
          <a:off x="573776" y="2049516"/>
          <a:ext cx="7264531" cy="2987652"/>
        </p:xfrm>
        <a:graphic>
          <a:graphicData uri="http://schemas.openxmlformats.org/drawingml/2006/table">
            <a:tbl>
              <a:tblPr firstRow="1" firstCol="1" bandRow="1"/>
              <a:tblGrid>
                <a:gridCol w="2568326">
                  <a:extLst>
                    <a:ext uri="{9D8B030D-6E8A-4147-A177-3AD203B41FA5}">
                      <a16:colId xmlns:a16="http://schemas.microsoft.com/office/drawing/2014/main" val="2478641848"/>
                    </a:ext>
                  </a:extLst>
                </a:gridCol>
                <a:gridCol w="1178843">
                  <a:extLst>
                    <a:ext uri="{9D8B030D-6E8A-4147-A177-3AD203B41FA5}">
                      <a16:colId xmlns:a16="http://schemas.microsoft.com/office/drawing/2014/main" val="4027662450"/>
                    </a:ext>
                  </a:extLst>
                </a:gridCol>
                <a:gridCol w="1135714">
                  <a:extLst>
                    <a:ext uri="{9D8B030D-6E8A-4147-A177-3AD203B41FA5}">
                      <a16:colId xmlns:a16="http://schemas.microsoft.com/office/drawing/2014/main" val="1976924431"/>
                    </a:ext>
                  </a:extLst>
                </a:gridCol>
                <a:gridCol w="1174052">
                  <a:extLst>
                    <a:ext uri="{9D8B030D-6E8A-4147-A177-3AD203B41FA5}">
                      <a16:colId xmlns:a16="http://schemas.microsoft.com/office/drawing/2014/main" val="2577740310"/>
                    </a:ext>
                  </a:extLst>
                </a:gridCol>
                <a:gridCol w="1207596">
                  <a:extLst>
                    <a:ext uri="{9D8B030D-6E8A-4147-A177-3AD203B41FA5}">
                      <a16:colId xmlns:a16="http://schemas.microsoft.com/office/drawing/2014/main" val="2713101795"/>
                    </a:ext>
                  </a:extLst>
                </a:gridCol>
              </a:tblGrid>
              <a:tr h="554182">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Projected Transitions</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dirty="0">
                          <a:solidFill>
                            <a:srgbClr val="002D86"/>
                          </a:solidFill>
                          <a:effectLst/>
                          <a:latin typeface="+mn-lt"/>
                          <a:ea typeface="Times New Roman" panose="02020603050405020304" pitchFamily="18" charset="0"/>
                          <a:cs typeface="Times New Roman" panose="02020603050405020304" pitchFamily="18" charset="0"/>
                        </a:rPr>
                        <a:t>CY 2023</a:t>
                      </a:r>
                      <a:endParaRPr lang="en-US" sz="1600" u="none" kern="100" dirty="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2024</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2025</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CY 2026</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682175"/>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Elders</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826326"/>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ID/DD</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6</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74747"/>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Physically disabled</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278</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070947"/>
                  </a:ext>
                </a:extLst>
              </a:tr>
              <a:tr h="486694">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Mental illness</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u="none" kern="100">
                          <a:solidFill>
                            <a:srgbClr val="002D86"/>
                          </a:solidFill>
                          <a:effectLst/>
                          <a:latin typeface="+mn-lt"/>
                          <a:ea typeface="Times New Roman" panose="02020603050405020304" pitchFamily="18" charset="0"/>
                          <a:cs typeface="Times New Roman" panose="02020603050405020304" pitchFamily="18" charset="0"/>
                        </a:rPr>
                        <a:t>40</a:t>
                      </a: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463891"/>
                  </a:ext>
                </a:extLst>
              </a:tr>
              <a:tr h="486694">
                <a:tc>
                  <a:txBody>
                    <a:bodyPr/>
                    <a:lstStyle/>
                    <a:p>
                      <a:pPr marL="0" marR="0" indent="0">
                        <a:lnSpc>
                          <a:spcPct val="200000"/>
                        </a:lnSpc>
                        <a:spcBef>
                          <a:spcPts val="0"/>
                        </a:spcBef>
                        <a:spcAft>
                          <a:spcPts val="0"/>
                        </a:spcAft>
                      </a:pPr>
                      <a:r>
                        <a:rPr lang="en-US" sz="1600" b="1" u="none" kern="100" dirty="0">
                          <a:solidFill>
                            <a:srgbClr val="002D86"/>
                          </a:solidFill>
                          <a:effectLst/>
                          <a:latin typeface="+mn-lt"/>
                          <a:ea typeface="Times New Roman" panose="02020603050405020304" pitchFamily="18" charset="0"/>
                          <a:cs typeface="Times New Roman" panose="02020603050405020304" pitchFamily="18" charset="0"/>
                        </a:rPr>
                        <a:t>TOTAL:</a:t>
                      </a:r>
                      <a:endParaRPr lang="en-US" sz="1600" u="none" kern="100" dirty="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600" b="1" u="none" kern="100" dirty="0">
                          <a:solidFill>
                            <a:srgbClr val="002D86"/>
                          </a:solidFill>
                          <a:effectLst/>
                          <a:latin typeface="+mn-lt"/>
                          <a:ea typeface="Times New Roman" panose="02020603050405020304" pitchFamily="18" charset="0"/>
                          <a:cs typeface="Times New Roman" panose="02020603050405020304" pitchFamily="18" charset="0"/>
                        </a:rPr>
                        <a:t>600</a:t>
                      </a:r>
                      <a:endParaRPr lang="en-US" sz="1600" u="none" kern="100" dirty="0">
                        <a:solidFill>
                          <a:srgbClr val="002D86"/>
                        </a:solidFill>
                        <a:effectLst/>
                        <a:latin typeface="+mn-lt"/>
                        <a:ea typeface="Times New Roman" panose="02020603050405020304" pitchFamily="18" charset="0"/>
                        <a:cs typeface="Times New Roman" panose="02020603050405020304" pitchFamily="18" charset="0"/>
                      </a:endParaRPr>
                    </a:p>
                  </a:txBody>
                  <a:tcPr marL="46298" marR="462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83511"/>
                  </a:ext>
                </a:extLst>
              </a:tr>
            </a:tbl>
          </a:graphicData>
        </a:graphic>
      </p:graphicFrame>
      <p:sp>
        <p:nvSpPr>
          <p:cNvPr id="6" name="Content Placeholder 2">
            <a:extLst>
              <a:ext uri="{FF2B5EF4-FFF2-40B4-BE49-F238E27FC236}">
                <a16:creationId xmlns:a16="http://schemas.microsoft.com/office/drawing/2014/main" id="{1CCD53A9-447C-7BD4-CAA4-92BBEC83CD02}"/>
              </a:ext>
            </a:extLst>
          </p:cNvPr>
          <p:cNvSpPr txBox="1">
            <a:spLocks/>
          </p:cNvSpPr>
          <p:nvPr/>
        </p:nvSpPr>
        <p:spPr>
          <a:xfrm>
            <a:off x="231580" y="987672"/>
            <a:ext cx="8815665" cy="878074"/>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marL="0" indent="0" defTabSz="913429" eaLnBrk="1" hangingPunct="1">
              <a:lnSpc>
                <a:spcPct val="100000"/>
              </a:lnSpc>
              <a:spcBef>
                <a:spcPct val="0"/>
              </a:spcBef>
              <a:buClr>
                <a:srgbClr val="002D86"/>
              </a:buClr>
              <a:buNone/>
              <a:defRPr/>
            </a:pPr>
            <a:r>
              <a:rPr lang="en-US" sz="2000" b="0" kern="0" dirty="0">
                <a:solidFill>
                  <a:srgbClr val="002060"/>
                </a:solidFill>
                <a:latin typeface="Arial"/>
                <a:ea typeface="+mn-ea"/>
                <a:cs typeface="+mn-cs"/>
              </a:rPr>
              <a:t>The following table shows the projected target populations that have been approved by CMS.</a:t>
            </a:r>
          </a:p>
        </p:txBody>
      </p:sp>
    </p:spTree>
    <p:extLst>
      <p:ext uri="{BB962C8B-B14F-4D97-AF65-F5344CB8AC3E}">
        <p14:creationId xmlns:p14="http://schemas.microsoft.com/office/powerpoint/2010/main" val="271871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241300" y="200169"/>
            <a:ext cx="8077200" cy="723275"/>
          </a:xfrm>
        </p:spPr>
        <p:txBody>
          <a:bodyPr/>
          <a:lstStyle/>
          <a:p>
            <a:r>
              <a:rPr lang="en-US" altLang="en-US" sz="2800">
                <a:latin typeface="Arial" charset="0"/>
                <a:ea typeface="ＭＳ Ｐゴシック" pitchFamily="34" charset="-128"/>
              </a:rPr>
              <a:t>MFP Demonstration - Workflow</a:t>
            </a:r>
            <a:br>
              <a:rPr lang="en-US" altLang="en-US">
                <a:latin typeface="Arial" charset="0"/>
                <a:ea typeface="ＭＳ Ｐゴシック" pitchFamily="34" charset="-128"/>
              </a:rPr>
            </a:br>
            <a:endParaRPr lang="en-US" altLang="en-US">
              <a:latin typeface="Arial" charset="0"/>
              <a:ea typeface="ＭＳ Ｐゴシック" pitchFamily="34" charset="-128"/>
            </a:endParaRPr>
          </a:p>
        </p:txBody>
      </p:sp>
      <p:pic>
        <p:nvPicPr>
          <p:cNvPr id="20484" name="Picture 7" descr="C:\Documents and Settings\NAbrevaya\Local Settings\Temporary Internet Files\Content.IE5\B4BCPQ5O\MC9003910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25" y="907172"/>
            <a:ext cx="18256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738836" y="3714879"/>
            <a:ext cx="1611702" cy="1208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Rectangle 2"/>
          <p:cNvSpPr>
            <a:spLocks noChangeArrowheads="1"/>
          </p:cNvSpPr>
          <p:nvPr/>
        </p:nvSpPr>
        <p:spPr bwMode="auto">
          <a:xfrm>
            <a:off x="2885665" y="3841869"/>
            <a:ext cx="12262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eaLnBrk="1" hangingPunct="1">
              <a:lnSpc>
                <a:spcPct val="100000"/>
              </a:lnSpc>
              <a:spcBef>
                <a:spcPct val="0"/>
              </a:spcBef>
              <a:buClrTx/>
              <a:buFontTx/>
              <a:buNone/>
            </a:pPr>
            <a:r>
              <a:rPr lang="en-US" altLang="en-US" sz="1400">
                <a:solidFill>
                  <a:srgbClr val="002060"/>
                </a:solidFill>
              </a:rPr>
              <a:t>MFP Demo transition </a:t>
            </a:r>
          </a:p>
          <a:p>
            <a:pPr eaLnBrk="1" hangingPunct="1">
              <a:lnSpc>
                <a:spcPct val="100000"/>
              </a:lnSpc>
              <a:spcBef>
                <a:spcPct val="0"/>
              </a:spcBef>
              <a:buClrTx/>
              <a:buFontTx/>
              <a:buNone/>
            </a:pPr>
            <a:r>
              <a:rPr lang="en-US" altLang="en-US" sz="1400">
                <a:solidFill>
                  <a:srgbClr val="002060"/>
                </a:solidFill>
              </a:rPr>
              <a:t>services &amp; supports</a:t>
            </a:r>
          </a:p>
        </p:txBody>
      </p:sp>
      <p:pic>
        <p:nvPicPr>
          <p:cNvPr id="20487" name="Picture 25" descr="C:\Documents and Settings\NAbrevaya\Local Settings\Temporary Internet Files\Content.IE5\728XB1MF\MC9003910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082" y="770197"/>
            <a:ext cx="29718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ounded Rectangle 27"/>
          <p:cNvSpPr>
            <a:spLocks noChangeArrowheads="1"/>
          </p:cNvSpPr>
          <p:nvPr/>
        </p:nvSpPr>
        <p:spPr bwMode="auto">
          <a:xfrm>
            <a:off x="514823" y="2884986"/>
            <a:ext cx="2062480" cy="3227017"/>
          </a:xfrm>
          <a:prstGeom prst="roundRect">
            <a:avLst>
              <a:gd name="adj" fmla="val 16667"/>
            </a:avLst>
          </a:prstGeom>
          <a:solidFill>
            <a:schemeClr val="bg1"/>
          </a:solidFill>
          <a:ln w="38100" algn="ctr">
            <a:solidFill>
              <a:schemeClr val="tx1"/>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spcAft>
                <a:spcPct val="20000"/>
              </a:spcAft>
              <a:buClrTx/>
              <a:buFontTx/>
              <a:buNone/>
            </a:pPr>
            <a:r>
              <a:rPr lang="en-US" altLang="en-US" sz="1600">
                <a:solidFill>
                  <a:srgbClr val="002060"/>
                </a:solidFill>
                <a:latin typeface="+mn-lt"/>
                <a:cs typeface="Arial" charset="0"/>
              </a:rPr>
              <a:t>MFP Demo Qualified Facilities</a:t>
            </a:r>
            <a:endParaRPr lang="en-US" altLang="en-US" sz="1600" b="0">
              <a:solidFill>
                <a:srgbClr val="002060"/>
              </a:solidFill>
              <a:latin typeface="+mn-lt"/>
              <a:cs typeface="Arial" charset="0"/>
            </a:endParaRP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Nursing Facilities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Rehab &amp; Chronic Hospitals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ICF-ID</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DPH Hospitals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Psychiatric Hospitals - with some exceptions  </a:t>
            </a:r>
          </a:p>
        </p:txBody>
      </p:sp>
      <p:sp>
        <p:nvSpPr>
          <p:cNvPr id="20490" name="Rounded Rectangle 29"/>
          <p:cNvSpPr>
            <a:spLocks noChangeArrowheads="1"/>
          </p:cNvSpPr>
          <p:nvPr/>
        </p:nvSpPr>
        <p:spPr bwMode="auto">
          <a:xfrm>
            <a:off x="4420249" y="2605797"/>
            <a:ext cx="2062480" cy="3506207"/>
          </a:xfrm>
          <a:prstGeom prst="roundRect">
            <a:avLst>
              <a:gd name="adj" fmla="val 16667"/>
            </a:avLst>
          </a:prstGeom>
          <a:solidFill>
            <a:schemeClr val="bg1"/>
          </a:solidFill>
          <a:ln w="38100" algn="ctr">
            <a:solidFill>
              <a:schemeClr val="tx1"/>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spcAft>
                <a:spcPct val="20000"/>
              </a:spcAft>
              <a:buClrTx/>
              <a:buFontTx/>
              <a:buNone/>
            </a:pPr>
            <a:r>
              <a:rPr lang="en-US" altLang="en-US" sz="1600">
                <a:solidFill>
                  <a:srgbClr val="002060"/>
                </a:solidFill>
                <a:latin typeface="+mn-lt"/>
              </a:rPr>
              <a:t>MFP Demo Qualified Residences</a:t>
            </a:r>
            <a:endParaRPr lang="en-US" altLang="en-US" sz="1600">
              <a:solidFill>
                <a:srgbClr val="002060"/>
              </a:solidFill>
              <a:latin typeface="+mn-lt"/>
              <a:cs typeface="Arial" charset="0"/>
            </a:endParaRP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Individual’s/ Family’s Home</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Individual’s Leased Apartment</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Community Residential Setting (Max 4 Individuals)</a:t>
            </a:r>
          </a:p>
          <a:p>
            <a:pPr marL="285750" indent="-285750" eaLnBrk="1" hangingPunct="1">
              <a:lnSpc>
                <a:spcPct val="100000"/>
              </a:lnSpc>
              <a:spcBef>
                <a:spcPct val="0"/>
              </a:spcBef>
              <a:spcAft>
                <a:spcPct val="20000"/>
              </a:spcAft>
              <a:buClrTx/>
              <a:buFont typeface="Wingdings" panose="05000000000000000000" pitchFamily="2" charset="2"/>
              <a:buChar char="§"/>
            </a:pPr>
            <a:r>
              <a:rPr lang="en-US" altLang="en-US" sz="1400" b="0">
                <a:solidFill>
                  <a:srgbClr val="002060"/>
                </a:solidFill>
                <a:latin typeface="+mn-lt"/>
                <a:cs typeface="Arial" charset="0"/>
              </a:rPr>
              <a:t>Assisted Living Residences</a:t>
            </a:r>
            <a:endParaRPr lang="en-US" altLang="en-US" sz="1400">
              <a:solidFill>
                <a:srgbClr val="002060"/>
              </a:solidFill>
              <a:latin typeface="+mn-lt"/>
              <a:cs typeface="Arial" charset="0"/>
            </a:endParaRPr>
          </a:p>
        </p:txBody>
      </p:sp>
      <p:sp>
        <p:nvSpPr>
          <p:cNvPr id="20491" name="Rounded Rectangle 31"/>
          <p:cNvSpPr>
            <a:spLocks noChangeArrowheads="1"/>
          </p:cNvSpPr>
          <p:nvPr/>
        </p:nvSpPr>
        <p:spPr bwMode="auto">
          <a:xfrm>
            <a:off x="6622151" y="2565820"/>
            <a:ext cx="2171699" cy="3506207"/>
          </a:xfrm>
          <a:prstGeom prst="roundRect">
            <a:avLst>
              <a:gd name="adj" fmla="val 16667"/>
            </a:avLst>
          </a:prstGeom>
          <a:solidFill>
            <a:srgbClr val="FFFFFF"/>
          </a:solidFill>
          <a:ln w="38100" algn="ctr">
            <a:solidFill>
              <a:srgbClr val="000000"/>
            </a:solidFill>
            <a:round/>
            <a:headEnd/>
            <a:tailEnd/>
          </a:ln>
          <a:effectLst>
            <a:outerShdw dist="20000" dir="5400000" rotWithShape="0">
              <a:srgbClr val="808080">
                <a:alpha val="37999"/>
              </a:srgbClr>
            </a:outerShdw>
          </a:effectLst>
        </p:spPr>
        <p:txBody>
          <a:bodyPr anchor="ctr"/>
          <a:lstStyle>
            <a:lvl1pPr eaLnBrk="0" hangingPunct="0">
              <a:lnSpc>
                <a:spcPct val="85000"/>
              </a:lnSpc>
              <a:spcBef>
                <a:spcPct val="40000"/>
              </a:spcBef>
              <a:buClr>
                <a:srgbClr val="CC0000"/>
              </a:buClr>
              <a:buFont typeface="Arial" charset="0"/>
              <a:buChar char="■"/>
              <a:defRPr sz="2800" b="1">
                <a:solidFill>
                  <a:schemeClr val="accent2"/>
                </a:solidFill>
                <a:latin typeface="Arial" charset="0"/>
                <a:ea typeface="ＭＳ Ｐゴシック" pitchFamily="34" charset="-128"/>
              </a:defRPr>
            </a:lvl1pPr>
            <a:lvl2pPr marL="288925" indent="-174625"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2pPr>
            <a:lvl3pPr marL="1082675" indent="-276225"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ＭＳ Ｐゴシック" pitchFamily="34" charset="-128"/>
              </a:defRPr>
            </a:lvl9pPr>
          </a:lstStyle>
          <a:p>
            <a:pPr algn="ctr" eaLnBrk="1" hangingPunct="1">
              <a:lnSpc>
                <a:spcPct val="100000"/>
              </a:lnSpc>
              <a:spcBef>
                <a:spcPct val="0"/>
              </a:spcBef>
              <a:buClrTx/>
              <a:buFontTx/>
              <a:buNone/>
            </a:pPr>
            <a:endParaRPr lang="en-US" altLang="en-US" sz="1800">
              <a:solidFill>
                <a:srgbClr val="000000"/>
              </a:solidFill>
              <a:latin typeface="Tw Cen MT" pitchFamily="34" charset="0"/>
              <a:cs typeface="Arial" charset="0"/>
            </a:endParaRP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MFP Demo</a:t>
            </a: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participants may access </a:t>
            </a:r>
          </a:p>
          <a:p>
            <a:pPr algn="ctr" eaLnBrk="1" hangingPunct="1">
              <a:lnSpc>
                <a:spcPct val="100000"/>
              </a:lnSpc>
              <a:spcBef>
                <a:spcPct val="0"/>
              </a:spcBef>
              <a:spcAft>
                <a:spcPct val="10000"/>
              </a:spcAft>
              <a:buClrTx/>
              <a:buFontTx/>
              <a:buNone/>
            </a:pPr>
            <a:r>
              <a:rPr lang="en-US" altLang="en-US" sz="1600">
                <a:solidFill>
                  <a:srgbClr val="002060"/>
                </a:solidFill>
                <a:latin typeface="+mn-lt"/>
                <a:cs typeface="Arial" charset="0"/>
              </a:rPr>
              <a:t>services in the community through:</a:t>
            </a:r>
          </a:p>
          <a:p>
            <a:pPr algn="ctr" eaLnBrk="1" hangingPunct="1">
              <a:lnSpc>
                <a:spcPct val="100000"/>
              </a:lnSpc>
              <a:spcBef>
                <a:spcPct val="0"/>
              </a:spcBef>
              <a:spcAft>
                <a:spcPct val="10000"/>
              </a:spcAft>
              <a:buClrTx/>
              <a:buFontTx/>
              <a:buNone/>
            </a:pPr>
            <a:endParaRPr lang="en-US" altLang="en-US" sz="400">
              <a:latin typeface="Tw Cen MT" pitchFamily="34" charset="0"/>
              <a:cs typeface="Arial" charset="0"/>
            </a:endParaRP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HCBS Waivers (ABI/MFP, Frail Elder, DDS ID)</a:t>
            </a: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One Care/SCO/PACE</a:t>
            </a:r>
          </a:p>
          <a:p>
            <a:pPr lvl="1" eaLnBrk="1" hangingPunct="1">
              <a:lnSpc>
                <a:spcPct val="100000"/>
              </a:lnSpc>
              <a:spcBef>
                <a:spcPct val="0"/>
              </a:spcBef>
              <a:spcAft>
                <a:spcPct val="10000"/>
              </a:spcAft>
              <a:buClrTx/>
              <a:buFont typeface="Wingdings" pitchFamily="2" charset="2"/>
              <a:buChar char="§"/>
            </a:pPr>
            <a:r>
              <a:rPr lang="en-US" altLang="en-US" sz="1400" b="0">
                <a:solidFill>
                  <a:srgbClr val="002060"/>
                </a:solidFill>
                <a:latin typeface="+mn-lt"/>
                <a:cs typeface="Arial" charset="0"/>
              </a:rPr>
              <a:t>MassHealth State Plan services  </a:t>
            </a:r>
          </a:p>
          <a:p>
            <a:pPr algn="ctr" eaLnBrk="1" hangingPunct="1">
              <a:lnSpc>
                <a:spcPct val="100000"/>
              </a:lnSpc>
              <a:spcBef>
                <a:spcPct val="0"/>
              </a:spcBef>
              <a:spcAft>
                <a:spcPct val="20000"/>
              </a:spcAft>
              <a:buClrTx/>
              <a:buFontTx/>
              <a:buNone/>
            </a:pPr>
            <a:endParaRPr lang="en-US" altLang="en-US" sz="1800" b="0">
              <a:solidFill>
                <a:srgbClr val="000000"/>
              </a:solidFill>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97809" y="373015"/>
            <a:ext cx="7816467" cy="430887"/>
          </a:xfrm>
        </p:spPr>
        <p:txBody>
          <a:bodyPr/>
          <a:lstStyle/>
          <a:p>
            <a:r>
              <a:rPr lang="en-US" altLang="en-US" sz="2800" dirty="0">
                <a:ea typeface="ＭＳ Ｐゴシック" pitchFamily="34" charset="-128"/>
              </a:rPr>
              <a:t>MFP Demo Services</a:t>
            </a:r>
          </a:p>
        </p:txBody>
      </p:sp>
      <p:sp>
        <p:nvSpPr>
          <p:cNvPr id="4" name="Content Placeholder 2">
            <a:extLst>
              <a:ext uri="{FF2B5EF4-FFF2-40B4-BE49-F238E27FC236}">
                <a16:creationId xmlns:a16="http://schemas.microsoft.com/office/drawing/2014/main" id="{559A2287-A745-764D-CD52-89491D1AAC6E}"/>
              </a:ext>
            </a:extLst>
          </p:cNvPr>
          <p:cNvSpPr txBox="1">
            <a:spLocks/>
          </p:cNvSpPr>
          <p:nvPr/>
        </p:nvSpPr>
        <p:spPr>
          <a:xfrm>
            <a:off x="231581" y="1230086"/>
            <a:ext cx="8237506" cy="3472543"/>
          </a:xfrm>
          <a:prstGeom prst="rect">
            <a:avLst/>
          </a:prstGeom>
          <a:ln>
            <a:noFill/>
          </a:ln>
        </p:spPr>
        <p:txBody>
          <a:bodyPr lIns="91440" tIns="45720" rIns="91440" bIns="45720" anchor="t"/>
          <a:lst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defTabSz="913429" eaLnBrk="1" hangingPunct="1">
              <a:lnSpc>
                <a:spcPct val="100000"/>
              </a:lnSpc>
              <a:spcBef>
                <a:spcPct val="0"/>
              </a:spcBef>
              <a:buClr>
                <a:srgbClr val="002D86"/>
              </a:buClr>
              <a:buFont typeface="Arial" panose="020B0604020202020204" pitchFamily="34" charset="0"/>
              <a:buChar char="■"/>
              <a:defRPr/>
            </a:pPr>
            <a:r>
              <a:rPr lang="en-US" sz="2400" b="0" kern="0" dirty="0">
                <a:solidFill>
                  <a:srgbClr val="002060"/>
                </a:solidFill>
                <a:latin typeface="Arial"/>
                <a:ea typeface="+mn-ea"/>
                <a:cs typeface="+mn-cs"/>
              </a:rPr>
              <a:t>Transitional Assistance (TA) </a:t>
            </a:r>
          </a:p>
          <a:p>
            <a:pPr marL="406400" lvl="1" indent="0" defTabSz="913429" eaLnBrk="1" hangingPunct="1">
              <a:lnSpc>
                <a:spcPct val="100000"/>
              </a:lnSpc>
              <a:spcBef>
                <a:spcPct val="0"/>
              </a:spcBef>
              <a:buClr>
                <a:srgbClr val="002D86"/>
              </a:buClr>
              <a:buNone/>
              <a:defRPr/>
            </a:pPr>
            <a:endParaRPr lang="en-US" sz="2400" b="0" i="1" kern="0" dirty="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r>
              <a:rPr lang="en-US" sz="2400" b="0" kern="0" dirty="0">
                <a:solidFill>
                  <a:srgbClr val="002060"/>
                </a:solidFill>
                <a:latin typeface="Arial"/>
                <a:ea typeface="+mn-ea"/>
                <a:cs typeface="+mn-cs"/>
              </a:rPr>
              <a:t>Assistive Technology (AT)</a:t>
            </a:r>
          </a:p>
          <a:p>
            <a:pPr marR="0" lvl="0" algn="l" defTabSz="913429" rtl="0" eaLnBrk="1" fontAlgn="base" latinLnBrk="0" hangingPunct="1">
              <a:lnSpc>
                <a:spcPct val="100000"/>
              </a:lnSpc>
              <a:spcBef>
                <a:spcPct val="0"/>
              </a:spcBef>
              <a:spcAft>
                <a:spcPct val="0"/>
              </a:spcAft>
              <a:buClr>
                <a:srgbClr val="002D86"/>
              </a:buClr>
              <a:buSzTx/>
              <a:buFont typeface="Arial" panose="020B0604020202020204" pitchFamily="34" charset="0"/>
              <a:buChar char="■"/>
              <a:tabLst/>
              <a:defRPr/>
            </a:pPr>
            <a:endParaRPr lang="en-US" sz="2400" b="0" kern="0" dirty="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r>
              <a:rPr lang="en-US" sz="2400" b="0" kern="0" dirty="0">
                <a:solidFill>
                  <a:srgbClr val="002060"/>
                </a:solidFill>
                <a:latin typeface="Arial"/>
                <a:ea typeface="+mn-ea"/>
                <a:cs typeface="+mn-cs"/>
              </a:rPr>
              <a:t>Community Engagement Navigation (CEN)</a:t>
            </a:r>
          </a:p>
          <a:p>
            <a:pPr defTabSz="913429" eaLnBrk="1" hangingPunct="1">
              <a:lnSpc>
                <a:spcPct val="100000"/>
              </a:lnSpc>
              <a:spcBef>
                <a:spcPct val="0"/>
              </a:spcBef>
              <a:buClr>
                <a:srgbClr val="002D86"/>
              </a:buClr>
              <a:buFont typeface="Arial" panose="020B0604020202020204" pitchFamily="34" charset="0"/>
              <a:buChar char="■"/>
              <a:defRPr/>
            </a:pPr>
            <a:endParaRPr lang="en-US" sz="2400" b="0" kern="0" dirty="0">
              <a:solidFill>
                <a:srgbClr val="002060"/>
              </a:solidFill>
              <a:latin typeface="Arial"/>
              <a:ea typeface="+mn-ea"/>
              <a:cs typeface="+mn-cs"/>
            </a:endParaRPr>
          </a:p>
          <a:p>
            <a:pPr defTabSz="913429" eaLnBrk="1" hangingPunct="1">
              <a:lnSpc>
                <a:spcPct val="100000"/>
              </a:lnSpc>
              <a:spcBef>
                <a:spcPct val="0"/>
              </a:spcBef>
              <a:buClr>
                <a:srgbClr val="002D86"/>
              </a:buClr>
              <a:buFont typeface="Arial" panose="020B0604020202020204" pitchFamily="34" charset="0"/>
              <a:buChar char="■"/>
              <a:defRPr/>
            </a:pPr>
            <a:r>
              <a:rPr lang="en-US" sz="2400" b="0" kern="0" dirty="0">
                <a:solidFill>
                  <a:srgbClr val="002060"/>
                </a:solidFill>
                <a:latin typeface="Arial"/>
                <a:ea typeface="+mn-ea"/>
                <a:cs typeface="+mn-cs"/>
              </a:rPr>
              <a:t>Case Management</a:t>
            </a:r>
          </a:p>
        </p:txBody>
      </p:sp>
    </p:spTree>
    <p:extLst>
      <p:ext uri="{BB962C8B-B14F-4D97-AF65-F5344CB8AC3E}">
        <p14:creationId xmlns:p14="http://schemas.microsoft.com/office/powerpoint/2010/main" val="203208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2.xml><?xml version="1.0" encoding="utf-8"?>
<a:theme xmlns:a="http://schemas.openxmlformats.org/drawingml/2006/main" name="1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6DADE704-9A30-014C-8EBD-FCF7BB975E20}" vid="{BB0CE2CE-8563-5D43-B318-6982FA97D6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f03ae36-b6f2-441e-9a77-c4a72761777b">
      <UserInfo>
        <DisplayName>Garon, Devon (ELD)</DisplayName>
        <AccountId>56</AccountId>
        <AccountType/>
      </UserInfo>
      <UserInfo>
        <DisplayName>Gammetto, Eileen M (EHS)</DisplayName>
        <AccountId>25</AccountId>
        <AccountType/>
      </UserInfo>
      <UserInfo>
        <DisplayName>Vidler, Lynn (ELD)</DisplayName>
        <AccountId>57</AccountId>
        <AccountType/>
      </UserInfo>
      <UserInfo>
        <DisplayName>Bernstein, Amy (EHS)</DisplayName>
        <AccountId>12</AccountId>
        <AccountType/>
      </UserInfo>
      <UserInfo>
        <DisplayName>Simonian, Kim M. (EHS)</DisplayName>
        <AccountId>10</AccountId>
        <AccountType/>
      </UserInfo>
      <UserInfo>
        <DisplayName>Reid, Jennifer L (EHS)</DisplayName>
        <AccountId>24</AccountId>
        <AccountType/>
      </UserInfo>
      <UserInfo>
        <DisplayName>Garcia, John (EHS)</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E57BFBB4685F488F99CA37B05AADBE" ma:contentTypeVersion="4" ma:contentTypeDescription="Create a new document." ma:contentTypeScope="" ma:versionID="36827d41f143c6ffd7c8ee450f737cc1">
  <xsd:schema xmlns:xsd="http://www.w3.org/2001/XMLSchema" xmlns:xs="http://www.w3.org/2001/XMLSchema" xmlns:p="http://schemas.microsoft.com/office/2006/metadata/properties" xmlns:ns2="216a08ac-7e03-4f5f-979c-3bffbd85bc1b" xmlns:ns3="2f03ae36-b6f2-441e-9a77-c4a72761777b" targetNamespace="http://schemas.microsoft.com/office/2006/metadata/properties" ma:root="true" ma:fieldsID="b4262d9c6cb5bffdd98731052312c250" ns2:_="" ns3:_="">
    <xsd:import namespace="216a08ac-7e03-4f5f-979c-3bffbd85bc1b"/>
    <xsd:import namespace="2f03ae36-b6f2-441e-9a77-c4a7276177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a08ac-7e03-4f5f-979c-3bffbd85b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03ae36-b6f2-441e-9a77-c4a7276177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D987C-FC6A-46FF-8748-B9D1C38116FC}">
  <ds:schemaRefs>
    <ds:schemaRef ds:uri="2f03ae36-b6f2-441e-9a77-c4a72761777b"/>
    <ds:schemaRef ds:uri="http://purl.org/dc/elements/1.1/"/>
    <ds:schemaRef ds:uri="http://schemas.microsoft.com/office/2006/metadata/properties"/>
    <ds:schemaRef ds:uri="216a08ac-7e03-4f5f-979c-3bffbd85bc1b"/>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463C41B-B99E-44CB-BD14-A22B3B889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a08ac-7e03-4f5f-979c-3bffbd85bc1b"/>
    <ds:schemaRef ds:uri="2f03ae36-b6f2-441e-9a77-c4a727617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5AA97-5007-4D54-B87A-5E5D00B211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4569</TotalTime>
  <Words>1895</Words>
  <Application>Microsoft Office PowerPoint</Application>
  <PresentationFormat>On-screen Show (4:3)</PresentationFormat>
  <Paragraphs>310</Paragraphs>
  <Slides>22</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31" baseType="lpstr">
      <vt:lpstr>Arial</vt:lpstr>
      <vt:lpstr>Calibri</vt:lpstr>
      <vt:lpstr>Symbol</vt:lpstr>
      <vt:lpstr>Tw Cen MT</vt:lpstr>
      <vt:lpstr>Wingdings</vt:lpstr>
      <vt:lpstr>MassHealth</vt:lpstr>
      <vt:lpstr>1_MassHealth</vt:lpstr>
      <vt:lpstr>think-cell Slide</vt:lpstr>
      <vt:lpstr>Document</vt:lpstr>
      <vt:lpstr>Overview of the Money Follows the Person Demonstration Relaunch  ASAP Network</vt:lpstr>
      <vt:lpstr>PowerPoint Presentation</vt:lpstr>
      <vt:lpstr>PowerPoint Presentation</vt:lpstr>
      <vt:lpstr>PowerPoint Presentation</vt:lpstr>
      <vt:lpstr>PowerPoint Presentation</vt:lpstr>
      <vt:lpstr>MFP Demo target populations</vt:lpstr>
      <vt:lpstr>MFP Demo projected transitions</vt:lpstr>
      <vt:lpstr>MFP Demonstration - Workflow </vt:lpstr>
      <vt:lpstr>MFP Demo Services</vt:lpstr>
      <vt:lpstr>Transitional Assistance (TA)</vt:lpstr>
      <vt:lpstr>Assistive Technology (AT)</vt:lpstr>
      <vt:lpstr>Community Engagement Navigation (CEN)</vt:lpstr>
      <vt:lpstr>MFP Demo Case Management/Service Coordination </vt:lpstr>
      <vt:lpstr>Referral sources</vt:lpstr>
      <vt:lpstr>Referral form</vt:lpstr>
      <vt:lpstr>MFP Demo – Participation</vt:lpstr>
      <vt:lpstr>MFP Demo- Informed Consent</vt:lpstr>
      <vt:lpstr>MFP Demo – ASAP Roles and Responsibilities</vt:lpstr>
      <vt:lpstr>MFP Demo – ASAP Roles and Responsibilities</vt:lpstr>
      <vt:lpstr>MFP Demo – Proposed financial model</vt:lpstr>
      <vt:lpstr>Community Programs Serving MFP Demo Participants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Katharine</dc:creator>
  <cp:lastModifiedBy>Gammetto, Eileen M (EHS)</cp:lastModifiedBy>
  <cp:revision>89</cp:revision>
  <dcterms:created xsi:type="dcterms:W3CDTF">2022-02-24T17:05:43Z</dcterms:created>
  <dcterms:modified xsi:type="dcterms:W3CDTF">2023-07-11T18:18:16Z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0x01010060E57BFBB4685F488F99CA37B05AADBE</vt:lpwstr>
  </property>
</Properties>
</file>