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notesSlides/notesSlide10.xml" ContentType="application/vnd.openxmlformats-officedocument.presentationml.notesSlide+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notesSlides/notesSlide12.xml" ContentType="application/vnd.openxmlformats-officedocument.presentationml.notesSlide+xml"/>
  <Override PartName="/ppt/tags/tag32.xml" ContentType="application/vnd.openxmlformats-officedocument.presentationml.tags+xml"/>
  <Override PartName="/ppt/notesSlides/notesSlide13.xml" ContentType="application/vnd.openxmlformats-officedocument.presentationml.notesSlide+xml"/>
  <Override PartName="/ppt/tags/tag33.xml" ContentType="application/vnd.openxmlformats-officedocument.presentationml.tags+xml"/>
  <Override PartName="/ppt/notesSlides/notesSlide14.xml" ContentType="application/vnd.openxmlformats-officedocument.presentationml.notesSlide+xml"/>
  <Override PartName="/ppt/tags/tag34.xml" ContentType="application/vnd.openxmlformats-officedocument.presentationml.tags+xml"/>
  <Override PartName="/ppt/notesSlides/notesSlide15.xml" ContentType="application/vnd.openxmlformats-officedocument.presentationml.notesSlide+xml"/>
  <Override PartName="/ppt/tags/tag35.xml" ContentType="application/vnd.openxmlformats-officedocument.presentationml.tags+xml"/>
  <Override PartName="/ppt/notesSlides/notesSlide16.xml" ContentType="application/vnd.openxmlformats-officedocument.presentationml.notesSlide+xml"/>
  <Override PartName="/ppt/tags/tag3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37.xml" ContentType="application/vnd.openxmlformats-officedocument.presentationml.tags+xml"/>
  <Override PartName="/ppt/notesSlides/notesSlide22.xml" ContentType="application/vnd.openxmlformats-officedocument.presentationml.notesSlide+xml"/>
  <Override PartName="/ppt/tags/tag38.xml" ContentType="application/vnd.openxmlformats-officedocument.presentationml.tags+xml"/>
  <Override PartName="/ppt/notesSlides/notesSlide2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 id="2147483680" r:id="rId5"/>
  </p:sldMasterIdLst>
  <p:notesMasterIdLst>
    <p:notesMasterId r:id="rId36"/>
  </p:notesMasterIdLst>
  <p:handoutMasterIdLst>
    <p:handoutMasterId r:id="rId37"/>
  </p:handoutMasterIdLst>
  <p:sldIdLst>
    <p:sldId id="749" r:id="rId6"/>
    <p:sldId id="2145707735" r:id="rId7"/>
    <p:sldId id="2145707765" r:id="rId8"/>
    <p:sldId id="2145707758" r:id="rId9"/>
    <p:sldId id="2145707699" r:id="rId10"/>
    <p:sldId id="2145707702" r:id="rId11"/>
    <p:sldId id="2145707704" r:id="rId12"/>
    <p:sldId id="2145707706" r:id="rId13"/>
    <p:sldId id="2145707708" r:id="rId14"/>
    <p:sldId id="2145707756" r:id="rId15"/>
    <p:sldId id="257" r:id="rId16"/>
    <p:sldId id="2145707710" r:id="rId17"/>
    <p:sldId id="2145707714" r:id="rId18"/>
    <p:sldId id="2145707815" r:id="rId19"/>
    <p:sldId id="2145707816" r:id="rId20"/>
    <p:sldId id="2145707718" r:id="rId21"/>
    <p:sldId id="2145707720" r:id="rId22"/>
    <p:sldId id="2145707740" r:id="rId23"/>
    <p:sldId id="2145707722" r:id="rId24"/>
    <p:sldId id="2145707726" r:id="rId25"/>
    <p:sldId id="2145707776" r:id="rId26"/>
    <p:sldId id="2088198062" r:id="rId27"/>
    <p:sldId id="2145707738" r:id="rId28"/>
    <p:sldId id="2088198036" r:id="rId29"/>
    <p:sldId id="2145707762" r:id="rId30"/>
    <p:sldId id="2145707761" r:id="rId31"/>
    <p:sldId id="2145707734" r:id="rId32"/>
    <p:sldId id="2145707813" r:id="rId33"/>
    <p:sldId id="2145707733" r:id="rId34"/>
    <p:sldId id="1380" r:id="rId35"/>
  </p:sldIdLst>
  <p:sldSz cx="9144000" cy="6858000" type="screen4x3"/>
  <p:notesSz cx="6858000" cy="9236075"/>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14BE0A-7E39-0D66-29FD-6279CBE4DBCE}" name="Kazarnovsky, Anne (EHS)" initials="K(" userId="S::anne.kazarnovsky@mass.gov::0e871c3f-3234-4cc5-a155-fa33d008a0f0" providerId="AD"/>
  <p188:author id="{AB744F3A-58CC-63B4-F3E5-D051E55DFB2E}" name="Duggal, Sonali (EHS)" initials="D(" userId="S::sonali.duggal@mass.gov::13fcbdb1-2a2e-4f86-b655-2da7b008d05f" providerId="AD"/>
  <p188:author id="{E40E933C-FAA8-3454-3D75-7D89A8C0A8AD}" name="Ananis, Allison (EHS)" initials="A(" userId="S::allison.ananis@mass.gov::13326533-096a-447b-9ad6-321684c7a991" providerId="AD"/>
  <p188:author id="{2876AB3C-E215-DCD6-46EA-AC55063DC826}" name="Dossa, Almas (EHS)" initials="AD" userId="S::almas.dossa@mass.gov::a2207c57-157e-41f9-841a-cd80babba483" providerId="AD"/>
  <p188:author id="{09FC4A64-AF53-2B9A-D378-CFF2A8823546}" name="Briand, Dayva" initials="BD" userId="S::Dayva.Briand@mass.gov::efa460c0-facc-4638-bb4e-75f6c402fd90" providerId="AD"/>
  <p188:author id="{08F84F77-31F0-60EB-277D-122BE78BFA5B}" name="Thomas, Carlos A (EHS)" initials="TCA(" userId="S::Carlos.A.Thomas2@mass.gov::3b09e391-4927-49a7-a36f-d6fdd46d3427" providerId="AD"/>
  <p188:author id="{8BD45EC5-B493-898E-08F9-7A533285783C}" name="Thomas, Carlos A (EHS)" initials="T(" userId="S::carlos.a.thomas2@mass.gov::3b09e391-4927-49a7-a36f-d6fdd46d3427" providerId="AD"/>
  <p188:author id="{003840DF-365F-474C-328C-BE8AB1F80620}" name="Peterson, Christine (EHS)" initials="P(" userId="S::christine.peterson@mass.gov::854ac99b-b4f8-4be1-8e1f-6d193e758a09" providerId="AD"/>
  <p188:author id="{8357C7E2-CA00-8112-76F7-3DAE2B5C6E35}" name="Simonian, Kim M. (EHS)" initials="SKM(" userId="S::Kim.M.Simonian@mass.gov::ad843b81-997f-4c7d-9a04-70188acfbe3f" providerId="AD"/>
  <p188:author id="{340A6DE4-D23C-26FD-6029-B2AC9CED6C1F}" name="Girard, Daniel J. (EHS)" initials="DG" userId="S::Daniel.J.Girard@mass.gov::78d9d6e0-eb67-4362-9d37-f8ee5b724b64" providerId="AD"/>
  <p188:author id="{98125BFB-9F71-D1F3-3F8D-F2AC6AA1FD9F}" name="Kacher, Eleni (EHS)" initials="KE(" userId="S::Eleni.Kacher@mass.gov::33a69a99-6581-4ec0-8da1-daa0d7dbed84" providerId="AD"/>
  <p188:author id="{EFF950FF-3A98-ACCE-8E1F-D43261550EE7}" name="Dominguez, Irving (EHS)" initials="DI(" userId="S::irving.dominguez@mass.gov::ce67c825-07b1-4477-9030-74221eb942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BFF"/>
    <a:srgbClr val="E9F3FD"/>
    <a:srgbClr val="50B950"/>
    <a:srgbClr val="FFC000"/>
    <a:srgbClr val="006600"/>
    <a:srgbClr val="009900"/>
    <a:srgbClr val="002A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996F7-D2D0-B943-2D58-148AE2D26876}" v="1" dt="2023-11-09T19:04:40.839"/>
    <p1510:client id="{1CC42AC6-A280-ABC2-C48E-73B2F2D44936}" v="2" dt="2023-11-13T15:53:40.485"/>
    <p1510:client id="{578B8937-3838-43C6-B1E5-FA4A086EB510}" v="15" dt="2023-11-09T21:19:25.869"/>
    <p1510:client id="{DBBAFDE6-4296-4828-A8DD-02E95B96DFFF}" v="1" dt="2024-01-29T21:04:10.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1864" autoAdjust="0"/>
  </p:normalViewPr>
  <p:slideViewPr>
    <p:cSldViewPr snapToGrid="0">
      <p:cViewPr varScale="1">
        <p:scale>
          <a:sx n="55" d="100"/>
          <a:sy n="55" d="100"/>
        </p:scale>
        <p:origin x="1204" y="44"/>
      </p:cViewPr>
      <p:guideLst>
        <p:guide orient="horz" pos="2160"/>
        <p:guide pos="158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956" tIns="45979" rIns="91956" bIns="45979" rtlCol="0"/>
          <a:lstStyle>
            <a:lvl1pPr algn="r">
              <a:defRPr sz="1200"/>
            </a:lvl1pPr>
          </a:lstStyle>
          <a:p>
            <a:fld id="{523E1075-14C4-4DB8-97A7-38B2B221BE54}" type="datetimeFigureOut">
              <a:rPr lang="en-US" smtClean="0"/>
              <a:t>2/6/2024</a:t>
            </a:fld>
            <a:endParaRPr lang="en-US"/>
          </a:p>
        </p:txBody>
      </p:sp>
      <p:sp>
        <p:nvSpPr>
          <p:cNvPr id="4" name="Footer Placeholder 3"/>
          <p:cNvSpPr>
            <a:spLocks noGrp="1"/>
          </p:cNvSpPr>
          <p:nvPr>
            <p:ph type="ftr" sz="quarter" idx="2"/>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9"/>
            <a:ext cx="2971800" cy="461804"/>
          </a:xfrm>
          <a:prstGeom prst="rect">
            <a:avLst/>
          </a:prstGeom>
        </p:spPr>
        <p:txBody>
          <a:bodyPr vert="horz" lIns="91956" tIns="45979" rIns="91956" bIns="45979" rtlCol="0" anchor="b"/>
          <a:lstStyle>
            <a:lvl1pPr algn="r">
              <a:defRPr sz="1200"/>
            </a:lvl1pPr>
          </a:lstStyle>
          <a:p>
            <a:fld id="{F49963D4-2E9A-4336-8542-8A4713DAB7E1}" type="slidenum">
              <a:rPr lang="en-US" smtClean="0"/>
              <a:t>‹#›</a:t>
            </a:fld>
            <a:endParaRPr lang="en-US"/>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956" tIns="45979" rIns="91956" bIns="45979" rtlCol="0"/>
          <a:lstStyle>
            <a:lvl1pPr algn="r">
              <a:defRPr sz="1200"/>
            </a:lvl1pPr>
          </a:lstStyle>
          <a:p>
            <a:fld id="{A03C4B8C-B595-4096-B22A-D91D29305918}" type="datetimeFigureOut">
              <a:rPr lang="en-US" smtClean="0"/>
              <a:t>2/6/2024</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956" tIns="45979" rIns="91956" bIns="45979"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56" tIns="45979" rIns="91956" bIns="459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1956" tIns="45979" rIns="91956" bIns="45979" rtlCol="0" anchor="b"/>
          <a:lstStyle>
            <a:lvl1pPr algn="r">
              <a:defRPr sz="1200"/>
            </a:lvl1pPr>
          </a:lstStyle>
          <a:p>
            <a:fld id="{89A28886-3B44-46AC-9280-8D0D6E5922C9}" type="slidenum">
              <a:rPr lang="en-US" smtClean="0"/>
              <a:t>‹#›</a:t>
            </a:fld>
            <a:endParaRPr lang="en-US"/>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7962D29-7116-7939-E5D3-1223D60C6A0C}"/>
              </a:ext>
            </a:extLst>
          </p:cNvPr>
          <p:cNvSpPr>
            <a:spLocks noGrp="1" noChangeArrowheads="1"/>
          </p:cNvSpPr>
          <p:nvPr>
            <p:ph type="sldNum" sz="quarter" idx="4294967295"/>
          </p:nvPr>
        </p:nvSpPr>
        <p:spPr bwMode="auto">
          <a:xfrm>
            <a:off x="6791325" y="8448675"/>
            <a:ext cx="85725" cy="1873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34" tIns="46017" rIns="92034" bIns="46017"/>
          <a:lstStyle>
            <a:lvl1pPr>
              <a:defRPr sz="1600">
                <a:solidFill>
                  <a:schemeClr val="tx1"/>
                </a:solidFill>
                <a:latin typeface="Arial" panose="020B0604020202020204" pitchFamily="34" charset="0"/>
                <a:ea typeface="ＭＳ Ｐゴシック" panose="020B0600070205080204" pitchFamily="34" charset="-128"/>
              </a:defRPr>
            </a:lvl1pPr>
            <a:lvl2pPr marL="37931725" indent="-37474525">
              <a:defRPr sz="1600">
                <a:solidFill>
                  <a:schemeClr val="tx1"/>
                </a:solidFill>
                <a:latin typeface="Arial" panose="020B0604020202020204" pitchFamily="34" charset="0"/>
                <a:ea typeface="ＭＳ Ｐゴシック" panose="020B0600070205080204" pitchFamily="34" charset="-128"/>
              </a:defRPr>
            </a:lvl2pPr>
            <a:lvl3pPr marL="1143000" indent="-228600">
              <a:defRPr sz="1600">
                <a:solidFill>
                  <a:schemeClr val="tx1"/>
                </a:solidFill>
                <a:latin typeface="Arial" panose="020B0604020202020204" pitchFamily="34" charset="0"/>
                <a:ea typeface="ＭＳ Ｐゴシック" panose="020B0600070205080204" pitchFamily="34" charset="-128"/>
              </a:defRPr>
            </a:lvl3pPr>
            <a:lvl4pPr marL="1600200" indent="-228600">
              <a:defRPr sz="1600">
                <a:solidFill>
                  <a:schemeClr val="tx1"/>
                </a:solidFill>
                <a:latin typeface="Arial" panose="020B0604020202020204" pitchFamily="34" charset="0"/>
                <a:ea typeface="ＭＳ Ｐゴシック" panose="020B0600070205080204" pitchFamily="34" charset="-128"/>
              </a:defRPr>
            </a:lvl4pPr>
            <a:lvl5pPr marL="2057400" indent="-228600">
              <a:defRPr sz="1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eaLnBrk="1" hangingPunct="1"/>
            <a:fld id="{61110B25-1157-4376-A77B-C20AC584BCFA}" type="slidenum">
              <a:rPr lang="en-US" altLang="en-US" sz="1200"/>
              <a:pPr eaLnBrk="1" hangingPunct="1"/>
              <a:t>0</a:t>
            </a:fld>
            <a:endParaRPr lang="en-US" altLang="en-US" sz="1200"/>
          </a:p>
        </p:txBody>
      </p:sp>
      <p:sp>
        <p:nvSpPr>
          <p:cNvPr id="6147" name="Rectangle 9">
            <a:extLst>
              <a:ext uri="{FF2B5EF4-FFF2-40B4-BE49-F238E27FC236}">
                <a16:creationId xmlns:a16="http://schemas.microsoft.com/office/drawing/2014/main" id="{E0959942-632D-240A-D0B8-7AC6EF53912B}"/>
              </a:ext>
            </a:extLst>
          </p:cNvPr>
          <p:cNvSpPr>
            <a:spLocks noGrp="1" noRot="1" noChangeAspect="1" noChangeArrowheads="1" noTextEdit="1"/>
          </p:cNvSpPr>
          <p:nvPr>
            <p:ph type="sldImg"/>
          </p:nvPr>
        </p:nvSpPr>
        <p:spPr>
          <a:ln/>
        </p:spPr>
      </p:sp>
      <p:sp>
        <p:nvSpPr>
          <p:cNvPr id="6148" name="Rectangle 10">
            <a:extLst>
              <a:ext uri="{FF2B5EF4-FFF2-40B4-BE49-F238E27FC236}">
                <a16:creationId xmlns:a16="http://schemas.microsoft.com/office/drawing/2014/main" id="{A59F0585-6098-012B-4BD0-932B2730B90A}"/>
              </a:ext>
            </a:extLst>
          </p:cNvPr>
          <p:cNvSpPr>
            <a:spLocks noGrp="1" noChangeArrowheads="1"/>
          </p:cNvSpPr>
          <p:nvPr>
            <p:ph type="body" idx="1"/>
          </p:nvPr>
        </p:nvSpPr>
        <p:spPr>
          <a:xfrm>
            <a:off x="598488" y="4733925"/>
            <a:ext cx="6291262" cy="250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11</a:t>
            </a:fld>
            <a:endParaRPr lang="en-US"/>
          </a:p>
        </p:txBody>
      </p:sp>
    </p:spTree>
    <p:extLst>
      <p:ext uri="{BB962C8B-B14F-4D97-AF65-F5344CB8AC3E}">
        <p14:creationId xmlns:p14="http://schemas.microsoft.com/office/powerpoint/2010/main" val="3587564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12</a:t>
            </a:fld>
            <a:endParaRPr lang="en-US"/>
          </a:p>
        </p:txBody>
      </p:sp>
    </p:spTree>
    <p:extLst>
      <p:ext uri="{BB962C8B-B14F-4D97-AF65-F5344CB8AC3E}">
        <p14:creationId xmlns:p14="http://schemas.microsoft.com/office/powerpoint/2010/main" val="866467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89A28886-3B44-46AC-9280-8D0D6E5922C9}" type="slidenum">
              <a:rPr lang="en-US" smtClean="0"/>
              <a:t>13</a:t>
            </a:fld>
            <a:endParaRPr lang="en-US"/>
          </a:p>
        </p:txBody>
      </p:sp>
    </p:spTree>
    <p:extLst>
      <p:ext uri="{BB962C8B-B14F-4D97-AF65-F5344CB8AC3E}">
        <p14:creationId xmlns:p14="http://schemas.microsoft.com/office/powerpoint/2010/main" val="3027497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89A28886-3B44-46AC-9280-8D0D6E5922C9}" type="slidenum">
              <a:rPr lang="en-US" smtClean="0"/>
              <a:t>14</a:t>
            </a:fld>
            <a:endParaRPr lang="en-US"/>
          </a:p>
        </p:txBody>
      </p:sp>
    </p:spTree>
    <p:extLst>
      <p:ext uri="{BB962C8B-B14F-4D97-AF65-F5344CB8AC3E}">
        <p14:creationId xmlns:p14="http://schemas.microsoft.com/office/powerpoint/2010/main" val="2185338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15</a:t>
            </a:fld>
            <a:endParaRPr lang="en-US"/>
          </a:p>
        </p:txBody>
      </p:sp>
    </p:spTree>
    <p:extLst>
      <p:ext uri="{BB962C8B-B14F-4D97-AF65-F5344CB8AC3E}">
        <p14:creationId xmlns:p14="http://schemas.microsoft.com/office/powerpoint/2010/main" val="1659560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16</a:t>
            </a:fld>
            <a:endParaRPr lang="en-US"/>
          </a:p>
        </p:txBody>
      </p:sp>
    </p:spTree>
    <p:extLst>
      <p:ext uri="{BB962C8B-B14F-4D97-AF65-F5344CB8AC3E}">
        <p14:creationId xmlns:p14="http://schemas.microsoft.com/office/powerpoint/2010/main" val="2451546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18</a:t>
            </a:fld>
            <a:endParaRPr lang="en-US"/>
          </a:p>
        </p:txBody>
      </p:sp>
    </p:spTree>
    <p:extLst>
      <p:ext uri="{BB962C8B-B14F-4D97-AF65-F5344CB8AC3E}">
        <p14:creationId xmlns:p14="http://schemas.microsoft.com/office/powerpoint/2010/main" val="3784178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19</a:t>
            </a:fld>
            <a:endParaRPr lang="en-US"/>
          </a:p>
        </p:txBody>
      </p:sp>
    </p:spTree>
    <p:extLst>
      <p:ext uri="{BB962C8B-B14F-4D97-AF65-F5344CB8AC3E}">
        <p14:creationId xmlns:p14="http://schemas.microsoft.com/office/powerpoint/2010/main" val="3680520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704283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0023" rtl="0" eaLnBrk="1" fontAlgn="base" latinLnBrk="0" hangingPunct="1">
              <a:lnSpc>
                <a:spcPct val="100000"/>
              </a:lnSpc>
              <a:spcBef>
                <a:spcPct val="0"/>
              </a:spcBef>
              <a:spcAft>
                <a:spcPct val="0"/>
              </a:spcAft>
              <a:buClrTx/>
              <a:buSzTx/>
              <a:buFontTx/>
              <a:buNone/>
              <a:tabLst/>
              <a:defRPr/>
            </a:pPr>
            <a:fld id="{D9912C15-D728-4FAC-AF99-BDA28C7478F7}"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0023"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232214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2</a:t>
            </a:fld>
            <a:endParaRPr lang="en-US"/>
          </a:p>
        </p:txBody>
      </p:sp>
    </p:spTree>
    <p:extLst>
      <p:ext uri="{BB962C8B-B14F-4D97-AF65-F5344CB8AC3E}">
        <p14:creationId xmlns:p14="http://schemas.microsoft.com/office/powerpoint/2010/main" val="4049280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734111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857506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a:cs typeface="Arial"/>
            </a:endParaRPr>
          </a:p>
        </p:txBody>
      </p:sp>
      <p:sp>
        <p:nvSpPr>
          <p:cNvPr id="4" name="Slide Number Placeholder 3"/>
          <p:cNvSpPr>
            <a:spLocks noGrp="1"/>
          </p:cNvSpPr>
          <p:nvPr>
            <p:ph type="sldNum" sz="quarter" idx="5"/>
          </p:nvPr>
        </p:nvSpPr>
        <p:spPr/>
        <p:txBody>
          <a:bodyPr/>
          <a:lstStyle/>
          <a:p>
            <a:fld id="{89A28886-3B44-46AC-9280-8D0D6E5922C9}" type="slidenum">
              <a:rPr lang="en-US" smtClean="0"/>
              <a:t>26</a:t>
            </a:fld>
            <a:endParaRPr lang="en-US"/>
          </a:p>
        </p:txBody>
      </p:sp>
    </p:spTree>
    <p:extLst>
      <p:ext uri="{BB962C8B-B14F-4D97-AF65-F5344CB8AC3E}">
        <p14:creationId xmlns:p14="http://schemas.microsoft.com/office/powerpoint/2010/main" val="2540637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a:cs typeface="Arial"/>
            </a:endParaRPr>
          </a:p>
        </p:txBody>
      </p:sp>
      <p:sp>
        <p:nvSpPr>
          <p:cNvPr id="4" name="Slide Number Placeholder 3"/>
          <p:cNvSpPr>
            <a:spLocks noGrp="1"/>
          </p:cNvSpPr>
          <p:nvPr>
            <p:ph type="sldNum" sz="quarter" idx="5"/>
          </p:nvPr>
        </p:nvSpPr>
        <p:spPr/>
        <p:txBody>
          <a:bodyPr/>
          <a:lstStyle/>
          <a:p>
            <a:fld id="{89A28886-3B44-46AC-9280-8D0D6E5922C9}" type="slidenum">
              <a:rPr lang="en-US" smtClean="0"/>
              <a:t>27</a:t>
            </a:fld>
            <a:endParaRPr lang="en-US"/>
          </a:p>
        </p:txBody>
      </p:sp>
    </p:spTree>
    <p:extLst>
      <p:ext uri="{BB962C8B-B14F-4D97-AF65-F5344CB8AC3E}">
        <p14:creationId xmlns:p14="http://schemas.microsoft.com/office/powerpoint/2010/main" val="3009259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4</a:t>
            </a:fld>
            <a:endParaRPr lang="en-US"/>
          </a:p>
        </p:txBody>
      </p:sp>
    </p:spTree>
    <p:extLst>
      <p:ext uri="{BB962C8B-B14F-4D97-AF65-F5344CB8AC3E}">
        <p14:creationId xmlns:p14="http://schemas.microsoft.com/office/powerpoint/2010/main" val="330144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5</a:t>
            </a:fld>
            <a:endParaRPr lang="en-US"/>
          </a:p>
        </p:txBody>
      </p:sp>
    </p:spTree>
    <p:extLst>
      <p:ext uri="{BB962C8B-B14F-4D97-AF65-F5344CB8AC3E}">
        <p14:creationId xmlns:p14="http://schemas.microsoft.com/office/powerpoint/2010/main" val="914030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6</a:t>
            </a:fld>
            <a:endParaRPr lang="en-US"/>
          </a:p>
        </p:txBody>
      </p:sp>
    </p:spTree>
    <p:extLst>
      <p:ext uri="{BB962C8B-B14F-4D97-AF65-F5344CB8AC3E}">
        <p14:creationId xmlns:p14="http://schemas.microsoft.com/office/powerpoint/2010/main" val="1301588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7</a:t>
            </a:fld>
            <a:endParaRPr lang="en-US"/>
          </a:p>
        </p:txBody>
      </p:sp>
    </p:spTree>
    <p:extLst>
      <p:ext uri="{BB962C8B-B14F-4D97-AF65-F5344CB8AC3E}">
        <p14:creationId xmlns:p14="http://schemas.microsoft.com/office/powerpoint/2010/main" val="2707666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8</a:t>
            </a:fld>
            <a:endParaRPr lang="en-US"/>
          </a:p>
        </p:txBody>
      </p:sp>
    </p:spTree>
    <p:extLst>
      <p:ext uri="{BB962C8B-B14F-4D97-AF65-F5344CB8AC3E}">
        <p14:creationId xmlns:p14="http://schemas.microsoft.com/office/powerpoint/2010/main" val="116171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9</a:t>
            </a:fld>
            <a:endParaRPr lang="en-US"/>
          </a:p>
        </p:txBody>
      </p:sp>
    </p:spTree>
    <p:extLst>
      <p:ext uri="{BB962C8B-B14F-4D97-AF65-F5344CB8AC3E}">
        <p14:creationId xmlns:p14="http://schemas.microsoft.com/office/powerpoint/2010/main" val="873663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89A28886-3B44-46AC-9280-8D0D6E5922C9}" type="slidenum">
              <a:rPr lang="en-US" smtClean="0"/>
              <a:t>10</a:t>
            </a:fld>
            <a:endParaRPr lang="en-US"/>
          </a:p>
        </p:txBody>
      </p:sp>
    </p:spTree>
    <p:extLst>
      <p:ext uri="{BB962C8B-B14F-4D97-AF65-F5344CB8AC3E}">
        <p14:creationId xmlns:p14="http://schemas.microsoft.com/office/powerpoint/2010/main" val="3011698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a:solidFill>
                  <a:schemeClr val="tx2"/>
                </a:solidFill>
                <a:ea typeface="ＭＳ Ｐゴシック"/>
              </a:rPr>
              <a:t>PRELIMINARY; AT</a:t>
            </a:r>
            <a:r>
              <a:rPr lang="en-US" sz="1000" baseline="0">
                <a:solidFill>
                  <a:schemeClr val="tx2"/>
                </a:solidFill>
                <a:ea typeface="ＭＳ Ｐゴシック"/>
              </a:rPr>
              <a:t> THE DISCRETION OF EOHHS</a:t>
            </a:r>
            <a:endParaRPr lang="en-US" sz="1000">
              <a:solidFill>
                <a:schemeClr val="tx2"/>
              </a:solidFill>
              <a:ea typeface="ＭＳ Ｐゴシック"/>
            </a:endParaRP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E3391274-183B-4103-B558-612668BA3276}" type="slidenum">
              <a:rPr lang="en-US"/>
              <a:pPr>
                <a:defRPr/>
              </a:pPr>
              <a:t>‹#›</a:t>
            </a:fld>
            <a:endParaRPr lang="en-US"/>
          </a:p>
        </p:txBody>
      </p:sp>
    </p:spTree>
    <p:extLst>
      <p:ext uri="{BB962C8B-B14F-4D97-AF65-F5344CB8AC3E}">
        <p14:creationId xmlns:p14="http://schemas.microsoft.com/office/powerpoint/2010/main" val="57178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5F06E89-2A86-4243-8A52-8103938C982D}" type="slidenum">
              <a:rPr lang="en-US"/>
              <a:pPr>
                <a:defRPr/>
              </a:pPr>
              <a:t>‹#›</a:t>
            </a:fld>
            <a:endParaRPr lang="en-US"/>
          </a:p>
        </p:txBody>
      </p:sp>
    </p:spTree>
    <p:extLst>
      <p:ext uri="{BB962C8B-B14F-4D97-AF65-F5344CB8AC3E}">
        <p14:creationId xmlns:p14="http://schemas.microsoft.com/office/powerpoint/2010/main" val="3735889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97B90A4-1D5D-4C96-A904-A84D97BA8AA8}" type="slidenum">
              <a:rPr lang="en-US"/>
              <a:pPr>
                <a:defRPr/>
              </a:pPr>
              <a:t>‹#›</a:t>
            </a:fld>
            <a:endParaRPr lang="en-US"/>
          </a:p>
        </p:txBody>
      </p:sp>
    </p:spTree>
    <p:extLst>
      <p:ext uri="{BB962C8B-B14F-4D97-AF65-F5344CB8AC3E}">
        <p14:creationId xmlns:p14="http://schemas.microsoft.com/office/powerpoint/2010/main" val="97632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6C54C4F3-D5D0-4AD4-89CD-4391D281CC7E}" type="slidenum">
              <a:rPr lang="en-US"/>
              <a:pPr>
                <a:defRPr/>
              </a:pPr>
              <a:t>‹#›</a:t>
            </a:fld>
            <a:endParaRPr lang="en-US"/>
          </a:p>
        </p:txBody>
      </p:sp>
    </p:spTree>
    <p:extLst>
      <p:ext uri="{BB962C8B-B14F-4D97-AF65-F5344CB8AC3E}">
        <p14:creationId xmlns:p14="http://schemas.microsoft.com/office/powerpoint/2010/main" val="4241167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150CAAD3-8678-4A48-B2D9-284482AE224E}" type="slidenum">
              <a:rPr lang="en-US"/>
              <a:pPr>
                <a:defRPr/>
              </a:pPr>
              <a:t>‹#›</a:t>
            </a:fld>
            <a:endParaRPr lang="en-US"/>
          </a:p>
        </p:txBody>
      </p:sp>
    </p:spTree>
    <p:extLst>
      <p:ext uri="{BB962C8B-B14F-4D97-AF65-F5344CB8AC3E}">
        <p14:creationId xmlns:p14="http://schemas.microsoft.com/office/powerpoint/2010/main" val="4166669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838200"/>
          </a:xfrm>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1A4B4B5-C314-47AE-AFF4-D8D8DA0A0A78}" type="slidenum">
              <a:rPr lang="en-US"/>
              <a:pPr>
                <a:defRPr/>
              </a:pPr>
              <a:t>‹#›</a:t>
            </a:fld>
            <a:endParaRPr lang="en-US"/>
          </a:p>
        </p:txBody>
      </p:sp>
    </p:spTree>
    <p:extLst>
      <p:ext uri="{BB962C8B-B14F-4D97-AF65-F5344CB8AC3E}">
        <p14:creationId xmlns:p14="http://schemas.microsoft.com/office/powerpoint/2010/main" val="1005120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9753C3D-4A27-4118-A8F4-6474DE051559}" type="slidenum">
              <a:rPr lang="en-US"/>
              <a:pPr>
                <a:defRPr/>
              </a:pPr>
              <a:t>‹#›</a:t>
            </a:fld>
            <a:endParaRPr lang="en-US"/>
          </a:p>
        </p:txBody>
      </p:sp>
    </p:spTree>
    <p:extLst>
      <p:ext uri="{BB962C8B-B14F-4D97-AF65-F5344CB8AC3E}">
        <p14:creationId xmlns:p14="http://schemas.microsoft.com/office/powerpoint/2010/main" val="2334713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marL="342900" indent="-342900">
              <a:buClr>
                <a:schemeClr val="accent2"/>
              </a:buClr>
              <a:buFont typeface="Arial" pitchFamily="34" charset="0"/>
              <a:buChar char="•"/>
              <a:defRPr sz="2000"/>
            </a:lvl1pPr>
            <a:lvl2pPr marL="749300" indent="-292100">
              <a:buClr>
                <a:schemeClr val="accent2"/>
              </a:buClr>
              <a:buFont typeface="Arial" pitchFamily="34" charset="0"/>
              <a:buChar char="•"/>
              <a:defRPr sz="2000"/>
            </a:lvl2pPr>
            <a:lvl3pPr marL="1143000" indent="-228600">
              <a:buClr>
                <a:schemeClr val="accent2"/>
              </a:buClr>
              <a:buFont typeface="Arial" pitchFamily="34" charset="0"/>
              <a:buChar char="•"/>
              <a:defRPr sz="2000"/>
            </a:lvl3pPr>
            <a:lvl4pPr marL="1600200" indent="-228600">
              <a:buClr>
                <a:schemeClr val="accent2"/>
              </a:buClr>
              <a:buFont typeface="Arial" pitchFamily="34" charset="0"/>
              <a:buChar char="•"/>
              <a:defRPr sz="2000"/>
            </a:lvl4pPr>
            <a:lvl5pPr marL="2057400" indent="-228600">
              <a:buClr>
                <a:schemeClr val="accent2"/>
              </a:buClr>
              <a:buFont typeface="Arial"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C97673-739B-48D4-A4ED-5B6133DDE443}" type="slidenum">
              <a:rPr lang="en-US"/>
              <a:pPr>
                <a:defRPr/>
              </a:pPr>
              <a:t>‹#›</a:t>
            </a:fld>
            <a:endParaRPr lang="en-US"/>
          </a:p>
        </p:txBody>
      </p:sp>
    </p:spTree>
    <p:extLst>
      <p:ext uri="{BB962C8B-B14F-4D97-AF65-F5344CB8AC3E}">
        <p14:creationId xmlns:p14="http://schemas.microsoft.com/office/powerpoint/2010/main" val="3007611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4A39375-F887-40EE-8334-7502BCD16B9E}" type="slidenum">
              <a:rPr lang="en-US"/>
              <a:pPr>
                <a:defRPr/>
              </a:pPr>
              <a:t>‹#›</a:t>
            </a:fld>
            <a:endParaRPr lang="en-US"/>
          </a:p>
        </p:txBody>
      </p:sp>
    </p:spTree>
    <p:extLst>
      <p:ext uri="{BB962C8B-B14F-4D97-AF65-F5344CB8AC3E}">
        <p14:creationId xmlns:p14="http://schemas.microsoft.com/office/powerpoint/2010/main" val="4151629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BEEED85E-2246-42B2-9843-E0C9CD436E11}" type="slidenum">
              <a:rPr lang="en-US"/>
              <a:pPr>
                <a:defRPr/>
              </a:pPr>
              <a:t>‹#›</a:t>
            </a:fld>
            <a:endParaRPr lang="en-US"/>
          </a:p>
        </p:txBody>
      </p:sp>
    </p:spTree>
    <p:extLst>
      <p:ext uri="{BB962C8B-B14F-4D97-AF65-F5344CB8AC3E}">
        <p14:creationId xmlns:p14="http://schemas.microsoft.com/office/powerpoint/2010/main" val="26341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64003166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20955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381000"/>
            <a:ext cx="61341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62C9171C-06C7-417A-84B4-94DD1C77ED31}" type="slidenum">
              <a:rPr lang="en-US"/>
              <a:pPr>
                <a:defRPr/>
              </a:pPr>
              <a:t>‹#›</a:t>
            </a:fld>
            <a:endParaRPr lang="en-US"/>
          </a:p>
        </p:txBody>
      </p:sp>
    </p:spTree>
    <p:extLst>
      <p:ext uri="{BB962C8B-B14F-4D97-AF65-F5344CB8AC3E}">
        <p14:creationId xmlns:p14="http://schemas.microsoft.com/office/powerpoint/2010/main" val="732815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t="11472" b="2867"/>
          <a:stretch>
            <a:fillRect/>
          </a:stretch>
        </p:blipFill>
        <p:spPr bwMode="auto">
          <a:xfrm>
            <a:off x="381000" y="381000"/>
            <a:ext cx="35052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lower5 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71988"/>
            <a:ext cx="2366963"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subTitle" idx="1"/>
          </p:nvPr>
        </p:nvSpPr>
        <p:spPr>
          <a:xfrm>
            <a:off x="457200" y="3352800"/>
            <a:ext cx="6400800" cy="1752600"/>
          </a:xfrm>
        </p:spPr>
        <p:txBody>
          <a:bodyPr/>
          <a:lstStyle>
            <a:lvl1pPr marL="0" indent="0">
              <a:buFont typeface="Arial" charset="0"/>
              <a:buNone/>
              <a:defRPr/>
            </a:lvl1pPr>
          </a:lstStyle>
          <a:p>
            <a:r>
              <a:rPr lang="en-US"/>
              <a:t>Click to edit Master subtitle style</a:t>
            </a:r>
          </a:p>
        </p:txBody>
      </p:sp>
      <p:sp>
        <p:nvSpPr>
          <p:cNvPr id="8194" name="Rectangle 2"/>
          <p:cNvSpPr>
            <a:spLocks noGrp="1" noChangeArrowheads="1"/>
          </p:cNvSpPr>
          <p:nvPr>
            <p:ph type="ctrTitle"/>
          </p:nvPr>
        </p:nvSpPr>
        <p:spPr>
          <a:xfrm>
            <a:off x="457200" y="1219200"/>
            <a:ext cx="7772400" cy="2057400"/>
          </a:xfrm>
        </p:spPr>
        <p:txBody>
          <a:bodyPr anchor="t"/>
          <a:lstStyle>
            <a:lvl1pPr>
              <a:defRPr sz="4600"/>
            </a:lvl1pPr>
          </a:lstStyle>
          <a:p>
            <a:r>
              <a:rPr lang="en-US"/>
              <a:t>Click to edit Master title style</a:t>
            </a:r>
          </a:p>
        </p:txBody>
      </p:sp>
    </p:spTree>
    <p:extLst>
      <p:ext uri="{BB962C8B-B14F-4D97-AF65-F5344CB8AC3E}">
        <p14:creationId xmlns:p14="http://schemas.microsoft.com/office/powerpoint/2010/main" val="979684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381000"/>
            <a:ext cx="8534400" cy="838200"/>
          </a:xfrm>
        </p:spPr>
        <p:txBody>
          <a:bodyPr/>
          <a:lstStyle/>
          <a:p>
            <a:r>
              <a:rPr lang="en-US"/>
              <a:t>Click to edit Master title style</a:t>
            </a:r>
          </a:p>
        </p:txBody>
      </p:sp>
      <p:sp>
        <p:nvSpPr>
          <p:cNvPr id="3" name="Content Placeholder 2"/>
          <p:cNvSpPr>
            <a:spLocks noGrp="1"/>
          </p:cNvSpPr>
          <p:nvPr>
            <p:ph sz="quarter" idx="1"/>
          </p:nvPr>
        </p:nvSpPr>
        <p:spPr>
          <a:xfrm>
            <a:off x="381000" y="15240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240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9243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A22A688-949A-4EE3-9E8C-51E0111E2705}" type="slidenum">
              <a:rPr lang="en-US"/>
              <a:pPr>
                <a:defRPr/>
              </a:pPr>
              <a:t>‹#›</a:t>
            </a:fld>
            <a:endParaRPr lang="en-US"/>
          </a:p>
        </p:txBody>
      </p:sp>
    </p:spTree>
    <p:extLst>
      <p:ext uri="{BB962C8B-B14F-4D97-AF65-F5344CB8AC3E}">
        <p14:creationId xmlns:p14="http://schemas.microsoft.com/office/powerpoint/2010/main" val="166592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sp>
        <p:nvSpPr>
          <p:cNvPr id="2" name="Title 1"/>
          <p:cNvSpPr>
            <a:spLocks noGrp="1"/>
          </p:cNvSpPr>
          <p:nvPr>
            <p:ph type="title"/>
          </p:nvPr>
        </p:nvSpPr>
        <p:spPr>
          <a:xfrm>
            <a:off x="556925" y="234863"/>
            <a:ext cx="8053675" cy="298327"/>
          </a:xfrm>
        </p:spPr>
        <p:txBody>
          <a:bodyPr/>
          <a:lstStyle>
            <a:lvl1pPr>
              <a:defRPr>
                <a:solidFill>
                  <a:schemeClr val="tx2"/>
                </a:solidFill>
              </a:defRPr>
            </a:lvl1pPr>
          </a:lstStyle>
          <a:p>
            <a:r>
              <a:rPr lang="en-US"/>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420753350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6"/>
          <p:cNvSpPr>
            <a:spLocks noGrp="1" noChangeArrowheads="1"/>
          </p:cNvSpPr>
          <p:nvPr>
            <p:ph type="sldNum" sz="quarter" idx="10"/>
          </p:nvPr>
        </p:nvSpPr>
        <p:spPr/>
        <p:txBody>
          <a:bodyPr/>
          <a:lstStyle>
            <a:lvl1pPr>
              <a:defRPr b="1">
                <a:latin typeface="Arial" charset="0"/>
              </a:defRPr>
            </a:lvl1pPr>
          </a:lstStyle>
          <a:p>
            <a:pPr>
              <a:defRPr/>
            </a:pPr>
            <a:fld id="{D0805BEA-0DEA-4CA7-9173-8E433CD1AA96}" type="slidenum">
              <a:rPr lang="en-US"/>
              <a:pPr>
                <a:defRPr/>
              </a:pPr>
              <a:t>‹#›</a:t>
            </a:fld>
            <a:endParaRPr lang="en-US"/>
          </a:p>
        </p:txBody>
      </p:sp>
    </p:spTree>
    <p:extLst>
      <p:ext uri="{BB962C8B-B14F-4D97-AF65-F5344CB8AC3E}">
        <p14:creationId xmlns:p14="http://schemas.microsoft.com/office/powerpoint/2010/main" val="408513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5F06E89-2A86-4243-8A52-8103938C982D}" type="slidenum">
              <a:rPr lang="en-US"/>
              <a:pPr>
                <a:defRPr/>
              </a:pPr>
              <a:t>‹#›</a:t>
            </a:fld>
            <a:endParaRPr lang="en-US"/>
          </a:p>
        </p:txBody>
      </p:sp>
    </p:spTree>
    <p:extLst>
      <p:ext uri="{BB962C8B-B14F-4D97-AF65-F5344CB8AC3E}">
        <p14:creationId xmlns:p14="http://schemas.microsoft.com/office/powerpoint/2010/main" val="990275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2" name="McK Title Elements" hidden="1">
            <a:extLst>
              <a:ext uri="{FF2B5EF4-FFF2-40B4-BE49-F238E27FC236}">
                <a16:creationId xmlns:a16="http://schemas.microsoft.com/office/drawing/2014/main" id="{E7D94ABA-12DD-8108-E191-DAB7AA26E237}"/>
              </a:ext>
            </a:extLst>
          </p:cNvPr>
          <p:cNvGrpSpPr>
            <a:grpSpLocks/>
          </p:cNvGrpSpPr>
          <p:nvPr userDrawn="1"/>
        </p:nvGrpSpPr>
        <p:grpSpPr bwMode="auto">
          <a:xfrm>
            <a:off x="2693796" y="5161449"/>
            <a:ext cx="5225605" cy="1103724"/>
            <a:chOff x="2640013" y="5059273"/>
            <a:chExt cx="5121275" cy="1081177"/>
          </a:xfrm>
        </p:grpSpPr>
        <p:sp>
          <p:nvSpPr>
            <p:cNvPr id="3" name="McK Document type">
              <a:extLst>
                <a:ext uri="{FF2B5EF4-FFF2-40B4-BE49-F238E27FC236}">
                  <a16:creationId xmlns:a16="http://schemas.microsoft.com/office/drawing/2014/main" id="{C8B431CF-BB52-93ED-A30D-DF59485D571F}"/>
                </a:ext>
              </a:extLst>
            </p:cNvPr>
            <p:cNvSpPr txBox="1">
              <a:spLocks noChangeArrowheads="1"/>
            </p:cNvSpPr>
            <p:nvPr/>
          </p:nvSpPr>
          <p:spPr bwMode="auto">
            <a:xfrm>
              <a:off x="2640013" y="5059273"/>
              <a:ext cx="4935537" cy="219623"/>
            </a:xfrm>
            <a:prstGeom prst="rect">
              <a:avLst/>
            </a:prstGeom>
            <a:noFill/>
            <a:ln>
              <a:noFill/>
            </a:ln>
            <a:effec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28">
                  <a:latin typeface="+mn-lt"/>
                  <a:ea typeface="+mn-ea"/>
                </a:rPr>
                <a:t>Document type</a:t>
              </a:r>
              <a:endParaRPr lang="en-US" sz="1428" dirty="0">
                <a:latin typeface="+mn-lt"/>
                <a:ea typeface="+mn-ea"/>
              </a:endParaRPr>
            </a:p>
          </p:txBody>
        </p:sp>
        <p:sp>
          <p:nvSpPr>
            <p:cNvPr id="4" name="McK Date">
              <a:extLst>
                <a:ext uri="{FF2B5EF4-FFF2-40B4-BE49-F238E27FC236}">
                  <a16:creationId xmlns:a16="http://schemas.microsoft.com/office/drawing/2014/main" id="{E831B77C-7F79-780A-0A8E-39E5F4DF060D}"/>
                </a:ext>
              </a:extLst>
            </p:cNvPr>
            <p:cNvSpPr txBox="1">
              <a:spLocks noChangeArrowheads="1"/>
            </p:cNvSpPr>
            <p:nvPr/>
          </p:nvSpPr>
          <p:spPr bwMode="auto">
            <a:xfrm>
              <a:off x="2640013" y="5331255"/>
              <a:ext cx="4935537" cy="219623"/>
            </a:xfrm>
            <a:prstGeom prst="rect">
              <a:avLst/>
            </a:prstGeom>
            <a:noFill/>
            <a:ln>
              <a:noFill/>
            </a:ln>
            <a:effec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28" dirty="0">
                  <a:latin typeface="+mn-lt"/>
                  <a:ea typeface="+mn-ea"/>
                </a:rPr>
                <a:t>Date</a:t>
              </a:r>
            </a:p>
          </p:txBody>
        </p:sp>
        <p:sp>
          <p:nvSpPr>
            <p:cNvPr id="5" name="McK Disclaimer">
              <a:extLst>
                <a:ext uri="{FF2B5EF4-FFF2-40B4-BE49-F238E27FC236}">
                  <a16:creationId xmlns:a16="http://schemas.microsoft.com/office/drawing/2014/main" id="{308D155E-CDE3-9104-6BBD-C06C1C3D487A}"/>
                </a:ext>
              </a:extLst>
            </p:cNvPr>
            <p:cNvSpPr>
              <a:spLocks noChangeArrowheads="1"/>
            </p:cNvSpPr>
            <p:nvPr/>
          </p:nvSpPr>
          <p:spPr bwMode="auto">
            <a:xfrm>
              <a:off x="2640013" y="5889489"/>
              <a:ext cx="5121275" cy="250961"/>
            </a:xfrm>
            <a:prstGeom prst="rect">
              <a:avLst/>
            </a:prstGeom>
            <a:noFill/>
            <a:ln>
              <a:noFill/>
            </a:ln>
          </p:spPr>
          <p:txBody>
            <a:bodyPr lIns="0" tIns="0" rIns="0" bIns="0" anchor="b">
              <a:spAutoFit/>
            </a:bodyPr>
            <a:lstStyle>
              <a:lvl1pPr defTabSz="804863" eaLnBrk="0" hangingPunct="0">
                <a:defRPr sz="1600">
                  <a:solidFill>
                    <a:schemeClr val="tx1"/>
                  </a:solidFill>
                  <a:latin typeface="Arial" pitchFamily="34" charset="0"/>
                  <a:ea typeface="ＭＳ Ｐゴシック" pitchFamily="34" charset="-128"/>
                </a:defRPr>
              </a:lvl1pPr>
              <a:lvl2pPr marL="742950" indent="-285750" defTabSz="804863" eaLnBrk="0" hangingPunct="0">
                <a:defRPr sz="1600">
                  <a:solidFill>
                    <a:schemeClr val="tx1"/>
                  </a:solidFill>
                  <a:latin typeface="Arial" pitchFamily="34" charset="0"/>
                  <a:ea typeface="ＭＳ Ｐゴシック" pitchFamily="34" charset="-128"/>
                </a:defRPr>
              </a:lvl2pPr>
              <a:lvl3pPr marL="1143000" indent="-228600" defTabSz="804863" eaLnBrk="0" hangingPunct="0">
                <a:defRPr sz="1600">
                  <a:solidFill>
                    <a:schemeClr val="tx1"/>
                  </a:solidFill>
                  <a:latin typeface="Arial" pitchFamily="34" charset="0"/>
                  <a:ea typeface="ＭＳ Ｐゴシック" pitchFamily="34" charset="-128"/>
                </a:defRPr>
              </a:lvl3pPr>
              <a:lvl4pPr marL="1600200" indent="-228600" defTabSz="804863" eaLnBrk="0" hangingPunct="0">
                <a:defRPr sz="1600">
                  <a:solidFill>
                    <a:schemeClr val="tx1"/>
                  </a:solidFill>
                  <a:latin typeface="Arial" pitchFamily="34" charset="0"/>
                  <a:ea typeface="ＭＳ Ｐゴシック" pitchFamily="34" charset="-128"/>
                </a:defRPr>
              </a:lvl4pPr>
              <a:lvl5pPr marL="2057400" indent="-228600" defTabSz="804863" eaLnBrk="0" hangingPunct="0">
                <a:defRPr sz="1600">
                  <a:solidFill>
                    <a:schemeClr val="tx1"/>
                  </a:solidFill>
                  <a:latin typeface="Arial" pitchFamily="34" charset="0"/>
                  <a:ea typeface="ＭＳ Ｐゴシック" pitchFamily="34" charset="-128"/>
                </a:defRPr>
              </a:lvl5pPr>
              <a:lvl6pPr marL="2514600" indent="-228600" defTabSz="804863"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defTabSz="804863"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defTabSz="804863"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defTabSz="804863"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a:defRPr/>
              </a:pPr>
              <a:r>
                <a:rPr lang="en-US" altLang="en-US" sz="816"/>
                <a:t>CONFIDENTIAL AND PROPRIETARY</a:t>
              </a:r>
            </a:p>
            <a:p>
              <a:pPr>
                <a:defRPr/>
              </a:pPr>
              <a:r>
                <a:rPr lang="en-US" altLang="en-US" sz="816"/>
                <a:t>Any use of this material without specific permission is strictly prohibited</a:t>
              </a:r>
            </a:p>
          </p:txBody>
        </p:sp>
      </p:grpSp>
      <p:sp>
        <p:nvSpPr>
          <p:cNvPr id="13314" name="Rectangle 1026"/>
          <p:cNvSpPr>
            <a:spLocks noGrp="1" noChangeArrowheads="1"/>
          </p:cNvSpPr>
          <p:nvPr>
            <p:ph type="ctrTitle"/>
          </p:nvPr>
        </p:nvSpPr>
        <p:spPr bwMode="auto">
          <a:xfrm>
            <a:off x="2693796" y="1783341"/>
            <a:ext cx="5407401" cy="502445"/>
          </a:xfrm>
          <a:prstGeom prst="rect">
            <a:avLst/>
          </a:prstGeom>
        </p:spPr>
        <p:txBody>
          <a:bodyPr anchor="b"/>
          <a:lstStyle>
            <a:lvl1pPr>
              <a:defRPr sz="3265"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615959"/>
            <a:ext cx="5407401" cy="219820"/>
          </a:xfrm>
        </p:spPr>
        <p:txBody>
          <a:bodyPr anchor="ctr"/>
          <a:lstStyle>
            <a:lvl1pPr>
              <a:defRPr sz="1428" baseline="0">
                <a:latin typeface="+mj-lt"/>
                <a:ea typeface="+mj-ea"/>
              </a:defRPr>
            </a:lvl1pPr>
          </a:lstStyle>
          <a:p>
            <a:pPr lvl="0"/>
            <a:r>
              <a:rPr lang="en-US" noProof="0"/>
              <a:t>Click to edit Master subtitle style</a:t>
            </a:r>
          </a:p>
        </p:txBody>
      </p:sp>
    </p:spTree>
    <p:extLst>
      <p:ext uri="{BB962C8B-B14F-4D97-AF65-F5344CB8AC3E}">
        <p14:creationId xmlns:p14="http://schemas.microsoft.com/office/powerpoint/2010/main" val="248575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 Type="http://schemas.openxmlformats.org/officeDocument/2006/relationships/slideLayout" Target="../slideLayouts/slideLayout3.xml"/><Relationship Id="rId21" Type="http://schemas.openxmlformats.org/officeDocument/2006/relationships/tags" Target="../tags/tag12.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image" Target="../media/image1.emf"/><Relationship Id="rId10" Type="http://schemas.openxmlformats.org/officeDocument/2006/relationships/theme" Target="../theme/theme1.xml"/><Relationship Id="rId19" Type="http://schemas.openxmlformats.org/officeDocument/2006/relationships/tags" Target="../tags/tag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120500602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a:solidFill>
                    <a:srgbClr val="000000"/>
                  </a:solidFill>
                </a:rPr>
                <a:t>Title</a:t>
              </a:r>
            </a:p>
            <a:p>
              <a:pPr fontAlgn="base">
                <a:spcBef>
                  <a:spcPct val="0"/>
                </a:spcBef>
                <a:spcAft>
                  <a:spcPct val="0"/>
                </a:spcAft>
              </a:pPr>
              <a:r>
                <a:rPr lang="en-US" sz="160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a:solidFill>
                <a:schemeClr val="tx1"/>
              </a:solidFill>
            </a:endParaRPr>
          </a:p>
        </p:txBody>
      </p:sp>
      <p:sp>
        <p:nvSpPr>
          <p:cNvPr id="105" name="TextBox 104"/>
          <p:cNvSpPr txBox="1"/>
          <p:nvPr userDrawn="1"/>
        </p:nvSpPr>
        <p:spPr>
          <a:xfrm>
            <a:off x="6502167" y="6611832"/>
            <a:ext cx="2362200" cy="15545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b="1">
                <a:solidFill>
                  <a:schemeClr val="tx1"/>
                </a:solidFill>
              </a:rPr>
              <a:t>PRELIMINARY</a:t>
            </a:r>
            <a:r>
              <a:rPr lang="en-US" sz="1000">
                <a:solidFill>
                  <a:schemeClr val="tx1"/>
                </a:solidFill>
              </a:rPr>
              <a:t> – at EOHHS discretion  </a:t>
            </a:r>
            <a:r>
              <a:rPr lang="en-US" sz="1000" baseline="0">
                <a:solidFill>
                  <a:schemeClr val="tx1"/>
                </a:solidFill>
              </a:rPr>
              <a:t>|</a:t>
            </a:r>
            <a:endParaRPr lang="en-US" sz="1000">
              <a:solidFill>
                <a:schemeClr val="tx1"/>
              </a:solidFill>
            </a:endParaRPr>
          </a:p>
        </p:txBody>
      </p:sp>
      <p:sp>
        <p:nvSpPr>
          <p:cNvPr id="3" name="TextBox 2">
            <a:extLst>
              <a:ext uri="{FF2B5EF4-FFF2-40B4-BE49-F238E27FC236}">
                <a16:creationId xmlns:a16="http://schemas.microsoft.com/office/drawing/2014/main" id="{656CF578-EA94-6EAF-C31B-8E642E8EAA4E}"/>
              </a:ext>
            </a:extLst>
          </p:cNvPr>
          <p:cNvSpPr txBox="1"/>
          <p:nvPr userDrawn="1"/>
        </p:nvSpPr>
        <p:spPr>
          <a:xfrm>
            <a:off x="279633" y="6565666"/>
            <a:ext cx="2362200" cy="246221"/>
          </a:xfrm>
          <a:prstGeom prst="rect">
            <a:avLst/>
          </a:prstGeom>
          <a:noFill/>
        </p:spPr>
        <p:txBody>
          <a:bodyPr wrap="square" rtlCol="0">
            <a:spAutoFit/>
          </a:bodyPr>
          <a:lstStyle/>
          <a:p>
            <a:r>
              <a:rPr kumimoji="0" lang="en-US" sz="1000" b="1" i="0" u="none" strike="noStrike" kern="1200" cap="none" spc="0" normalizeH="0" baseline="0" noProof="0">
                <a:ln>
                  <a:noFill/>
                </a:ln>
                <a:solidFill>
                  <a:srgbClr val="000000"/>
                </a:solidFill>
                <a:effectLst/>
                <a:uLnTx/>
                <a:uFillTx/>
                <a:latin typeface="Arial"/>
                <a:ea typeface="+mn-ea"/>
                <a:cs typeface="+mn-cs"/>
              </a:rPr>
              <a:t>For Internal Use Only</a:t>
            </a:r>
            <a:endParaRPr lang="en-US"/>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94" r:id="rId7"/>
    <p:sldLayoutId id="2147483695" r:id="rId8"/>
    <p:sldLayoutId id="2147483696" r:id="rId9"/>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534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81000" y="15240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7391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solidFill>
                  <a:schemeClr val="tx1"/>
                </a:solidFill>
                <a:latin typeface="Arial" charset="0"/>
              </a:defRPr>
            </a:lvl1pPr>
          </a:lstStyle>
          <a:p>
            <a:pPr>
              <a:defRPr/>
            </a:pPr>
            <a:fld id="{BD444424-47D2-4541-A652-DBDAC4B1048C}" type="slidenum">
              <a:rPr lang="en-US"/>
              <a:pPr>
                <a:defRPr/>
              </a:pPr>
              <a:t>‹#›</a:t>
            </a:fld>
            <a:endParaRPr lang="en-US"/>
          </a:p>
        </p:txBody>
      </p:sp>
    </p:spTree>
    <p:extLst>
      <p:ext uri="{BB962C8B-B14F-4D97-AF65-F5344CB8AC3E}">
        <p14:creationId xmlns:p14="http://schemas.microsoft.com/office/powerpoint/2010/main" val="123231079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hf hdr="0" ftr="0" dt="0"/>
  <p:txStyles>
    <p:titleStyle>
      <a:lvl1pPr algn="l" rtl="0" eaLnBrk="0" fontAlgn="base" hangingPunct="0">
        <a:lnSpc>
          <a:spcPct val="85000"/>
        </a:lnSpc>
        <a:spcBef>
          <a:spcPct val="0"/>
        </a:spcBef>
        <a:spcAft>
          <a:spcPct val="0"/>
        </a:spcAft>
        <a:defRPr sz="4400" b="1">
          <a:solidFill>
            <a:schemeClr val="accent2"/>
          </a:solidFill>
          <a:latin typeface="+mj-lt"/>
          <a:ea typeface="+mj-ea"/>
          <a:cs typeface="+mj-cs"/>
        </a:defRPr>
      </a:lvl1pPr>
      <a:lvl2pPr algn="l" rtl="0" eaLnBrk="0" fontAlgn="base" hangingPunct="0">
        <a:lnSpc>
          <a:spcPct val="85000"/>
        </a:lnSpc>
        <a:spcBef>
          <a:spcPct val="0"/>
        </a:spcBef>
        <a:spcAft>
          <a:spcPct val="0"/>
        </a:spcAft>
        <a:defRPr sz="4400" b="1">
          <a:solidFill>
            <a:schemeClr val="accent2"/>
          </a:solidFill>
          <a:latin typeface="Arial" charset="0"/>
        </a:defRPr>
      </a:lvl2pPr>
      <a:lvl3pPr algn="l" rtl="0" eaLnBrk="0" fontAlgn="base" hangingPunct="0">
        <a:lnSpc>
          <a:spcPct val="85000"/>
        </a:lnSpc>
        <a:spcBef>
          <a:spcPct val="0"/>
        </a:spcBef>
        <a:spcAft>
          <a:spcPct val="0"/>
        </a:spcAft>
        <a:defRPr sz="4400" b="1">
          <a:solidFill>
            <a:schemeClr val="accent2"/>
          </a:solidFill>
          <a:latin typeface="Arial" charset="0"/>
        </a:defRPr>
      </a:lvl3pPr>
      <a:lvl4pPr algn="l" rtl="0" eaLnBrk="0" fontAlgn="base" hangingPunct="0">
        <a:lnSpc>
          <a:spcPct val="85000"/>
        </a:lnSpc>
        <a:spcBef>
          <a:spcPct val="0"/>
        </a:spcBef>
        <a:spcAft>
          <a:spcPct val="0"/>
        </a:spcAft>
        <a:defRPr sz="4400" b="1">
          <a:solidFill>
            <a:schemeClr val="accent2"/>
          </a:solidFill>
          <a:latin typeface="Arial" charset="0"/>
        </a:defRPr>
      </a:lvl4pPr>
      <a:lvl5pPr algn="l" rtl="0" eaLnBrk="0" fontAlgn="base" hangingPunct="0">
        <a:lnSpc>
          <a:spcPct val="85000"/>
        </a:lnSpc>
        <a:spcBef>
          <a:spcPct val="0"/>
        </a:spcBef>
        <a:spcAft>
          <a:spcPct val="0"/>
        </a:spcAft>
        <a:defRPr sz="4400" b="1">
          <a:solidFill>
            <a:schemeClr val="accent2"/>
          </a:solidFill>
          <a:latin typeface="Arial"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p:titleStyle>
    <p:bodyStyle>
      <a:lvl1pPr marL="342900" indent="-342900" algn="l" rtl="0" eaLnBrk="0" fontAlgn="base" hangingPunct="0">
        <a:lnSpc>
          <a:spcPct val="85000"/>
        </a:lnSpc>
        <a:spcBef>
          <a:spcPct val="40000"/>
        </a:spcBef>
        <a:spcAft>
          <a:spcPct val="0"/>
        </a:spcAft>
        <a:buClr>
          <a:srgbClr val="CC0000"/>
        </a:buClr>
        <a:buFont typeface="Arial" charset="0"/>
        <a:buChar char="■"/>
        <a:defRPr sz="2800">
          <a:solidFill>
            <a:schemeClr val="accent2"/>
          </a:solidFill>
          <a:latin typeface="+mn-lt"/>
          <a:ea typeface="+mn-ea"/>
          <a:cs typeface="+mn-cs"/>
        </a:defRPr>
      </a:lvl1pPr>
      <a:lvl2pPr marL="749300" indent="-2921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2pPr>
      <a:lvl3pPr marL="11430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3pPr>
      <a:lvl4pPr marL="16002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4pPr>
      <a:lvl5pPr marL="20574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5pPr>
      <a:lvl6pPr marL="2514600" indent="-228600" algn="l" rtl="0" fontAlgn="base">
        <a:lnSpc>
          <a:spcPct val="85000"/>
        </a:lnSpc>
        <a:spcBef>
          <a:spcPct val="40000"/>
        </a:spcBef>
        <a:spcAft>
          <a:spcPct val="0"/>
        </a:spcAft>
        <a:buClr>
          <a:srgbClr val="CC0000"/>
        </a:buClr>
        <a:buChar char="»"/>
        <a:defRPr sz="2800">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21.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5.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hyperlink" Target="https://www.mass.gov/info-details/masshealth-payment-and-coverage-guideline-tools" TargetMode="External"/><Relationship Id="rId5" Type="http://schemas.openxmlformats.org/officeDocument/2006/relationships/image" Target="../media/image9.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hyperlink" Target="https://www.mass.gov/doc/adult-foster-care-regulations/download" TargetMode="External"/><Relationship Id="rId5" Type="http://schemas.openxmlformats.org/officeDocument/2006/relationships/image" Target="../media/image9.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hyperlink" Target="https://www.mass.gov/doc/home-health-agency-regulations/download" TargetMode="External"/><Relationship Id="rId5" Type="http://schemas.openxmlformats.org/officeDocument/2006/relationships/image" Target="../media/image9.e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8" Type="http://schemas.openxmlformats.org/officeDocument/2006/relationships/hyperlink" Target="https://www.mass.gov/doc/introduction-to-masshealth-long-term-services-and-supports/download" TargetMode="External"/><Relationship Id="rId3" Type="http://schemas.openxmlformats.org/officeDocument/2006/relationships/notesSlide" Target="../notesSlides/notesSlide11.xml"/><Relationship Id="rId7" Type="http://schemas.openxmlformats.org/officeDocument/2006/relationships/hyperlink" Target="https://www.mass.gov/doc/130-cmr-450-administrative-and-billing-regulations/download%20-%20Published%201/21/22" TargetMode="External"/><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hyperlink" Target="https://www.mass.gov/doc/hospice-services-regulations-effective-january-1-2023/download" TargetMode="External"/><Relationship Id="rId5" Type="http://schemas.openxmlformats.org/officeDocument/2006/relationships/image" Target="../media/image9.emf"/><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8" Type="http://schemas.openxmlformats.org/officeDocument/2006/relationships/hyperlink" Target="https://www.mass.gov/doc/introduction-to-masshealth-long-term-services-and-supports/download" TargetMode="External"/><Relationship Id="rId3" Type="http://schemas.openxmlformats.org/officeDocument/2006/relationships/notesSlide" Target="../notesSlides/notesSlide12.xml"/><Relationship Id="rId7" Type="http://schemas.openxmlformats.org/officeDocument/2006/relationships/hyperlink" Target="https://www.mass.gov/doc/masshealth-and-health-safety-net-2023-annual-report/download" TargetMode="External"/><Relationship Id="rId2" Type="http://schemas.openxmlformats.org/officeDocument/2006/relationships/slideLayout" Target="../slideLayouts/slideLayout2.xml"/><Relationship Id="rId1" Type="http://schemas.openxmlformats.org/officeDocument/2006/relationships/tags" Target="../tags/tag31.xml"/><Relationship Id="rId6" Type="http://schemas.openxmlformats.org/officeDocument/2006/relationships/hyperlink" Target="https://www.mass.gov/doc/personal-care-attendant-services-regulations/download" TargetMode="External"/><Relationship Id="rId5" Type="http://schemas.openxmlformats.org/officeDocument/2006/relationships/image" Target="../media/image9.emf"/><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8" Type="http://schemas.openxmlformats.org/officeDocument/2006/relationships/hyperlink" Target="https://www.mass.gov/doc/introduction-to-masshealth-long-term-services-and-supports/download" TargetMode="External"/><Relationship Id="rId3" Type="http://schemas.openxmlformats.org/officeDocument/2006/relationships/notesSlide" Target="../notesSlides/notesSlide13.xml"/><Relationship Id="rId7" Type="http://schemas.openxmlformats.org/officeDocument/2006/relationships/hyperlink" Target="https://www.mass.gov/doc/masshealth-and-health-safety-net-2023-annual-report/download" TargetMode="External"/><Relationship Id="rId2" Type="http://schemas.openxmlformats.org/officeDocument/2006/relationships/slideLayout" Target="../slideLayouts/slideLayout2.xml"/><Relationship Id="rId1" Type="http://schemas.openxmlformats.org/officeDocument/2006/relationships/tags" Target="../tags/tag32.xml"/><Relationship Id="rId6" Type="http://schemas.openxmlformats.org/officeDocument/2006/relationships/hyperlink" Target="https://www.mass.gov/doc/personal-care-attendant-services-regulations/download" TargetMode="External"/><Relationship Id="rId5" Type="http://schemas.openxmlformats.org/officeDocument/2006/relationships/image" Target="../media/image9.emf"/><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8" Type="http://schemas.openxmlformats.org/officeDocument/2006/relationships/hyperlink" Target="https://www.mass.gov/doc/orthotics-regulations/download" TargetMode="External"/><Relationship Id="rId3" Type="http://schemas.openxmlformats.org/officeDocument/2006/relationships/notesSlide" Target="../notesSlides/notesSlide14.xml"/><Relationship Id="rId7" Type="http://schemas.openxmlformats.org/officeDocument/2006/relationships/hyperlink" Target="https://www.mass.gov/doc/prosthetics-regulations/download%20Published%204/28/23" TargetMode="External"/><Relationship Id="rId2" Type="http://schemas.openxmlformats.org/officeDocument/2006/relationships/slideLayout" Target="../slideLayouts/slideLayout2.xml"/><Relationship Id="rId1" Type="http://schemas.openxmlformats.org/officeDocument/2006/relationships/tags" Target="../tags/tag33.xml"/><Relationship Id="rId6" Type="http://schemas.openxmlformats.org/officeDocument/2006/relationships/hyperlink" Target="https://www.mass.gov/info-details/masshealth-payment-and-coverage-guideline-tools" TargetMode="External"/><Relationship Id="rId5" Type="http://schemas.openxmlformats.org/officeDocument/2006/relationships/image" Target="../media/image9.emf"/><Relationship Id="rId4" Type="http://schemas.openxmlformats.org/officeDocument/2006/relationships/oleObject" Target="../embeddings/oleObject15.bin"/><Relationship Id="rId9" Type="http://schemas.openxmlformats.org/officeDocument/2006/relationships/hyperlink" Target="https://www.mass.gov/doc/introduction-to-masshealth-long-term-services-and-supports/download"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hyperlink" Target="https://www.mass.gov/doc/therapist-services-regulations-1/download" TargetMode="External"/><Relationship Id="rId5" Type="http://schemas.openxmlformats.org/officeDocument/2006/relationships/image" Target="../media/image9.emf"/><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hyperlink" Target="https://www.mass.gov/doc/chronic-disease-and-rehabilitation-inpatient-hospital-services-regulations/download" TargetMode="External"/><Relationship Id="rId5" Type="http://schemas.openxmlformats.org/officeDocument/2006/relationships/image" Target="../media/image9.emf"/><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6.xml"/><Relationship Id="rId6" Type="http://schemas.openxmlformats.org/officeDocument/2006/relationships/hyperlink" Target="https://www.mass.gov/doc/long-term-care-services-1/download" TargetMode="External"/><Relationship Id="rId5" Type="http://schemas.openxmlformats.org/officeDocument/2006/relationships/image" Target="../media/image9.emf"/><Relationship Id="rId4" Type="http://schemas.openxmlformats.org/officeDocument/2006/relationships/oleObject" Target="../embeddings/oleObject18.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7.xml"/><Relationship Id="rId6" Type="http://schemas.openxmlformats.org/officeDocument/2006/relationships/hyperlink" Target="https://www.mass.gov/money-follows-the-person-demonstration" TargetMode="External"/><Relationship Id="rId5" Type="http://schemas.openxmlformats.org/officeDocument/2006/relationships/image" Target="../media/image9.emf"/><Relationship Id="rId4"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8.xml"/><Relationship Id="rId6" Type="http://schemas.openxmlformats.org/officeDocument/2006/relationships/hyperlink" Target="https://www.mass.gov/money-follows-the-person-demonstration" TargetMode="External"/><Relationship Id="rId5" Type="http://schemas.openxmlformats.org/officeDocument/2006/relationships/image" Target="../media/image9.emf"/><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Allison.Ananis@state.ma.us" TargetMode="External"/><Relationship Id="rId2" Type="http://schemas.openxmlformats.org/officeDocument/2006/relationships/hyperlink" Target="mailto:Karen.L.Seck@state.ma.us" TargetMode="External"/><Relationship Id="rId1" Type="http://schemas.openxmlformats.org/officeDocument/2006/relationships/slideLayout" Target="../slideLayouts/slideLayout2.xml"/><Relationship Id="rId6" Type="http://schemas.openxmlformats.org/officeDocument/2006/relationships/hyperlink" Target="mailto:Abigail.Newton@state.ma.us" TargetMode="External"/><Relationship Id="rId5" Type="http://schemas.openxmlformats.org/officeDocument/2006/relationships/hyperlink" Target="mailto:Daniel.J.Girard@mass.gov" TargetMode="External"/><Relationship Id="rId4" Type="http://schemas.openxmlformats.org/officeDocument/2006/relationships/hyperlink" Target="mailto:Pamela.Murdock@mass.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hyperlink" Target="https://www.mass.gov/doc/adult-day-health-regulations-0/download" TargetMode="External"/><Relationship Id="rId5" Type="http://schemas.openxmlformats.org/officeDocument/2006/relationships/image" Target="../media/image9.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hyperlink" Target="https://www.mass.gov/doc/adult-foster-care-regulations/download" TargetMode="External"/><Relationship Id="rId5" Type="http://schemas.openxmlformats.org/officeDocument/2006/relationships/image" Target="../media/image9.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hyperlink" Target="https://www.mass.gov/doc/continuous-skilled-nursing-agency-regulations-0/download%20Published%207/21/2023" TargetMode="External"/><Relationship Id="rId5" Type="http://schemas.openxmlformats.org/officeDocument/2006/relationships/image" Target="../media/image9.e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hyperlink" Target="https://www.mass.gov/doc/day-habilitation-dh-regulations-effective-october-28-2022-0/download" TargetMode="External"/><Relationship Id="rId5" Type="http://schemas.openxmlformats.org/officeDocument/2006/relationships/image" Target="../media/image9.e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hyperlink" Target="https://www.mass.gov/doc/introduction-to-masshealth-long-term-services-and-supports/download" TargetMode="Externa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hyperlink" Target="https://www.mass.gov/info-details/masshealth-payment-and-coverage-guideline-tools" TargetMode="External"/><Relationship Id="rId5" Type="http://schemas.openxmlformats.org/officeDocument/2006/relationships/image" Target="../media/image9.e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810">
            <a:extLst>
              <a:ext uri="{FF2B5EF4-FFF2-40B4-BE49-F238E27FC236}">
                <a16:creationId xmlns:a16="http://schemas.microsoft.com/office/drawing/2014/main" id="{7CDB590E-020C-7149-0A8A-3265F750433D}"/>
              </a:ext>
            </a:extLst>
          </p:cNvPr>
          <p:cNvGraphicFramePr>
            <a:graphicFrameLocks noChangeAspect="1"/>
          </p:cNvGraphicFramePr>
          <p:nvPr>
            <p:custDataLst>
              <p:tags r:id="rId1"/>
            </p:custDataLst>
          </p:nvPr>
        </p:nvGraphicFramePr>
        <p:xfrm>
          <a:off x="1891" y="1621"/>
          <a:ext cx="1619" cy="1619"/>
        </p:xfrm>
        <a:graphic>
          <a:graphicData uri="http://schemas.openxmlformats.org/presentationml/2006/ole">
            <mc:AlternateContent xmlns:mc="http://schemas.openxmlformats.org/markup-compatibility/2006">
              <mc:Choice xmlns:v="urn:schemas-microsoft-com:vml" Requires="v">
                <p:oleObj name="think-cell Slide" r:id="rId4" imgW="360" imgH="360" progId="">
                  <p:embed/>
                </p:oleObj>
              </mc:Choice>
              <mc:Fallback>
                <p:oleObj name="think-cell Slide" r:id="rId4" imgW="360" imgH="360" progId="">
                  <p:embed/>
                  <p:pic>
                    <p:nvPicPr>
                      <p:cNvPr id="5122" name="Object 810">
                        <a:extLst>
                          <a:ext uri="{FF2B5EF4-FFF2-40B4-BE49-F238E27FC236}">
                            <a16:creationId xmlns:a16="http://schemas.microsoft.com/office/drawing/2014/main" id="{7CDB590E-020C-7149-0A8A-3265F75043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1" y="1621"/>
                        <a:ext cx="1619" cy="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5" name="Rectangle 54">
            <a:extLst>
              <a:ext uri="{FF2B5EF4-FFF2-40B4-BE49-F238E27FC236}">
                <a16:creationId xmlns:a16="http://schemas.microsoft.com/office/drawing/2014/main" id="{55812D54-A2BD-6730-2146-99DA21B38653}"/>
              </a:ext>
            </a:extLst>
          </p:cNvPr>
          <p:cNvSpPr>
            <a:spLocks noGrp="1" noChangeArrowheads="1"/>
          </p:cNvSpPr>
          <p:nvPr>
            <p:ph type="ctrTitle"/>
          </p:nvPr>
        </p:nvSpPr>
        <p:spPr>
          <a:xfrm>
            <a:off x="2693907" y="1673198"/>
            <a:ext cx="5988196" cy="1507982"/>
          </a:xfrm>
        </p:spPr>
        <p:txBody>
          <a:bodyPr/>
          <a:lstStyle/>
          <a:p>
            <a:pPr eaLnBrk="1" hangingPunct="1">
              <a:defRPr/>
            </a:pPr>
            <a:r>
              <a:rPr lang="en-US" altLang="en-US" b="1" dirty="0"/>
              <a:t>MassHealth Long Term Services and Supports: An Overview</a:t>
            </a:r>
          </a:p>
        </p:txBody>
      </p:sp>
      <p:sp>
        <p:nvSpPr>
          <p:cNvPr id="14" name="Date">
            <a:extLst>
              <a:ext uri="{FF2B5EF4-FFF2-40B4-BE49-F238E27FC236}">
                <a16:creationId xmlns:a16="http://schemas.microsoft.com/office/drawing/2014/main" id="{4DA20599-B172-1F45-C655-5E8EB16F0503}"/>
              </a:ext>
            </a:extLst>
          </p:cNvPr>
          <p:cNvSpPr txBox="1">
            <a:spLocks noChangeArrowheads="1"/>
          </p:cNvSpPr>
          <p:nvPr/>
        </p:nvSpPr>
        <p:spPr bwMode="auto">
          <a:xfrm>
            <a:off x="2693907" y="5353392"/>
            <a:ext cx="5035786" cy="320439"/>
          </a:xfrm>
          <a:prstGeom prst="rect">
            <a:avLst/>
          </a:prstGeom>
          <a:noFill/>
          <a:ln>
            <a:noFill/>
          </a:ln>
          <a:effec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2041" dirty="0">
                <a:solidFill>
                  <a:schemeClr val="tx2"/>
                </a:solidFill>
                <a:latin typeface="+mn-lt"/>
              </a:rPr>
              <a:t>February 2024</a:t>
            </a:r>
          </a:p>
        </p:txBody>
      </p:sp>
      <p:sp>
        <p:nvSpPr>
          <p:cNvPr id="17" name="TitleTopPlaceholder">
            <a:extLst>
              <a:ext uri="{FF2B5EF4-FFF2-40B4-BE49-F238E27FC236}">
                <a16:creationId xmlns:a16="http://schemas.microsoft.com/office/drawing/2014/main" id="{6B3E91F8-308B-5E3D-36A0-C648E7C7D962}"/>
              </a:ext>
            </a:extLst>
          </p:cNvPr>
          <p:cNvSpPr>
            <a:spLocks noChangeArrowheads="1"/>
          </p:cNvSpPr>
          <p:nvPr/>
        </p:nvSpPr>
        <p:spPr bwMode="auto">
          <a:xfrm>
            <a:off x="2125375" y="3245969"/>
            <a:ext cx="2126726" cy="435712"/>
          </a:xfrm>
          <a:prstGeom prst="rect">
            <a:avLst/>
          </a:prstGeom>
          <a:solidFill>
            <a:schemeClr val="accent2">
              <a:lumMod val="75000"/>
              <a:alpha val="77000"/>
            </a:schemeClr>
          </a:solidFill>
          <a:ln w="9525">
            <a:noFill/>
            <a:miter lim="800000"/>
            <a:headEnd/>
            <a:tailEnd/>
          </a:ln>
          <a:effectLst/>
        </p:spPr>
        <p:txBody>
          <a:bodyPr wrap="none" anchor="ctr"/>
          <a:lstStyle/>
          <a:p>
            <a:pPr eaLnBrk="1" hangingPunct="1">
              <a:defRPr/>
            </a:pPr>
            <a:endParaRPr lang="en-US" sz="1837" dirty="0"/>
          </a:p>
        </p:txBody>
      </p:sp>
      <p:sp>
        <p:nvSpPr>
          <p:cNvPr id="18" name="TitleTopPlaceholder">
            <a:extLst>
              <a:ext uri="{FF2B5EF4-FFF2-40B4-BE49-F238E27FC236}">
                <a16:creationId xmlns:a16="http://schemas.microsoft.com/office/drawing/2014/main" id="{3F222BC8-8677-03D1-1F71-05CB9281AFC3}"/>
              </a:ext>
            </a:extLst>
          </p:cNvPr>
          <p:cNvSpPr>
            <a:spLocks noChangeArrowheads="1"/>
          </p:cNvSpPr>
          <p:nvPr/>
        </p:nvSpPr>
        <p:spPr bwMode="auto">
          <a:xfrm>
            <a:off x="270" y="3245969"/>
            <a:ext cx="2125105" cy="435712"/>
          </a:xfrm>
          <a:prstGeom prst="rect">
            <a:avLst/>
          </a:prstGeom>
          <a:solidFill>
            <a:srgbClr val="FFC000">
              <a:alpha val="80000"/>
            </a:srgbClr>
          </a:solidFill>
          <a:ln w="9525">
            <a:noFill/>
            <a:miter lim="800000"/>
            <a:headEnd/>
            <a:tailEnd/>
          </a:ln>
          <a:effectLst/>
        </p:spPr>
        <p:txBody>
          <a:bodyPr wrap="none" anchor="ctr"/>
          <a:lstStyle/>
          <a:p>
            <a:pPr eaLnBrk="1" hangingPunct="1">
              <a:defRPr/>
            </a:pPr>
            <a:endParaRPr lang="en-US" sz="1837" dirty="0"/>
          </a:p>
        </p:txBody>
      </p:sp>
      <p:sp>
        <p:nvSpPr>
          <p:cNvPr id="19" name="TitleTopPlaceholder">
            <a:extLst>
              <a:ext uri="{FF2B5EF4-FFF2-40B4-BE49-F238E27FC236}">
                <a16:creationId xmlns:a16="http://schemas.microsoft.com/office/drawing/2014/main" id="{08BCE608-506C-CB5D-BDAE-16719F9FFE3D}"/>
              </a:ext>
            </a:extLst>
          </p:cNvPr>
          <p:cNvSpPr>
            <a:spLocks noChangeArrowheads="1"/>
          </p:cNvSpPr>
          <p:nvPr/>
        </p:nvSpPr>
        <p:spPr bwMode="auto">
          <a:xfrm>
            <a:off x="3886039" y="3247590"/>
            <a:ext cx="5257692" cy="435711"/>
          </a:xfrm>
          <a:prstGeom prst="rect">
            <a:avLst/>
          </a:prstGeom>
          <a:solidFill>
            <a:srgbClr val="009900">
              <a:alpha val="69000"/>
            </a:srgbClr>
          </a:solidFill>
          <a:ln w="9525">
            <a:noFill/>
            <a:miter lim="800000"/>
            <a:headEnd/>
            <a:tailEnd/>
          </a:ln>
          <a:effectLst/>
        </p:spPr>
        <p:txBody>
          <a:bodyPr wrap="none" anchor="ctr"/>
          <a:lstStyle/>
          <a:p>
            <a:pPr eaLnBrk="1" hangingPunct="1">
              <a:defRPr/>
            </a:pPr>
            <a:endParaRPr lang="en-US" sz="1837" dirty="0"/>
          </a:p>
        </p:txBody>
      </p:sp>
      <p:pic>
        <p:nvPicPr>
          <p:cNvPr id="5128" name="Picture 4" descr="http://upload.wikimedia.org/wikipedia/commons/thumb/8/82/Seal_of_Massachusetts.svg/2000px-Seal_of_Massachusetts.svg.png">
            <a:extLst>
              <a:ext uri="{FF2B5EF4-FFF2-40B4-BE49-F238E27FC236}">
                <a16:creationId xmlns:a16="http://schemas.microsoft.com/office/drawing/2014/main" id="{04ED7935-2FD5-C93D-15E3-50CA085331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135" y="1956652"/>
            <a:ext cx="2267643" cy="2267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Rectangle 54">
            <a:extLst>
              <a:ext uri="{FF2B5EF4-FFF2-40B4-BE49-F238E27FC236}">
                <a16:creationId xmlns:a16="http://schemas.microsoft.com/office/drawing/2014/main" id="{34CA061B-4493-8CD9-A85B-D9238DA87F57}"/>
              </a:ext>
            </a:extLst>
          </p:cNvPr>
          <p:cNvSpPr txBox="1">
            <a:spLocks noChangeArrowheads="1"/>
          </p:cNvSpPr>
          <p:nvPr/>
        </p:nvSpPr>
        <p:spPr bwMode="auto">
          <a:xfrm>
            <a:off x="2693907" y="4033438"/>
            <a:ext cx="5840800" cy="769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895350">
              <a:buClr>
                <a:schemeClr val="tx2"/>
              </a:buClr>
              <a:tabLst>
                <a:tab pos="269875" algn="l"/>
              </a:tabLst>
              <a:defRPr sz="1600">
                <a:solidFill>
                  <a:schemeClr val="tx1"/>
                </a:solidFill>
                <a:latin typeface="Arial" panose="020B0604020202020204" pitchFamily="34" charset="0"/>
                <a:ea typeface="ＭＳ Ｐゴシック" panose="020B0600070205080204" pitchFamily="34" charset="-128"/>
              </a:defRPr>
            </a:lvl1pPr>
            <a:lvl2pPr marL="37931725" indent="-37474525" defTabSz="895350">
              <a:buClr>
                <a:schemeClr val="tx2"/>
              </a:buClr>
              <a:buSzPct val="125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2pPr>
            <a:lvl3pPr marL="1143000" indent="-228600" defTabSz="895350">
              <a:buClr>
                <a:schemeClr val="tx2"/>
              </a:buClr>
              <a:buSzPct val="120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3pPr>
            <a:lvl4pPr marL="1600200" indent="-228600" defTabSz="895350">
              <a:buClr>
                <a:schemeClr val="tx2"/>
              </a:buClr>
              <a:buSzPct val="120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4pPr>
            <a:lvl5pPr marL="2057400" indent="-228600" defTabSz="895350">
              <a:buClr>
                <a:schemeClr val="tx2"/>
              </a:buClr>
              <a:buSzPct val="89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5pPr>
            <a:lvl6pPr marL="2514600" indent="-228600" defTabSz="895350" eaLnBrk="0" fontAlgn="base" hangingPunct="0">
              <a:spcBef>
                <a:spcPct val="0"/>
              </a:spcBef>
              <a:spcAft>
                <a:spcPct val="0"/>
              </a:spcAft>
              <a:buClr>
                <a:schemeClr val="tx2"/>
              </a:buClr>
              <a:buSzPct val="89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6pPr>
            <a:lvl7pPr marL="2971800" indent="-228600" defTabSz="895350" eaLnBrk="0" fontAlgn="base" hangingPunct="0">
              <a:spcBef>
                <a:spcPct val="0"/>
              </a:spcBef>
              <a:spcAft>
                <a:spcPct val="0"/>
              </a:spcAft>
              <a:buClr>
                <a:schemeClr val="tx2"/>
              </a:buClr>
              <a:buSzPct val="89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7pPr>
            <a:lvl8pPr marL="3429000" indent="-228600" defTabSz="895350" eaLnBrk="0" fontAlgn="base" hangingPunct="0">
              <a:spcBef>
                <a:spcPct val="0"/>
              </a:spcBef>
              <a:spcAft>
                <a:spcPct val="0"/>
              </a:spcAft>
              <a:buClr>
                <a:schemeClr val="tx2"/>
              </a:buClr>
              <a:buSzPct val="89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8pPr>
            <a:lvl9pPr marL="3886200" indent="-228600" defTabSz="895350" eaLnBrk="0" fontAlgn="base" hangingPunct="0">
              <a:spcBef>
                <a:spcPct val="0"/>
              </a:spcBef>
              <a:spcAft>
                <a:spcPct val="0"/>
              </a:spcAft>
              <a:buClr>
                <a:schemeClr val="tx2"/>
              </a:buClr>
              <a:buSzPct val="89000"/>
              <a:buFont typeface="Arial" panose="020B0604020202020204" pitchFamily="34" charset="0"/>
              <a:buChar char="-"/>
              <a:tabLst>
                <a:tab pos="269875" algn="l"/>
              </a:tabLst>
              <a:defRPr sz="1600">
                <a:solidFill>
                  <a:schemeClr val="tx1"/>
                </a:solidFill>
                <a:latin typeface="Arial" panose="020B0604020202020204" pitchFamily="34" charset="0"/>
                <a:ea typeface="ＭＳ Ｐゴシック" panose="020B0600070205080204" pitchFamily="34" charset="-128"/>
              </a:defRPr>
            </a:lvl9pPr>
          </a:lstStyle>
          <a:p>
            <a:pPr eaLnBrk="1" hangingPunct="1">
              <a:buClrTx/>
            </a:pPr>
            <a:r>
              <a:rPr lang="en-US" altLang="en-US" sz="2449">
                <a:solidFill>
                  <a:schemeClr val="tx2"/>
                </a:solidFill>
              </a:rPr>
              <a:t>MassHealth Office of Long Term Services and Supports</a:t>
            </a:r>
            <a:endParaRPr lang="en-US" altLang="en-US" sz="2449" b="1">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5270815" cy="292388"/>
          </a:xfrm>
        </p:spPr>
        <p:txBody>
          <a:bodyPr vert="horz"/>
          <a:lstStyle/>
          <a:p>
            <a:r>
              <a:rPr lang="en-US"/>
              <a:t>Oxygen and Respiratory Therapy Equipment</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716060" cy="95410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Overview: </a:t>
            </a:r>
            <a:r>
              <a:rPr lang="en-US" sz="1400"/>
              <a:t> Oxygen and Respiratory Therapy Equipment is defined as an “equipment and [supply] used in the administration of oxygen therapy (i.e., the administration of oxygen at higher concentrations than the ambient air to treat tissue hypoxia) or the administration of respiratory therapy (i.e., treatment that maintains or improves the function of the respiratory tract)”</a:t>
            </a:r>
            <a:endParaRPr lang="en-US" sz="1400">
              <a:cs typeface="Arial"/>
            </a:endParaRP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2377900"/>
            <a:ext cx="8716060" cy="2893100"/>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Eligibility: </a:t>
            </a:r>
          </a:p>
          <a:p>
            <a:pPr marL="285750" indent="-285750">
              <a:buFont typeface="Arial" panose="020B0604020202020204" pitchFamily="34" charset="0"/>
              <a:buChar char="•"/>
            </a:pPr>
            <a:r>
              <a:rPr lang="en-US" sz="1400" dirty="0">
                <a:cs typeface="Arial"/>
              </a:rPr>
              <a:t>Member must have MassHealth Standard, CommonHealth, Family Assistance, or </a:t>
            </a:r>
            <a:r>
              <a:rPr lang="en-US" sz="1400" dirty="0" err="1">
                <a:cs typeface="Arial"/>
              </a:rPr>
              <a:t>CarePlus</a:t>
            </a:r>
            <a:endParaRPr lang="en-US" sz="1400" dirty="0">
              <a:cs typeface="Arial"/>
            </a:endParaRPr>
          </a:p>
          <a:p>
            <a:pPr marL="285750" indent="-285750">
              <a:buFont typeface="Arial" panose="020B0604020202020204" pitchFamily="34" charset="0"/>
              <a:buChar char="•"/>
            </a:pPr>
            <a:r>
              <a:rPr lang="en-US" sz="1400" dirty="0">
                <a:cs typeface="Arial"/>
              </a:rPr>
              <a:t>Equipment must be deemed medically necessary</a:t>
            </a:r>
          </a:p>
          <a:p>
            <a:pPr marL="285750" indent="-285750">
              <a:buFont typeface="Arial" panose="020B0604020202020204" pitchFamily="34" charset="0"/>
              <a:buChar char="•"/>
            </a:pPr>
            <a:r>
              <a:rPr lang="en-US" sz="1400" dirty="0">
                <a:cs typeface="Arial"/>
              </a:rPr>
              <a:t>Prescription must be written by PCP</a:t>
            </a:r>
          </a:p>
          <a:p>
            <a:pPr marL="285750" indent="-285750">
              <a:buFont typeface="Arial" panose="020B0604020202020204" pitchFamily="34" charset="0"/>
              <a:buChar char="•"/>
            </a:pPr>
            <a:r>
              <a:rPr lang="en-US" sz="1400" dirty="0">
                <a:cs typeface="Arial"/>
              </a:rPr>
              <a:t>Purchases require prior authorization for: (1) equipment costing more than $35, (2) gaseous or liquid oxygen; (3) repairs costing more than $35</a:t>
            </a:r>
          </a:p>
          <a:p>
            <a:pPr marL="285750" indent="-285750">
              <a:buFont typeface="Arial" panose="020B0604020202020204" pitchFamily="34" charset="0"/>
              <a:buChar char="•"/>
            </a:pPr>
            <a:r>
              <a:rPr lang="en-US" sz="1400" dirty="0">
                <a:cs typeface="Arial"/>
              </a:rPr>
              <a:t>Rentals require prior authorization if: (1) delivery systems; (2) suction apparatus; (3) nebulizers; (4) intermittent positive pressure breathing (IPPB) machines; and (5) equipment not listed a rental item in </a:t>
            </a:r>
            <a:r>
              <a:rPr lang="en-US" sz="1400" i="1" dirty="0">
                <a:cs typeface="Arial"/>
              </a:rPr>
              <a:t>Oxygen and Respiratory Therapy and Equipment Manual.</a:t>
            </a:r>
          </a:p>
          <a:p>
            <a:r>
              <a:rPr lang="en-US" altLang="en-US" sz="1400" dirty="0"/>
              <a:t>Covered service codes,  modifiers,  service limitations,  and prior authorization (PA) requirements are listed in the </a:t>
            </a:r>
            <a:r>
              <a:rPr lang="en-US" altLang="en-US" sz="1400" i="1" dirty="0"/>
              <a:t>DME and Oxygen Payment and Coverage Guidelines Tool</a:t>
            </a:r>
            <a:endParaRPr lang="en-US" sz="1400" i="1" dirty="0">
              <a:cs typeface="Arial"/>
            </a:endParaRPr>
          </a:p>
          <a:p>
            <a:r>
              <a:rPr lang="en-US" sz="1400" dirty="0">
                <a:hlinkClick r:id="rId6"/>
              </a:rPr>
              <a:t>MassHealth Payment and Coverage Guideline Tools | Mass.gov</a:t>
            </a:r>
            <a:endParaRPr lang="en-US" sz="1400" i="1" dirty="0">
              <a:cs typeface="Arial"/>
            </a:endParaRPr>
          </a:p>
          <a:p>
            <a:r>
              <a:rPr lang="en-US" sz="1400" b="1" dirty="0">
                <a:cs typeface="Arial"/>
              </a:rPr>
              <a:t>For complete eligibility requirements see 130 CMR 427</a:t>
            </a:r>
            <a:endParaRPr lang="en-US" sz="1400" dirty="0">
              <a:cs typeface="Arial"/>
            </a:endParaRPr>
          </a:p>
        </p:txBody>
      </p:sp>
      <p:sp>
        <p:nvSpPr>
          <p:cNvPr id="9" name="TextBox 8">
            <a:extLst>
              <a:ext uri="{FF2B5EF4-FFF2-40B4-BE49-F238E27FC236}">
                <a16:creationId xmlns:a16="http://schemas.microsoft.com/office/drawing/2014/main" id="{56EB6E03-4864-8C32-D4F6-6ED44E0709D4}"/>
              </a:ext>
            </a:extLst>
          </p:cNvPr>
          <p:cNvSpPr txBox="1"/>
          <p:nvPr/>
        </p:nvSpPr>
        <p:spPr>
          <a:xfrm>
            <a:off x="5401890" y="227168"/>
            <a:ext cx="3567165"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Team: </a:t>
            </a:r>
            <a:r>
              <a:rPr lang="fr-FR" sz="1400">
                <a:cs typeface="Arial"/>
              </a:rPr>
              <a:t>Jacqueline Eagle &amp;</a:t>
            </a:r>
            <a:r>
              <a:rPr lang="fr-FR" sz="1400" i="1">
                <a:cs typeface="Arial"/>
              </a:rPr>
              <a:t> </a:t>
            </a:r>
            <a:r>
              <a:rPr lang="en-US" sz="1400">
                <a:cs typeface="Arial"/>
              </a:rPr>
              <a:t>Jamie Davidson</a:t>
            </a:r>
            <a:endParaRPr lang="en-US" sz="1400" i="1">
              <a:cs typeface="Arial"/>
            </a:endParaRPr>
          </a:p>
        </p:txBody>
      </p:sp>
      <p:sp>
        <p:nvSpPr>
          <p:cNvPr id="4" name="TextBox 3">
            <a:extLst>
              <a:ext uri="{FF2B5EF4-FFF2-40B4-BE49-F238E27FC236}">
                <a16:creationId xmlns:a16="http://schemas.microsoft.com/office/drawing/2014/main" id="{3443F621-E3AB-52D9-D6B6-360F16A4911B}"/>
              </a:ext>
            </a:extLst>
          </p:cNvPr>
          <p:cNvSpPr txBox="1"/>
          <p:nvPr/>
        </p:nvSpPr>
        <p:spPr>
          <a:xfrm>
            <a:off x="174946" y="6355422"/>
            <a:ext cx="5059528"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https://www.mass.gov/doc/oxygen-and-respiratory-therapy-equipment-regulations/download Published 4/28/23</a:t>
            </a:r>
          </a:p>
          <a:p>
            <a:r>
              <a:rPr lang="en-US" sz="700">
                <a:cs typeface="Arial"/>
                <a:hlinkClick r:id="rId7"/>
              </a:rPr>
              <a:t>https://www.mass.gov/doc/introduction-to-masshealth-long-term-services-and-supports/download</a:t>
            </a:r>
            <a:r>
              <a:rPr lang="en-US" sz="700">
                <a:cs typeface="Arial"/>
              </a:rPr>
              <a:t> Published 9/25/2018 </a:t>
            </a:r>
          </a:p>
        </p:txBody>
      </p:sp>
      <p:graphicFrame>
        <p:nvGraphicFramePr>
          <p:cNvPr id="7" name="Table 6">
            <a:extLst>
              <a:ext uri="{FF2B5EF4-FFF2-40B4-BE49-F238E27FC236}">
                <a16:creationId xmlns:a16="http://schemas.microsoft.com/office/drawing/2014/main" id="{BCDE2984-1ECB-C6FA-1AF2-95997252D1B4}"/>
              </a:ext>
            </a:extLst>
          </p:cNvPr>
          <p:cNvGraphicFramePr>
            <a:graphicFrameLocks noGrp="1"/>
          </p:cNvGraphicFramePr>
          <p:nvPr>
            <p:extLst>
              <p:ext uri="{D42A27DB-BD31-4B8C-83A1-F6EECF244321}">
                <p14:modId xmlns:p14="http://schemas.microsoft.com/office/powerpoint/2010/main" val="2688879579"/>
              </p:ext>
            </p:extLst>
          </p:nvPr>
        </p:nvGraphicFramePr>
        <p:xfrm>
          <a:off x="252994" y="5532025"/>
          <a:ext cx="8716060" cy="731520"/>
        </p:xfrm>
        <a:graphic>
          <a:graphicData uri="http://schemas.openxmlformats.org/drawingml/2006/table">
            <a:tbl>
              <a:tblPr firstRow="1" bandRow="1">
                <a:tableStyleId>{C4B1156A-380E-4F78-BDF5-A606A8083BF9}</a:tableStyleId>
              </a:tblPr>
              <a:tblGrid>
                <a:gridCol w="2179015">
                  <a:extLst>
                    <a:ext uri="{9D8B030D-6E8A-4147-A177-3AD203B41FA5}">
                      <a16:colId xmlns:a16="http://schemas.microsoft.com/office/drawing/2014/main" val="2359770056"/>
                    </a:ext>
                  </a:extLst>
                </a:gridCol>
                <a:gridCol w="2179015">
                  <a:extLst>
                    <a:ext uri="{9D8B030D-6E8A-4147-A177-3AD203B41FA5}">
                      <a16:colId xmlns:a16="http://schemas.microsoft.com/office/drawing/2014/main" val="4071438450"/>
                    </a:ext>
                  </a:extLst>
                </a:gridCol>
                <a:gridCol w="2179015">
                  <a:extLst>
                    <a:ext uri="{9D8B030D-6E8A-4147-A177-3AD203B41FA5}">
                      <a16:colId xmlns:a16="http://schemas.microsoft.com/office/drawing/2014/main" val="169988499"/>
                    </a:ext>
                  </a:extLst>
                </a:gridCol>
                <a:gridCol w="2179015">
                  <a:extLst>
                    <a:ext uri="{9D8B030D-6E8A-4147-A177-3AD203B41FA5}">
                      <a16:colId xmlns:a16="http://schemas.microsoft.com/office/drawing/2014/main" val="4009792520"/>
                    </a:ext>
                  </a:extLst>
                </a:gridCol>
              </a:tblGrid>
              <a:tr h="411403">
                <a:tc>
                  <a:txBody>
                    <a:bodyPr/>
                    <a:lstStyle/>
                    <a:p>
                      <a:pPr algn="ctr"/>
                      <a:r>
                        <a:rPr lang="en-US" sz="1200">
                          <a:solidFill>
                            <a:srgbClr val="002960"/>
                          </a:solidFill>
                        </a:rPr>
                        <a:t>FY 2023 FFS Spend* with DME</a:t>
                      </a:r>
                    </a:p>
                  </a:txBody>
                  <a:tcPr anchor="ctr"/>
                </a:tc>
                <a:tc>
                  <a:txBody>
                    <a:bodyPr/>
                    <a:lstStyle/>
                    <a:p>
                      <a:pPr algn="ctr"/>
                      <a:r>
                        <a:rPr lang="en-US" sz="1200">
                          <a:solidFill>
                            <a:srgbClr val="002960"/>
                          </a:solidFill>
                        </a:rPr>
                        <a:t>FY 2023 FFS Member Count* with DME</a:t>
                      </a:r>
                    </a:p>
                  </a:txBody>
                  <a:tcPr anchor="ctr"/>
                </a:tc>
                <a:tc>
                  <a:txBody>
                    <a:bodyPr/>
                    <a:lstStyle/>
                    <a:p>
                      <a:pPr algn="ctr"/>
                      <a:r>
                        <a:rPr lang="en-US" sz="1200">
                          <a:solidFill>
                            <a:srgbClr val="002960"/>
                          </a:solidFill>
                        </a:rPr>
                        <a:t>FY 2023 Managed Care Spend</a:t>
                      </a:r>
                    </a:p>
                  </a:txBody>
                  <a:tcPr anchor="ctr"/>
                </a:tc>
                <a:tc>
                  <a:txBody>
                    <a:bodyPr/>
                    <a:lstStyle/>
                    <a:p>
                      <a:pPr algn="ctr"/>
                      <a:r>
                        <a:rPr lang="en-US" sz="1200">
                          <a:solidFill>
                            <a:srgbClr val="0029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$53,561,937 </a:t>
                      </a:r>
                    </a:p>
                  </a:txBody>
                  <a:tcPr marL="6350" marR="6350" marT="6350" marB="0" anchor="ctr"/>
                </a:tc>
                <a:tc>
                  <a:txBody>
                    <a:bodyPr/>
                    <a:lstStyle/>
                    <a:p>
                      <a:pPr algn="ctr" fontAlgn="ctr"/>
                      <a:r>
                        <a:rPr lang="en-US" sz="1200" b="1" i="0" u="none" strike="noStrike">
                          <a:solidFill>
                            <a:srgbClr val="002060"/>
                          </a:solidFill>
                          <a:effectLst/>
                          <a:latin typeface="+mn-lt"/>
                        </a:rPr>
                        <a:t>58,998</a:t>
                      </a:r>
                    </a:p>
                  </a:txBody>
                  <a:tcPr marL="6350" marR="6350" marT="6350" marB="0" anchor="ctr"/>
                </a:tc>
                <a:tc>
                  <a:txBody>
                    <a:bodyPr/>
                    <a:lstStyle/>
                    <a:p>
                      <a:pPr algn="ctr"/>
                      <a:r>
                        <a:rPr lang="en-US" sz="1200" b="1" dirty="0">
                          <a:solidFill>
                            <a:srgbClr val="002060"/>
                          </a:solidFill>
                          <a:latin typeface="+mn-lt"/>
                        </a:rPr>
                        <a:t>$50,715,455</a:t>
                      </a:r>
                    </a:p>
                  </a:txBody>
                  <a:tcPr/>
                </a:tc>
                <a:tc>
                  <a:txBody>
                    <a:bodyPr/>
                    <a:lstStyle/>
                    <a:p>
                      <a:pPr algn="ctr"/>
                      <a:r>
                        <a:rPr lang="en-US" sz="1200" b="1" dirty="0">
                          <a:solidFill>
                            <a:srgbClr val="002060"/>
                          </a:solidFill>
                          <a:latin typeface="+mn-lt"/>
                        </a:rPr>
                        <a:t>75,641</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327954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cs typeface="Arial"/>
              </a:rPr>
              <a:t>Group Adult Foster Care</a:t>
            </a:r>
            <a:endParaRPr lang="en-US"/>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738664"/>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Overview:  </a:t>
            </a:r>
            <a:r>
              <a:rPr lang="en-US" sz="1400"/>
              <a:t>Group Adult Foster Care (GAFC) is “a service ordered by a PCP delivered to a member in a member’s home by a [multidisciplinary professional team (MDT)] and a qualified GAFC direct care aide, that includes assistance with ADLs and IADLs, nursing oversight and care management.” </a:t>
            </a:r>
            <a:endParaRPr lang="en-US" sz="1400">
              <a:cs typeface="Arial"/>
            </a:endParaRP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1759346"/>
            <a:ext cx="8385011" cy="3754874"/>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Eligibility:</a:t>
            </a:r>
          </a:p>
          <a:p>
            <a:pPr marL="285750" indent="-285750">
              <a:buFont typeface="Arial" panose="020B0604020202020204" pitchFamily="34" charset="0"/>
              <a:buChar char="•"/>
            </a:pPr>
            <a:r>
              <a:rPr lang="en-US" sz="1400" dirty="0">
                <a:cs typeface="Arial"/>
              </a:rPr>
              <a:t>Member must be 22 years or older </a:t>
            </a:r>
          </a:p>
          <a:p>
            <a:pPr marL="285750" indent="-285750">
              <a:buFont typeface="Arial" panose="020B0604020202020204" pitchFamily="34" charset="0"/>
              <a:buChar char="•"/>
            </a:pPr>
            <a:r>
              <a:rPr lang="en-US" sz="1400" dirty="0">
                <a:cs typeface="Arial"/>
              </a:rPr>
              <a:t>Member must have MassHealth Standard or CommonHealth</a:t>
            </a:r>
          </a:p>
          <a:p>
            <a:pPr marL="285750" indent="-285750">
              <a:buFont typeface="Arial" panose="020B0604020202020204" pitchFamily="34" charset="0"/>
              <a:buChar char="•"/>
            </a:pPr>
            <a:r>
              <a:rPr lang="en-US" sz="1400" dirty="0">
                <a:cs typeface="Arial"/>
              </a:rPr>
              <a:t>Member has a medical or mental condition that requires daily assistance – either physical or supervisory – with at least 1 or more ADLs:</a:t>
            </a:r>
          </a:p>
          <a:p>
            <a:pPr marL="742950" lvl="1" indent="-285750">
              <a:buFont typeface="Arial" panose="020B0604020202020204" pitchFamily="34" charset="0"/>
              <a:buChar char="•"/>
            </a:pPr>
            <a:r>
              <a:rPr lang="en-US" sz="1400" dirty="0">
                <a:cs typeface="Arial"/>
              </a:rPr>
              <a:t>Bathing and grooming</a:t>
            </a:r>
          </a:p>
          <a:p>
            <a:pPr marL="742950" lvl="1" indent="-285750">
              <a:buFont typeface="Arial" panose="020B0604020202020204" pitchFamily="34" charset="0"/>
              <a:buChar char="•"/>
            </a:pPr>
            <a:r>
              <a:rPr lang="en-US" sz="1400" dirty="0">
                <a:cs typeface="Arial"/>
              </a:rPr>
              <a:t>Dressing</a:t>
            </a:r>
          </a:p>
          <a:p>
            <a:pPr marL="742950" lvl="1" indent="-285750">
              <a:buFont typeface="Arial" panose="020B0604020202020204" pitchFamily="34" charset="0"/>
              <a:buChar char="•"/>
            </a:pPr>
            <a:r>
              <a:rPr lang="en-US" sz="1400" dirty="0">
                <a:cs typeface="Arial"/>
              </a:rPr>
              <a:t>Toileting</a:t>
            </a:r>
          </a:p>
          <a:p>
            <a:pPr marL="742950" lvl="1" indent="-285750">
              <a:buFont typeface="Arial" panose="020B0604020202020204" pitchFamily="34" charset="0"/>
              <a:buChar char="•"/>
            </a:pPr>
            <a:r>
              <a:rPr lang="en-US" sz="1400" dirty="0">
                <a:cs typeface="Arial"/>
              </a:rPr>
              <a:t>Transferring</a:t>
            </a:r>
          </a:p>
          <a:p>
            <a:pPr marL="742950" lvl="1" indent="-285750">
              <a:buFont typeface="Arial" panose="020B0604020202020204" pitchFamily="34" charset="0"/>
              <a:buChar char="•"/>
            </a:pPr>
            <a:r>
              <a:rPr lang="en-US" sz="1400" dirty="0">
                <a:cs typeface="Arial"/>
              </a:rPr>
              <a:t>Mobility</a:t>
            </a:r>
          </a:p>
          <a:p>
            <a:pPr marL="742950" lvl="1" indent="-285750">
              <a:buFont typeface="Arial" panose="020B0604020202020204" pitchFamily="34" charset="0"/>
              <a:buChar char="•"/>
            </a:pPr>
            <a:r>
              <a:rPr lang="en-US" sz="1400" dirty="0">
                <a:cs typeface="Arial"/>
              </a:rPr>
              <a:t>Easting</a:t>
            </a:r>
          </a:p>
          <a:p>
            <a:pPr marL="285750" indent="-285750">
              <a:buFont typeface="Arial" panose="020B0604020202020204" pitchFamily="34" charset="0"/>
              <a:buChar char="•"/>
            </a:pPr>
            <a:r>
              <a:rPr lang="en-US" sz="1400" dirty="0">
                <a:cs typeface="Arial"/>
              </a:rPr>
              <a:t>Must be approved by PCP</a:t>
            </a:r>
          </a:p>
          <a:p>
            <a:pPr marL="285750" indent="-285750">
              <a:buFont typeface="Arial" panose="020B0604020202020204" pitchFamily="34" charset="0"/>
              <a:buChar char="•"/>
            </a:pPr>
            <a:r>
              <a:rPr lang="en-US" sz="1400" dirty="0">
                <a:ea typeface="+mn-lt"/>
                <a:cs typeface="+mn-lt"/>
              </a:rPr>
              <a:t>Members must receive clinical authorization by MassHealth's designated screening agent, Coastline Elderly Services</a:t>
            </a:r>
          </a:p>
          <a:p>
            <a:pPr marL="285750" indent="-285750">
              <a:buFont typeface="Arial" panose="020B0604020202020204" pitchFamily="34" charset="0"/>
              <a:buChar char="•"/>
            </a:pPr>
            <a:r>
              <a:rPr lang="en-US" sz="1400" dirty="0">
                <a:ea typeface="+mn-lt"/>
                <a:cs typeface="+mn-lt"/>
              </a:rPr>
              <a:t>GAFC can be provided in an Assisted Living Residence</a:t>
            </a:r>
          </a:p>
          <a:p>
            <a:r>
              <a:rPr lang="en-US" sz="1400" dirty="0">
                <a:cs typeface="Arial"/>
              </a:rPr>
              <a:t>Room and Board fees are not paid by MassHealth.</a:t>
            </a:r>
          </a:p>
          <a:p>
            <a:r>
              <a:rPr lang="en-US" sz="1400" b="1" dirty="0">
                <a:cs typeface="Arial"/>
              </a:rPr>
              <a:t>For complete eligibility requirements see 130 CMR 408</a:t>
            </a:r>
          </a:p>
        </p:txBody>
      </p:sp>
      <p:sp>
        <p:nvSpPr>
          <p:cNvPr id="8" name="TextBox 7">
            <a:extLst>
              <a:ext uri="{FF2B5EF4-FFF2-40B4-BE49-F238E27FC236}">
                <a16:creationId xmlns:a16="http://schemas.microsoft.com/office/drawing/2014/main" id="{BF49AEE7-1307-7888-EAD8-55214A0EEC6C}"/>
              </a:ext>
            </a:extLst>
          </p:cNvPr>
          <p:cNvSpPr txBox="1"/>
          <p:nvPr/>
        </p:nvSpPr>
        <p:spPr>
          <a:xfrm>
            <a:off x="252994" y="6400655"/>
            <a:ext cx="4906835"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https://www.mass.gov/doc/adult-foster-care-regulations/download</a:t>
            </a:r>
            <a:r>
              <a:rPr lang="en-US" sz="700">
                <a:cs typeface="Arial"/>
              </a:rPr>
              <a:t> Published 7/01/2022 </a:t>
            </a:r>
          </a:p>
          <a:p>
            <a:r>
              <a:rPr lang="en-US" sz="700">
                <a:cs typeface="Arial"/>
                <a:hlinkClick r:id="rId7"/>
              </a:rPr>
              <a:t>https://www.mass.gov/doc/introduction-to-masshealth-long-term-services-and-supports/download</a:t>
            </a:r>
            <a:r>
              <a:rPr lang="en-US" sz="700">
                <a:cs typeface="Arial"/>
              </a:rPr>
              <a:t> Published 9/25/2018 </a:t>
            </a:r>
          </a:p>
        </p:txBody>
      </p:sp>
      <p:sp>
        <p:nvSpPr>
          <p:cNvPr id="4" name="TextBox 3">
            <a:extLst>
              <a:ext uri="{FF2B5EF4-FFF2-40B4-BE49-F238E27FC236}">
                <a16:creationId xmlns:a16="http://schemas.microsoft.com/office/drawing/2014/main" id="{9017A38A-E851-1DA1-A9E8-AFCBFB2792D3}"/>
              </a:ext>
            </a:extLst>
          </p:cNvPr>
          <p:cNvSpPr txBox="1"/>
          <p:nvPr/>
        </p:nvSpPr>
        <p:spPr>
          <a:xfrm>
            <a:off x="4568571" y="237546"/>
            <a:ext cx="4044077"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Allison </a:t>
            </a:r>
            <a:r>
              <a:rPr lang="en-US" sz="1400" err="1">
                <a:cs typeface="Arial"/>
              </a:rPr>
              <a:t>Ananis</a:t>
            </a:r>
            <a:r>
              <a:rPr lang="en-US" sz="1400">
                <a:cs typeface="Arial"/>
              </a:rPr>
              <a:t> &amp; Norma Egan</a:t>
            </a:r>
            <a:endParaRPr lang="en-US" sz="1400" i="1">
              <a:cs typeface="Arial"/>
            </a:endParaRPr>
          </a:p>
        </p:txBody>
      </p:sp>
      <p:graphicFrame>
        <p:nvGraphicFramePr>
          <p:cNvPr id="7" name="Table 6">
            <a:extLst>
              <a:ext uri="{FF2B5EF4-FFF2-40B4-BE49-F238E27FC236}">
                <a16:creationId xmlns:a16="http://schemas.microsoft.com/office/drawing/2014/main" id="{ED819BB5-BC32-95BC-D703-1E90E8327BC0}"/>
              </a:ext>
            </a:extLst>
          </p:cNvPr>
          <p:cNvGraphicFramePr>
            <a:graphicFrameLocks noGrp="1"/>
          </p:cNvGraphicFramePr>
          <p:nvPr>
            <p:extLst>
              <p:ext uri="{D42A27DB-BD31-4B8C-83A1-F6EECF244321}">
                <p14:modId xmlns:p14="http://schemas.microsoft.com/office/powerpoint/2010/main" val="617252058"/>
              </p:ext>
            </p:extLst>
          </p:nvPr>
        </p:nvGraphicFramePr>
        <p:xfrm>
          <a:off x="252994" y="5587576"/>
          <a:ext cx="8385012" cy="73152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200">
                          <a:solidFill>
                            <a:srgbClr val="002960"/>
                          </a:solidFill>
                        </a:rPr>
                        <a:t>FY 2023 FFS Spend</a:t>
                      </a:r>
                    </a:p>
                  </a:txBody>
                  <a:tcPr anchor="ctr"/>
                </a:tc>
                <a:tc>
                  <a:txBody>
                    <a:bodyPr/>
                    <a:lstStyle/>
                    <a:p>
                      <a:pPr algn="ctr"/>
                      <a:r>
                        <a:rPr lang="en-US" sz="1200">
                          <a:solidFill>
                            <a:srgbClr val="002960"/>
                          </a:solidFill>
                        </a:rPr>
                        <a:t>FY 2023 FFS Member Count</a:t>
                      </a:r>
                    </a:p>
                  </a:txBody>
                  <a:tcPr anchor="ctr"/>
                </a:tc>
                <a:tc>
                  <a:txBody>
                    <a:bodyPr/>
                    <a:lstStyle/>
                    <a:p>
                      <a:pPr algn="ctr"/>
                      <a:r>
                        <a:rPr lang="en-US" sz="1200">
                          <a:solidFill>
                            <a:srgbClr val="002960"/>
                          </a:solidFill>
                        </a:rPr>
                        <a:t>FY 2023 Managed Care Spend</a:t>
                      </a:r>
                    </a:p>
                  </a:txBody>
                  <a:tcPr anchor="ctr"/>
                </a:tc>
                <a:tc>
                  <a:txBody>
                    <a:bodyPr/>
                    <a:lstStyle/>
                    <a:p>
                      <a:pPr algn="ctr"/>
                      <a:r>
                        <a:rPr lang="en-US" sz="1200">
                          <a:solidFill>
                            <a:srgbClr val="0029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$62,205,350 </a:t>
                      </a:r>
                    </a:p>
                  </a:txBody>
                  <a:tcPr marL="6350" marR="6350" marT="6350" marB="0" anchor="ctr"/>
                </a:tc>
                <a:tc>
                  <a:txBody>
                    <a:bodyPr/>
                    <a:lstStyle/>
                    <a:p>
                      <a:pPr algn="ctr" fontAlgn="ctr"/>
                      <a:r>
                        <a:rPr lang="en-US" sz="1200" b="1" i="0" u="none" strike="noStrike">
                          <a:solidFill>
                            <a:srgbClr val="002060"/>
                          </a:solidFill>
                          <a:effectLst/>
                          <a:latin typeface="+mn-lt"/>
                        </a:rPr>
                        <a:t>5,481</a:t>
                      </a:r>
                    </a:p>
                  </a:txBody>
                  <a:tcPr marL="6350" marR="6350" marT="6350" marB="0" anchor="ctr"/>
                </a:tc>
                <a:tc>
                  <a:txBody>
                    <a:bodyPr/>
                    <a:lstStyle/>
                    <a:p>
                      <a:pPr algn="ctr"/>
                      <a:r>
                        <a:rPr lang="en-US" sz="1200" b="1" dirty="0">
                          <a:solidFill>
                            <a:srgbClr val="002060"/>
                          </a:solidFill>
                          <a:latin typeface="+mn-lt"/>
                        </a:rPr>
                        <a:t>$18,719,231</a:t>
                      </a:r>
                    </a:p>
                  </a:txBody>
                  <a:tcPr/>
                </a:tc>
                <a:tc>
                  <a:txBody>
                    <a:bodyPr/>
                    <a:lstStyle/>
                    <a:p>
                      <a:pPr algn="ctr"/>
                      <a:r>
                        <a:rPr lang="en-US" sz="1200" b="1" dirty="0">
                          <a:solidFill>
                            <a:srgbClr val="002060"/>
                          </a:solidFill>
                          <a:latin typeface="+mn-lt"/>
                        </a:rPr>
                        <a:t>1,776</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233299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Home Health Service</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738664"/>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cs typeface="Arial"/>
              </a:rPr>
              <a:t>Overview: </a:t>
            </a:r>
          </a:p>
          <a:p>
            <a:r>
              <a:rPr lang="en-US" sz="1400" dirty="0"/>
              <a:t>Home Health (HH) services are nursing, home health aide, physical therapy, speech therapy, and/or occupational therapy services to MassHealth members in their homes. </a:t>
            </a:r>
            <a:endParaRPr lang="en-US" sz="1400" dirty="0">
              <a:cs typeface="Arial"/>
            </a:endParaRPr>
          </a:p>
        </p:txBody>
      </p:sp>
      <p:sp>
        <p:nvSpPr>
          <p:cNvPr id="6" name="TextBox 5">
            <a:extLst>
              <a:ext uri="{FF2B5EF4-FFF2-40B4-BE49-F238E27FC236}">
                <a16:creationId xmlns:a16="http://schemas.microsoft.com/office/drawing/2014/main" id="{999B9F45-B179-D202-94A8-2AE7CD0AF7D5}"/>
              </a:ext>
            </a:extLst>
          </p:cNvPr>
          <p:cNvSpPr txBox="1"/>
          <p:nvPr/>
        </p:nvSpPr>
        <p:spPr>
          <a:xfrm>
            <a:off x="252994" y="1922910"/>
            <a:ext cx="8385011" cy="3108543"/>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rtl="0" fontAlgn="base"/>
            <a:r>
              <a:rPr lang="en-US" sz="1400" b="0" i="0" u="none" strike="noStrike">
                <a:solidFill>
                  <a:srgbClr val="000000"/>
                </a:solidFill>
                <a:effectLst/>
                <a:latin typeface="Arial" panose="020B0604020202020204" pitchFamily="34" charset="0"/>
              </a:rPr>
              <a:t>Eligibility: </a:t>
            </a:r>
            <a:r>
              <a:rPr lang="en-US" sz="1400" b="0" i="0">
                <a:solidFill>
                  <a:srgbClr val="000000"/>
                </a:solidFill>
                <a:effectLst/>
                <a:latin typeface="Arial" panose="020B0604020202020204" pitchFamily="34" charset="0"/>
              </a:rPr>
              <a:t>​</a:t>
            </a:r>
            <a:endParaRPr lang="en-US" sz="1400" b="0" i="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Member must have MassHealth Standard, CommonHealth, Family Assistance, or </a:t>
            </a:r>
            <a:r>
              <a:rPr lang="en-US" sz="1400" b="0" i="0" u="none" strike="noStrike" err="1">
                <a:solidFill>
                  <a:srgbClr val="000000"/>
                </a:solidFill>
                <a:effectLst/>
                <a:latin typeface="Arial" panose="020B0604020202020204" pitchFamily="34" charset="0"/>
              </a:rPr>
              <a:t>CarePlus</a:t>
            </a:r>
            <a:r>
              <a:rPr lang="en-US" sz="1400" b="0" i="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Member must be under the care of a physician or ordering non-physician practitioner</a:t>
            </a:r>
            <a:r>
              <a:rPr lang="en-US" sz="1400" b="0" i="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Member must reside in a non-institutional setting</a:t>
            </a:r>
            <a:r>
              <a:rPr lang="en-US" sz="1400" b="0" i="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HH services must be deemed medically necessary (does not include homemaking) and requires the skilled intervention of a licensed nurse or therapist. The member may also receive home health aide services if the member has 2+ hands on ADL needs.</a:t>
            </a:r>
            <a:r>
              <a:rPr lang="en-US" sz="1400" b="0" i="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If other caregivers (e.g., family) can adequately meet member’s medical needs, HH services are not required</a:t>
            </a:r>
            <a:r>
              <a:rPr lang="en-US" sz="1400" b="0" i="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Only paid when it is the least costly, medically equivalent form of care</a:t>
            </a:r>
            <a:r>
              <a:rPr lang="en-US" sz="1400" b="0" i="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Medical provider and HHA must determine that member can be safely treated in the home</a:t>
            </a:r>
            <a:r>
              <a:rPr lang="en-US" sz="1400" b="0" i="0">
                <a:solidFill>
                  <a:srgbClr val="000000"/>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rgbClr val="000000"/>
                </a:solidFill>
                <a:effectLst/>
                <a:latin typeface="Arial" panose="020B0604020202020204" pitchFamily="34" charset="0"/>
              </a:rPr>
              <a:t>Services require prior authorization in excess of thresholds. </a:t>
            </a:r>
            <a:r>
              <a:rPr lang="en-US" sz="1400" b="0" i="0">
                <a:solidFill>
                  <a:srgbClr val="000000"/>
                </a:solidFill>
                <a:effectLst/>
                <a:latin typeface="Arial" panose="020B0604020202020204" pitchFamily="34" charset="0"/>
              </a:rPr>
              <a:t>​</a:t>
            </a:r>
          </a:p>
          <a:p>
            <a:pPr algn="l" rtl="0" fontAlgn="base"/>
            <a:endParaRPr lang="en-US" sz="1400" b="0" i="0">
              <a:solidFill>
                <a:srgbClr val="000000"/>
              </a:solidFill>
              <a:effectLst/>
              <a:latin typeface="Arial" panose="020B0604020202020204" pitchFamily="34" charset="0"/>
            </a:endParaRPr>
          </a:p>
          <a:p>
            <a:pPr algn="l" rtl="0" fontAlgn="base"/>
            <a:r>
              <a:rPr lang="en-US" sz="1400" b="1" i="0" u="none" strike="noStrike">
                <a:solidFill>
                  <a:srgbClr val="000000"/>
                </a:solidFill>
                <a:effectLst/>
                <a:latin typeface="Arial" panose="020B0604020202020204" pitchFamily="34" charset="0"/>
              </a:rPr>
              <a:t>For complete eligibility requirements see 130 CMR 403</a:t>
            </a:r>
            <a:endParaRPr lang="en-US" sz="1400" b="0" i="0">
              <a:solidFill>
                <a:srgbClr val="000000"/>
              </a:solidFill>
              <a:effectLst/>
              <a:latin typeface="Segoe UI" panose="020B0502040204020203" pitchFamily="34" charset="0"/>
            </a:endParaRPr>
          </a:p>
        </p:txBody>
      </p:sp>
      <p:sp>
        <p:nvSpPr>
          <p:cNvPr id="4" name="TextBox 3">
            <a:extLst>
              <a:ext uri="{FF2B5EF4-FFF2-40B4-BE49-F238E27FC236}">
                <a16:creationId xmlns:a16="http://schemas.microsoft.com/office/drawing/2014/main" id="{7B36316A-BB80-A764-C14C-8771A13180A5}"/>
              </a:ext>
            </a:extLst>
          </p:cNvPr>
          <p:cNvSpPr txBox="1"/>
          <p:nvPr/>
        </p:nvSpPr>
        <p:spPr>
          <a:xfrm>
            <a:off x="3144416" y="196391"/>
            <a:ext cx="5493589"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Abby Newton, April Miranda &amp; Anne </a:t>
            </a:r>
            <a:r>
              <a:rPr lang="en-US" sz="1400" err="1">
                <a:cs typeface="Arial"/>
              </a:rPr>
              <a:t>Kazarnovsky</a:t>
            </a:r>
            <a:r>
              <a:rPr lang="en-US" sz="1400">
                <a:cs typeface="Arial"/>
              </a:rPr>
              <a:t> </a:t>
            </a:r>
            <a:endParaRPr lang="en-US" sz="1400" i="1">
              <a:cs typeface="Arial"/>
            </a:endParaRPr>
          </a:p>
        </p:txBody>
      </p:sp>
      <p:sp>
        <p:nvSpPr>
          <p:cNvPr id="8" name="TextBox 7">
            <a:extLst>
              <a:ext uri="{FF2B5EF4-FFF2-40B4-BE49-F238E27FC236}">
                <a16:creationId xmlns:a16="http://schemas.microsoft.com/office/drawing/2014/main" id="{90B8FFFF-F0F8-C08B-C5C5-4C32B643DB97}"/>
              </a:ext>
            </a:extLst>
          </p:cNvPr>
          <p:cNvSpPr txBox="1"/>
          <p:nvPr/>
        </p:nvSpPr>
        <p:spPr>
          <a:xfrm>
            <a:off x="252994" y="6427112"/>
            <a:ext cx="4869512"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 </a:t>
            </a:r>
            <a:r>
              <a:rPr lang="en-US" sz="700">
                <a:cs typeface="Arial"/>
                <a:hlinkClick r:id="rId6"/>
              </a:rPr>
              <a:t>https://www.mass.gov/doc/home-health-agency-regulations/download</a:t>
            </a:r>
            <a:r>
              <a:rPr lang="en-US" sz="700">
                <a:cs typeface="Arial"/>
              </a:rPr>
              <a:t> Published 7/01/2022</a:t>
            </a:r>
          </a:p>
          <a:p>
            <a:r>
              <a:rPr lang="en-US" sz="700">
                <a:cs typeface="Arial"/>
                <a:hlinkClick r:id="rId7"/>
              </a:rPr>
              <a:t>https://www.mass.gov/doc/introduction-to-masshealth-long-term-services-and-supports/download</a:t>
            </a:r>
            <a:r>
              <a:rPr lang="en-US" sz="700">
                <a:cs typeface="Arial"/>
              </a:rPr>
              <a:t> Published 9/25/2018 </a:t>
            </a:r>
          </a:p>
        </p:txBody>
      </p:sp>
      <p:graphicFrame>
        <p:nvGraphicFramePr>
          <p:cNvPr id="7" name="Table 6">
            <a:extLst>
              <a:ext uri="{FF2B5EF4-FFF2-40B4-BE49-F238E27FC236}">
                <a16:creationId xmlns:a16="http://schemas.microsoft.com/office/drawing/2014/main" id="{8AE11F86-B142-E826-D4E1-273915E8A143}"/>
              </a:ext>
            </a:extLst>
          </p:cNvPr>
          <p:cNvGraphicFramePr>
            <a:graphicFrameLocks noGrp="1"/>
          </p:cNvGraphicFramePr>
          <p:nvPr>
            <p:extLst>
              <p:ext uri="{D42A27DB-BD31-4B8C-83A1-F6EECF244321}">
                <p14:modId xmlns:p14="http://schemas.microsoft.com/office/powerpoint/2010/main" val="826842803"/>
              </p:ext>
            </p:extLst>
          </p:nvPr>
        </p:nvGraphicFramePr>
        <p:xfrm>
          <a:off x="252994" y="5268375"/>
          <a:ext cx="8385012" cy="82296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400">
                          <a:solidFill>
                            <a:srgbClr val="002060"/>
                          </a:solidFill>
                        </a:rPr>
                        <a:t>FY 2023 FFS Spend</a:t>
                      </a:r>
                    </a:p>
                  </a:txBody>
                  <a:tcPr anchor="ctr"/>
                </a:tc>
                <a:tc>
                  <a:txBody>
                    <a:bodyPr/>
                    <a:lstStyle/>
                    <a:p>
                      <a:pPr algn="ctr"/>
                      <a:r>
                        <a:rPr lang="en-US" sz="1400">
                          <a:solidFill>
                            <a:srgbClr val="002060"/>
                          </a:solidFill>
                        </a:rPr>
                        <a:t>FY 2023 FFS Member Count</a:t>
                      </a:r>
                    </a:p>
                  </a:txBody>
                  <a:tcPr anchor="ctr"/>
                </a:tc>
                <a:tc>
                  <a:txBody>
                    <a:bodyPr/>
                    <a:lstStyle/>
                    <a:p>
                      <a:pPr algn="ctr"/>
                      <a:r>
                        <a:rPr lang="en-US" sz="1400">
                          <a:solidFill>
                            <a:srgbClr val="002060"/>
                          </a:solidFill>
                        </a:rPr>
                        <a:t>FY 2023 Managed Care Spend</a:t>
                      </a:r>
                    </a:p>
                  </a:txBody>
                  <a:tcPr anchor="ctr"/>
                </a:tc>
                <a:tc>
                  <a:txBody>
                    <a:bodyPr/>
                    <a:lstStyle/>
                    <a:p>
                      <a:pPr algn="ctr"/>
                      <a:r>
                        <a:rPr lang="en-US" sz="1400">
                          <a:solidFill>
                            <a:srgbClr val="0020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400" b="1" i="0" u="none" strike="noStrike">
                          <a:solidFill>
                            <a:srgbClr val="002060"/>
                          </a:solidFill>
                          <a:effectLst/>
                          <a:latin typeface="+mn-lt"/>
                        </a:rPr>
                        <a:t>$179,649,566 </a:t>
                      </a:r>
                    </a:p>
                  </a:txBody>
                  <a:tcPr marL="6350" marR="6350" marT="6350" marB="0" anchor="ctr"/>
                </a:tc>
                <a:tc>
                  <a:txBody>
                    <a:bodyPr/>
                    <a:lstStyle/>
                    <a:p>
                      <a:pPr algn="ctr" fontAlgn="ctr"/>
                      <a:r>
                        <a:rPr lang="en-US" sz="1400" b="1" i="0" u="none" strike="noStrike">
                          <a:solidFill>
                            <a:srgbClr val="002060"/>
                          </a:solidFill>
                          <a:effectLst/>
                          <a:latin typeface="+mn-lt"/>
                        </a:rPr>
                        <a:t>19,760</a:t>
                      </a:r>
                    </a:p>
                  </a:txBody>
                  <a:tcPr marL="6350" marR="6350" marT="6350" marB="0" anchor="ctr"/>
                </a:tc>
                <a:tc>
                  <a:txBody>
                    <a:bodyPr/>
                    <a:lstStyle/>
                    <a:p>
                      <a:pPr algn="ctr"/>
                      <a:r>
                        <a:rPr lang="en-US" sz="1400" b="1" dirty="0">
                          <a:solidFill>
                            <a:srgbClr val="002060"/>
                          </a:solidFill>
                          <a:latin typeface="+mn-lt"/>
                        </a:rPr>
                        <a:t>$74,537,776</a:t>
                      </a:r>
                    </a:p>
                  </a:txBody>
                  <a:tcPr/>
                </a:tc>
                <a:tc>
                  <a:txBody>
                    <a:bodyPr/>
                    <a:lstStyle/>
                    <a:p>
                      <a:pPr algn="ctr"/>
                      <a:r>
                        <a:rPr lang="en-US" sz="1400" b="1" dirty="0">
                          <a:solidFill>
                            <a:srgbClr val="002060"/>
                          </a:solidFill>
                          <a:latin typeface="+mn-lt"/>
                        </a:rPr>
                        <a:t>26,487</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2649996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Hospice Care</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95410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Overview: </a:t>
            </a:r>
          </a:p>
          <a:p>
            <a:r>
              <a:rPr lang="en-US" sz="1400"/>
              <a:t>Hospice Care is “a comprehensive set of services identified and coordinated by an interdisciplinary team to provide for the physical, psychosocial, spiritual, and emotional needs of a terminally ill member or family members as delineated in a specific member plan of care</a:t>
            </a:r>
            <a:r>
              <a:rPr lang="en-US" sz="1400">
                <a:cs typeface="Arial"/>
              </a:rPr>
              <a:t>.”</a:t>
            </a: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2451488"/>
            <a:ext cx="8385011" cy="2462213"/>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rtl="0" fontAlgn="base"/>
            <a:r>
              <a:rPr lang="en-US" sz="1400" b="0" i="0" u="none" strike="noStrike" dirty="0">
                <a:solidFill>
                  <a:srgbClr val="000000"/>
                </a:solidFill>
                <a:effectLst/>
                <a:latin typeface="Arial" panose="020B0604020202020204" pitchFamily="34" charset="0"/>
              </a:rPr>
              <a:t>Eligibility: </a:t>
            </a:r>
            <a:r>
              <a:rPr lang="en-US" sz="1400" b="0" i="0" dirty="0">
                <a:solidFill>
                  <a:srgbClr val="000000"/>
                </a:solidFill>
                <a:effectLst/>
                <a:latin typeface="Arial" panose="020B0604020202020204" pitchFamily="34" charset="0"/>
              </a:rPr>
              <a:t>​</a:t>
            </a:r>
            <a:endParaRPr lang="en-US" sz="1400" b="0" i="0" dirty="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r>
              <a:rPr lang="en-US" sz="1400" b="0" i="0" u="none" strike="noStrike" dirty="0">
                <a:solidFill>
                  <a:schemeClr val="tx1"/>
                </a:solidFill>
                <a:effectLst/>
                <a:latin typeface="Arial" panose="020B0604020202020204" pitchFamily="34" charset="0"/>
              </a:rPr>
              <a:t>Member must have MassHealth Standard, </a:t>
            </a:r>
            <a:r>
              <a:rPr lang="en-US" sz="1400" b="0" i="0" u="none" strike="noStrike" dirty="0" err="1">
                <a:solidFill>
                  <a:schemeClr val="tx1"/>
                </a:solidFill>
                <a:effectLst/>
                <a:latin typeface="Arial" panose="020B0604020202020204" pitchFamily="34" charset="0"/>
              </a:rPr>
              <a:t>CarePlus</a:t>
            </a:r>
            <a:r>
              <a:rPr lang="en-US" sz="1400" b="0" i="0" u="none" strike="noStrike" dirty="0">
                <a:solidFill>
                  <a:schemeClr val="tx1"/>
                </a:solidFill>
                <a:effectLst/>
                <a:latin typeface="Arial" panose="020B0604020202020204" pitchFamily="34" charset="0"/>
              </a:rPr>
              <a:t>, CommonHealth, or Family Assistance </a:t>
            </a:r>
            <a:r>
              <a:rPr lang="en-US" sz="1400" b="0" i="0" dirty="0">
                <a:solidFill>
                  <a:schemeClr val="tx1"/>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dirty="0">
                <a:solidFill>
                  <a:schemeClr val="tx1"/>
                </a:solidFill>
                <a:effectLst/>
                <a:latin typeface="Arial" panose="020B0604020202020204" pitchFamily="34" charset="0"/>
              </a:rPr>
              <a:t>Members need to be certified as terminally ill with a life expectancy of 6 months or less</a:t>
            </a:r>
            <a:r>
              <a:rPr lang="en-US" sz="1400" b="0" i="0" dirty="0">
                <a:solidFill>
                  <a:schemeClr val="tx1"/>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dirty="0">
                <a:solidFill>
                  <a:schemeClr val="tx1"/>
                </a:solidFill>
                <a:effectLst/>
                <a:latin typeface="Arial" panose="020B0604020202020204" pitchFamily="34" charset="0"/>
              </a:rPr>
              <a:t>Members need to agree to waive certain other MassHealth services (e.g., for members over the age of 21, members must waive the right to the curative treatment and treatments related to the terminal illness for which hospice services are elected. For members under the age of 21 they may continue receiving medically necessary services including services that are curative) </a:t>
            </a:r>
          </a:p>
          <a:p>
            <a:pPr marL="285750" indent="-285750" algn="l" rtl="0" fontAlgn="base">
              <a:buFont typeface="Arial" panose="020B0604020202020204" pitchFamily="34" charset="0"/>
              <a:buChar char="•"/>
            </a:pPr>
            <a:r>
              <a:rPr lang="en-US" sz="1400" b="0" i="0" u="none" strike="noStrike" dirty="0">
                <a:solidFill>
                  <a:schemeClr val="tx1"/>
                </a:solidFill>
                <a:effectLst/>
                <a:latin typeface="Arial" panose="020B0604020202020204" pitchFamily="34" charset="0"/>
              </a:rPr>
              <a:t>Elect to receive hospice services</a:t>
            </a:r>
            <a:r>
              <a:rPr lang="en-US" sz="1400" b="0" i="0" dirty="0">
                <a:solidFill>
                  <a:schemeClr val="tx1"/>
                </a:solidFill>
                <a:effectLst/>
                <a:latin typeface="Arial" panose="020B0604020202020204" pitchFamily="34" charset="0"/>
              </a:rPr>
              <a:t>​</a:t>
            </a:r>
          </a:p>
          <a:p>
            <a:pPr algn="l" rtl="0" fontAlgn="base"/>
            <a:r>
              <a:rPr lang="en-US" sz="1400" b="0" i="0" dirty="0">
                <a:solidFill>
                  <a:srgbClr val="000000"/>
                </a:solidFill>
                <a:effectLst/>
                <a:latin typeface="Arial" panose="020B0604020202020204" pitchFamily="34" charset="0"/>
              </a:rPr>
              <a:t>Members in hospice may also receive MassHealth PCA or AFC services if coordinated by the hospice as part of the member’s plan of care and authorized by MassHealth</a:t>
            </a:r>
          </a:p>
          <a:p>
            <a:pPr algn="l" rtl="0" fontAlgn="base"/>
            <a:r>
              <a:rPr lang="en-US" sz="1400" b="1" i="0" u="none" strike="noStrike" dirty="0">
                <a:solidFill>
                  <a:srgbClr val="000000"/>
                </a:solidFill>
                <a:effectLst/>
                <a:latin typeface="Arial" panose="020B0604020202020204" pitchFamily="34" charset="0"/>
              </a:rPr>
              <a:t>For complete eligibility requirements see 130 CMR 437</a:t>
            </a:r>
            <a:endParaRPr lang="en-US" sz="1400" b="0" i="0" dirty="0">
              <a:solidFill>
                <a:srgbClr val="000000"/>
              </a:solidFill>
              <a:effectLst/>
              <a:latin typeface="Segoe UI" panose="020B0502040204020203" pitchFamily="34" charset="0"/>
            </a:endParaRPr>
          </a:p>
        </p:txBody>
      </p:sp>
      <p:sp>
        <p:nvSpPr>
          <p:cNvPr id="9" name="TextBox 8">
            <a:extLst>
              <a:ext uri="{FF2B5EF4-FFF2-40B4-BE49-F238E27FC236}">
                <a16:creationId xmlns:a16="http://schemas.microsoft.com/office/drawing/2014/main" id="{D32CD33D-FC9C-178D-1EEE-F1EA48803079}"/>
              </a:ext>
            </a:extLst>
          </p:cNvPr>
          <p:cNvSpPr txBox="1"/>
          <p:nvPr/>
        </p:nvSpPr>
        <p:spPr>
          <a:xfrm>
            <a:off x="252995" y="6331216"/>
            <a:ext cx="5018801" cy="41549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 </a:t>
            </a:r>
            <a:r>
              <a:rPr lang="en-US" sz="700">
                <a:cs typeface="Arial"/>
                <a:hlinkClick r:id="rId6"/>
              </a:rPr>
              <a:t>https://www.mass.gov/doc/hospice-services-regulations-effective-january-1-2023/download</a:t>
            </a:r>
            <a:r>
              <a:rPr lang="en-US" sz="700">
                <a:cs typeface="Arial"/>
              </a:rPr>
              <a:t> Published 1/01/23</a:t>
            </a:r>
          </a:p>
          <a:p>
            <a:r>
              <a:rPr lang="en-US" sz="700">
                <a:cs typeface="Arial"/>
                <a:hlinkClick r:id="rId7"/>
              </a:rPr>
              <a:t>https://www.mass.gov/doc/130-cmr-450-administrative-and-billing-regulations/download - Published 1/21/22</a:t>
            </a:r>
            <a:endParaRPr lang="en-US" sz="700">
              <a:cs typeface="Arial"/>
            </a:endParaRPr>
          </a:p>
          <a:p>
            <a:r>
              <a:rPr lang="en-US" sz="700">
                <a:cs typeface="Arial"/>
                <a:hlinkClick r:id="rId8"/>
              </a:rPr>
              <a:t>https://www.mass.gov/doc/introduction-to-masshealth-long-term-services-and-supports/download</a:t>
            </a:r>
            <a:r>
              <a:rPr lang="en-US" sz="700">
                <a:cs typeface="Arial"/>
              </a:rPr>
              <a:t> Published 9/25/2018 </a:t>
            </a:r>
          </a:p>
        </p:txBody>
      </p:sp>
      <p:sp>
        <p:nvSpPr>
          <p:cNvPr id="8" name="TextBox 7">
            <a:extLst>
              <a:ext uri="{FF2B5EF4-FFF2-40B4-BE49-F238E27FC236}">
                <a16:creationId xmlns:a16="http://schemas.microsoft.com/office/drawing/2014/main" id="{3386D643-888F-B70B-D4E2-C47B70DD258C}"/>
              </a:ext>
            </a:extLst>
          </p:cNvPr>
          <p:cNvSpPr txBox="1"/>
          <p:nvPr/>
        </p:nvSpPr>
        <p:spPr>
          <a:xfrm>
            <a:off x="3144416" y="196391"/>
            <a:ext cx="5493589"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Abby Newton, April Miranda &amp; Anne </a:t>
            </a:r>
            <a:r>
              <a:rPr lang="en-US" sz="1400" err="1">
                <a:cs typeface="Arial"/>
              </a:rPr>
              <a:t>Kazarnovsky</a:t>
            </a:r>
            <a:r>
              <a:rPr lang="en-US" sz="1400">
                <a:cs typeface="Arial"/>
              </a:rPr>
              <a:t> </a:t>
            </a:r>
            <a:endParaRPr lang="en-US" sz="1400" i="1">
              <a:cs typeface="Arial"/>
            </a:endParaRPr>
          </a:p>
        </p:txBody>
      </p:sp>
      <p:graphicFrame>
        <p:nvGraphicFramePr>
          <p:cNvPr id="10" name="Table 9">
            <a:extLst>
              <a:ext uri="{FF2B5EF4-FFF2-40B4-BE49-F238E27FC236}">
                <a16:creationId xmlns:a16="http://schemas.microsoft.com/office/drawing/2014/main" id="{3E16B2E6-46A0-607A-9734-95DC595FB1CC}"/>
              </a:ext>
            </a:extLst>
          </p:cNvPr>
          <p:cNvGraphicFramePr>
            <a:graphicFrameLocks noGrp="1"/>
          </p:cNvGraphicFramePr>
          <p:nvPr>
            <p:extLst>
              <p:ext uri="{D42A27DB-BD31-4B8C-83A1-F6EECF244321}">
                <p14:modId xmlns:p14="http://schemas.microsoft.com/office/powerpoint/2010/main" val="2644607676"/>
              </p:ext>
            </p:extLst>
          </p:nvPr>
        </p:nvGraphicFramePr>
        <p:xfrm>
          <a:off x="252994" y="5268375"/>
          <a:ext cx="8385012" cy="82296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400">
                          <a:solidFill>
                            <a:srgbClr val="002060"/>
                          </a:solidFill>
                        </a:rPr>
                        <a:t>FY 2023 FFS Spend</a:t>
                      </a:r>
                    </a:p>
                  </a:txBody>
                  <a:tcPr anchor="ctr"/>
                </a:tc>
                <a:tc>
                  <a:txBody>
                    <a:bodyPr/>
                    <a:lstStyle/>
                    <a:p>
                      <a:pPr algn="ctr"/>
                      <a:r>
                        <a:rPr lang="en-US" sz="1400">
                          <a:solidFill>
                            <a:srgbClr val="002060"/>
                          </a:solidFill>
                        </a:rPr>
                        <a:t>FY 2023 FFS Member Count</a:t>
                      </a:r>
                    </a:p>
                  </a:txBody>
                  <a:tcPr anchor="ctr"/>
                </a:tc>
                <a:tc>
                  <a:txBody>
                    <a:bodyPr/>
                    <a:lstStyle/>
                    <a:p>
                      <a:pPr algn="ctr"/>
                      <a:r>
                        <a:rPr lang="en-US" sz="1400">
                          <a:solidFill>
                            <a:srgbClr val="002060"/>
                          </a:solidFill>
                        </a:rPr>
                        <a:t>FY 2023 Managed Care Spend</a:t>
                      </a:r>
                    </a:p>
                  </a:txBody>
                  <a:tcPr anchor="ctr"/>
                </a:tc>
                <a:tc>
                  <a:txBody>
                    <a:bodyPr/>
                    <a:lstStyle/>
                    <a:p>
                      <a:pPr algn="ctr"/>
                      <a:r>
                        <a:rPr lang="en-US" sz="1400">
                          <a:solidFill>
                            <a:srgbClr val="0020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400" b="1" i="0" u="none" strike="noStrike">
                          <a:solidFill>
                            <a:srgbClr val="002060"/>
                          </a:solidFill>
                          <a:effectLst/>
                          <a:latin typeface="+mn-lt"/>
                        </a:rPr>
                        <a:t>$105,804,698 </a:t>
                      </a:r>
                    </a:p>
                  </a:txBody>
                  <a:tcPr marL="6350" marR="6350" marT="6350" marB="0" anchor="ctr"/>
                </a:tc>
                <a:tc>
                  <a:txBody>
                    <a:bodyPr/>
                    <a:lstStyle/>
                    <a:p>
                      <a:pPr algn="ctr" fontAlgn="ctr"/>
                      <a:r>
                        <a:rPr lang="en-US" sz="1400" b="1" i="0" u="none" strike="noStrike">
                          <a:solidFill>
                            <a:srgbClr val="002060"/>
                          </a:solidFill>
                          <a:effectLst/>
                          <a:latin typeface="+mn-lt"/>
                        </a:rPr>
                        <a:t>5,262</a:t>
                      </a:r>
                    </a:p>
                  </a:txBody>
                  <a:tcPr marL="6350" marR="6350" marT="6350" marB="0" anchor="ctr"/>
                </a:tc>
                <a:tc>
                  <a:txBody>
                    <a:bodyPr/>
                    <a:lstStyle/>
                    <a:p>
                      <a:pPr algn="ctr"/>
                      <a:r>
                        <a:rPr lang="en-US" sz="1400" b="1" dirty="0">
                          <a:solidFill>
                            <a:srgbClr val="002060"/>
                          </a:solidFill>
                          <a:latin typeface="+mn-lt"/>
                        </a:rPr>
                        <a:t>$2,450,486</a:t>
                      </a:r>
                    </a:p>
                  </a:txBody>
                  <a:tcPr/>
                </a:tc>
                <a:tc>
                  <a:txBody>
                    <a:bodyPr/>
                    <a:lstStyle/>
                    <a:p>
                      <a:pPr algn="ctr"/>
                      <a:r>
                        <a:rPr lang="en-US" sz="1400" b="1" dirty="0">
                          <a:solidFill>
                            <a:srgbClr val="002060"/>
                          </a:solidFill>
                          <a:latin typeface="+mn-lt"/>
                        </a:rPr>
                        <a:t>561</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2317701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Personal Care Attendant Program</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05362"/>
            <a:ext cx="8385011" cy="4524315"/>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cs typeface="Arial"/>
              </a:rPr>
              <a:t>Overview: </a:t>
            </a:r>
          </a:p>
          <a:p>
            <a:endParaRPr lang="en-US" sz="1400" b="1" dirty="0">
              <a:cs typeface="Arial"/>
            </a:endParaRPr>
          </a:p>
          <a:p>
            <a:pPr marL="285750" indent="-285750" fontAlgn="ctr">
              <a:buFont typeface="Arial" panose="020B0604020202020204" pitchFamily="34" charset="0"/>
              <a:buChar char="•"/>
            </a:pPr>
            <a:r>
              <a:rPr lang="en-US" sz="1200" dirty="0">
                <a:effectLst/>
              </a:rPr>
              <a:t>The MassHealth PCA Program helps people with permanent or chronic disabilities keep their independence, stay in the community, and </a:t>
            </a:r>
            <a:r>
              <a:rPr lang="en-US" sz="1200" dirty="0"/>
              <a:t>self-direct</a:t>
            </a:r>
            <a:r>
              <a:rPr lang="en-US" sz="1200" dirty="0">
                <a:effectLst/>
              </a:rPr>
              <a:t> their own personal care.</a:t>
            </a:r>
            <a:endParaRPr lang="en-US" sz="1200" u="sng" dirty="0"/>
          </a:p>
          <a:p>
            <a:pPr fontAlgn="ctr"/>
            <a:endParaRPr lang="en-US" sz="1400" b="1" dirty="0"/>
          </a:p>
          <a:p>
            <a:pPr fontAlgn="ctr"/>
            <a:r>
              <a:rPr lang="en-US" sz="1200" b="1" dirty="0"/>
              <a:t>Consumer</a:t>
            </a:r>
            <a:r>
              <a:rPr lang="en-US" sz="1200" dirty="0"/>
              <a:t>: A Member in the PCA program is called a Consumer, who manages the program and is the employer of the Personal Care Attendant (PCA). If a consumer is unable to manage their own independently, they may need a Surrogate or Administrative Proxy (AP) to assist the consumer in managing their program.</a:t>
            </a:r>
          </a:p>
          <a:p>
            <a:pPr lvl="1" fontAlgn="ctr">
              <a:buFont typeface="Arial" panose="020B0604020202020204" pitchFamily="34" charset="0"/>
              <a:buChar char="•"/>
            </a:pPr>
            <a:r>
              <a:rPr lang="en-US" sz="1200" b="1" dirty="0"/>
              <a:t>Surrogate: </a:t>
            </a:r>
            <a:r>
              <a:rPr lang="en-US" sz="1200" dirty="0"/>
              <a:t>the member’s legal guardian, a family member, or other person as identified as being is responsible for performing certain PCA management tasks that the member is unable or unwilling to perform. </a:t>
            </a:r>
          </a:p>
          <a:p>
            <a:pPr lvl="1" fontAlgn="ctr">
              <a:buFont typeface="Arial" panose="020B0604020202020204" pitchFamily="34" charset="0"/>
              <a:buChar char="•"/>
            </a:pPr>
            <a:r>
              <a:rPr lang="en-US" sz="1200" b="1" dirty="0"/>
              <a:t>Administrative Proxy</a:t>
            </a:r>
            <a:r>
              <a:rPr lang="en-US" sz="1200" dirty="0"/>
              <a:t>: An individual who is responsible for performing certain administrative functions related to PCA management that the member is unable or unwilling to perform. </a:t>
            </a:r>
            <a:endParaRPr lang="en-US" sz="1200" b="1" dirty="0"/>
          </a:p>
          <a:p>
            <a:pPr fontAlgn="ctr"/>
            <a:r>
              <a:rPr lang="en-US" sz="1200" b="1" dirty="0"/>
              <a:t>PCA (Personal Care Attendant)</a:t>
            </a:r>
            <a:r>
              <a:rPr lang="en-US" sz="1200" dirty="0"/>
              <a:t>:</a:t>
            </a:r>
            <a:r>
              <a:rPr lang="en-US" sz="1200" b="1" dirty="0"/>
              <a:t> </a:t>
            </a:r>
            <a:r>
              <a:rPr lang="en-US" sz="1200" dirty="0"/>
              <a:t>The PCA is the direct care worker or employee of the Consumer.</a:t>
            </a:r>
          </a:p>
          <a:p>
            <a:pPr fontAlgn="ctr"/>
            <a:endParaRPr lang="en-US" sz="1200" dirty="0"/>
          </a:p>
          <a:p>
            <a:pPr marL="285750" indent="-285750" fontAlgn="ctr">
              <a:buFont typeface="Arial" panose="020B0604020202020204" pitchFamily="34" charset="0"/>
              <a:buChar char="•"/>
            </a:pPr>
            <a:r>
              <a:rPr lang="en-US" sz="1200" dirty="0"/>
              <a:t>Each Consumer on the program works directly with a PCMA and the FI of the program.</a:t>
            </a:r>
          </a:p>
          <a:p>
            <a:pPr marL="742950" lvl="1" indent="-285750" fontAlgn="ctr">
              <a:buFont typeface="Arial" panose="020B0604020202020204" pitchFamily="34" charset="0"/>
              <a:buChar char="•"/>
            </a:pPr>
            <a:r>
              <a:rPr lang="en-US" sz="1200" b="1" dirty="0"/>
              <a:t>PCMA (Personal Care Management Agency): </a:t>
            </a:r>
            <a:r>
              <a:rPr lang="en-US" sz="1200" dirty="0"/>
              <a:t>A public or private entity under contract with EOHHS to provide PCM functions, evaluate the members’ needs, assess need for a surrogate, such as supporting the Consumer/Surrogate to understand their requirements as employer and how to  manage the program independently. Currently, MassHealth has 17 contracted PCMAs in the PCA Program</a:t>
            </a:r>
          </a:p>
          <a:p>
            <a:pPr marL="742950" lvl="1" indent="-285750" fontAlgn="ctr">
              <a:buFont typeface="Arial" panose="020B0604020202020204" pitchFamily="34" charset="0"/>
              <a:buChar char="•"/>
            </a:pPr>
            <a:r>
              <a:rPr lang="en-US" sz="1200" b="1" dirty="0"/>
              <a:t>FI (Fiscal Intermediary) :</a:t>
            </a:r>
            <a:r>
              <a:rPr lang="en-US" sz="1200" dirty="0"/>
              <a:t> Currently, Tempus Unlimited is the sole FI provider for the PCA Program. The FI is an entity contracted with EOHHS to perform the employer-required tasks, they process timesheets, new hire paperwork, process withholdings and workman's comp, and pay PCA wages.</a:t>
            </a:r>
            <a:endParaRPr lang="en-US" sz="1600" dirty="0">
              <a:cs typeface="Arial"/>
            </a:endParaRPr>
          </a:p>
          <a:p>
            <a:pPr lvl="1" fontAlgn="ctr"/>
            <a:endParaRPr lang="en-US" sz="1400" dirty="0"/>
          </a:p>
        </p:txBody>
      </p:sp>
      <p:sp>
        <p:nvSpPr>
          <p:cNvPr id="4" name="TextBox 3">
            <a:extLst>
              <a:ext uri="{FF2B5EF4-FFF2-40B4-BE49-F238E27FC236}">
                <a16:creationId xmlns:a16="http://schemas.microsoft.com/office/drawing/2014/main" id="{4BA19422-893B-AB69-E476-776FA092AA79}"/>
              </a:ext>
            </a:extLst>
          </p:cNvPr>
          <p:cNvSpPr txBox="1"/>
          <p:nvPr/>
        </p:nvSpPr>
        <p:spPr>
          <a:xfrm>
            <a:off x="5154450" y="196391"/>
            <a:ext cx="3483556"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Kayla Buchanan-Craig</a:t>
            </a:r>
            <a:endParaRPr lang="en-US" sz="1400" i="1">
              <a:cs typeface="Arial"/>
            </a:endParaRPr>
          </a:p>
        </p:txBody>
      </p:sp>
      <p:sp>
        <p:nvSpPr>
          <p:cNvPr id="9" name="TextBox 8">
            <a:extLst>
              <a:ext uri="{FF2B5EF4-FFF2-40B4-BE49-F238E27FC236}">
                <a16:creationId xmlns:a16="http://schemas.microsoft.com/office/drawing/2014/main" id="{0EF26B78-A069-8F6C-EF1F-63C9683883C1}"/>
              </a:ext>
            </a:extLst>
          </p:cNvPr>
          <p:cNvSpPr txBox="1"/>
          <p:nvPr/>
        </p:nvSpPr>
        <p:spPr>
          <a:xfrm>
            <a:off x="252995" y="6324598"/>
            <a:ext cx="4901456" cy="41549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https://www.mass.gov/doc/personal-care-attendant-services-regulations/download</a:t>
            </a:r>
            <a:r>
              <a:rPr lang="en-US" sz="700">
                <a:cs typeface="Arial"/>
              </a:rPr>
              <a:t>; Published 1/01/22 </a:t>
            </a:r>
          </a:p>
          <a:p>
            <a:r>
              <a:rPr lang="en-US" sz="700">
                <a:cs typeface="Arial"/>
                <a:hlinkClick r:id="rId7"/>
              </a:rPr>
              <a:t>https://www.mass.gov/doc/masshealth-and-health-safety-net-2023-annual-report/download</a:t>
            </a:r>
            <a:r>
              <a:rPr lang="en-US" sz="700">
                <a:cs typeface="Arial"/>
              </a:rPr>
              <a:t> Published 3/31/23</a:t>
            </a:r>
          </a:p>
          <a:p>
            <a:r>
              <a:rPr lang="en-US" sz="700">
                <a:cs typeface="Arial"/>
                <a:hlinkClick r:id="rId8"/>
              </a:rPr>
              <a:t>https://www.mass.gov/doc/introduction-to-masshealth-long-term-services-and-supports/download</a:t>
            </a:r>
            <a:r>
              <a:rPr lang="en-US" sz="700">
                <a:cs typeface="Arial"/>
              </a:rPr>
              <a:t> Published 9/25/2018 </a:t>
            </a:r>
          </a:p>
        </p:txBody>
      </p:sp>
      <p:graphicFrame>
        <p:nvGraphicFramePr>
          <p:cNvPr id="6" name="Table 5">
            <a:extLst>
              <a:ext uri="{FF2B5EF4-FFF2-40B4-BE49-F238E27FC236}">
                <a16:creationId xmlns:a16="http://schemas.microsoft.com/office/drawing/2014/main" id="{E07B513B-0E5F-8635-D132-3A2A89BB75AE}"/>
              </a:ext>
            </a:extLst>
          </p:cNvPr>
          <p:cNvGraphicFramePr>
            <a:graphicFrameLocks noGrp="1"/>
          </p:cNvGraphicFramePr>
          <p:nvPr>
            <p:extLst>
              <p:ext uri="{D42A27DB-BD31-4B8C-83A1-F6EECF244321}">
                <p14:modId xmlns:p14="http://schemas.microsoft.com/office/powerpoint/2010/main" val="2563026650"/>
              </p:ext>
            </p:extLst>
          </p:nvPr>
        </p:nvGraphicFramePr>
        <p:xfrm>
          <a:off x="252994" y="5407788"/>
          <a:ext cx="8385012" cy="73152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200">
                          <a:solidFill>
                            <a:srgbClr val="002060"/>
                          </a:solidFill>
                        </a:rPr>
                        <a:t>FY 2023 FFS Spend</a:t>
                      </a:r>
                    </a:p>
                  </a:txBody>
                  <a:tcPr anchor="ctr"/>
                </a:tc>
                <a:tc>
                  <a:txBody>
                    <a:bodyPr/>
                    <a:lstStyle/>
                    <a:p>
                      <a:pPr algn="ctr"/>
                      <a:r>
                        <a:rPr lang="en-US" sz="1200">
                          <a:solidFill>
                            <a:srgbClr val="002060"/>
                          </a:solidFill>
                        </a:rPr>
                        <a:t>FY 2023 FFS Member Count</a:t>
                      </a:r>
                    </a:p>
                  </a:txBody>
                  <a:tcPr anchor="ctr"/>
                </a:tc>
                <a:tc>
                  <a:txBody>
                    <a:bodyPr/>
                    <a:lstStyle/>
                    <a:p>
                      <a:pPr algn="ctr"/>
                      <a:r>
                        <a:rPr lang="en-US" sz="1200">
                          <a:solidFill>
                            <a:srgbClr val="002060"/>
                          </a:solidFill>
                        </a:rPr>
                        <a:t>FY 2023 Managed Care Spend</a:t>
                      </a:r>
                    </a:p>
                  </a:txBody>
                  <a:tcPr anchor="ctr"/>
                </a:tc>
                <a:tc>
                  <a:txBody>
                    <a:bodyPr/>
                    <a:lstStyle/>
                    <a:p>
                      <a:pPr algn="ctr"/>
                      <a:r>
                        <a:rPr lang="en-US" sz="1200">
                          <a:solidFill>
                            <a:srgbClr val="0020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$943,910,226</a:t>
                      </a:r>
                    </a:p>
                  </a:txBody>
                  <a:tcPr marL="6350" marR="6350" marT="6350" marB="0" anchor="ctr"/>
                </a:tc>
                <a:tc>
                  <a:txBody>
                    <a:bodyPr/>
                    <a:lstStyle/>
                    <a:p>
                      <a:pPr algn="ctr" fontAlgn="ctr"/>
                      <a:r>
                        <a:rPr lang="en-US" sz="1200" b="1" i="0" u="none" strike="noStrike">
                          <a:solidFill>
                            <a:srgbClr val="002060"/>
                          </a:solidFill>
                          <a:effectLst/>
                          <a:latin typeface="+mn-lt"/>
                        </a:rPr>
                        <a:t>40,036</a:t>
                      </a:r>
                    </a:p>
                  </a:txBody>
                  <a:tcPr marL="6350" marR="6350" marT="6350" marB="0" anchor="ctr"/>
                </a:tc>
                <a:tc>
                  <a:txBody>
                    <a:bodyPr/>
                    <a:lstStyle/>
                    <a:p>
                      <a:pPr algn="ctr"/>
                      <a:r>
                        <a:rPr lang="en-US" sz="1200" b="1" dirty="0">
                          <a:solidFill>
                            <a:srgbClr val="002060"/>
                          </a:solidFill>
                          <a:latin typeface="+mn-lt"/>
                        </a:rPr>
                        <a:t>$615,109,560</a:t>
                      </a:r>
                    </a:p>
                  </a:txBody>
                  <a:tcPr/>
                </a:tc>
                <a:tc>
                  <a:txBody>
                    <a:bodyPr/>
                    <a:lstStyle/>
                    <a:p>
                      <a:pPr algn="ctr"/>
                      <a:r>
                        <a:rPr lang="en-US" sz="1200" b="1" dirty="0">
                          <a:solidFill>
                            <a:srgbClr val="002060"/>
                          </a:solidFill>
                          <a:latin typeface="+mn-lt"/>
                        </a:rPr>
                        <a:t>28,012</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3433716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Personal Care Attendant Program</a:t>
            </a: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816468"/>
            <a:ext cx="8385011" cy="4124206"/>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Eligibility: </a:t>
            </a:r>
          </a:p>
          <a:p>
            <a:endParaRPr lang="en-US" sz="1400" dirty="0">
              <a:cs typeface="Arial"/>
            </a:endParaRPr>
          </a:p>
          <a:p>
            <a:pPr marL="285750" indent="-285750">
              <a:buFont typeface="Arial" panose="020B0604020202020204" pitchFamily="34" charset="0"/>
              <a:buChar char="•"/>
            </a:pPr>
            <a:r>
              <a:rPr lang="en-US" sz="1200" dirty="0"/>
              <a:t>Personal Care Attendant (PCA) Services relate to the “physical assistance with ADLs and IADLs provided to a member by a PCA in accordance with the member’s authorized evaluation or reevaluation, [and] service agreement.”</a:t>
            </a:r>
            <a:endParaRPr lang="en-US" sz="1200" dirty="0">
              <a:cs typeface="Arial"/>
            </a:endParaRPr>
          </a:p>
          <a:p>
            <a:pPr marL="285750" indent="-285750">
              <a:buFont typeface="Arial" panose="020B0604020202020204" pitchFamily="34" charset="0"/>
              <a:buChar char="•"/>
            </a:pPr>
            <a:r>
              <a:rPr lang="en-US" sz="1200" dirty="0">
                <a:cs typeface="Arial"/>
              </a:rPr>
              <a:t>Member must have MassHealth Standard or CommonHealth</a:t>
            </a:r>
          </a:p>
          <a:p>
            <a:pPr marL="285750" indent="-285750">
              <a:buFont typeface="Arial" panose="020B0604020202020204" pitchFamily="34" charset="0"/>
              <a:buChar char="•"/>
            </a:pPr>
            <a:r>
              <a:rPr lang="en-US" sz="1200" dirty="0">
                <a:cs typeface="Arial"/>
              </a:rPr>
              <a:t>MassHealth determines that PCA services are medically necessary</a:t>
            </a:r>
          </a:p>
          <a:p>
            <a:pPr marL="285750" indent="-285750">
              <a:buFont typeface="Arial" panose="020B0604020202020204" pitchFamily="34" charset="0"/>
              <a:buChar char="•"/>
            </a:pPr>
            <a:r>
              <a:rPr lang="en-US" sz="1200" dirty="0">
                <a:cs typeface="Arial"/>
              </a:rPr>
              <a:t>Member’s disability is permanent or chronic and impairs their ability to perform ADLs and IADLs without physical assistance. </a:t>
            </a:r>
          </a:p>
          <a:p>
            <a:pPr marL="285750" indent="-285750">
              <a:buFont typeface="Arial" panose="020B0604020202020204" pitchFamily="34" charset="0"/>
              <a:buChar char="•"/>
            </a:pPr>
            <a:r>
              <a:rPr lang="en-US" sz="1200" dirty="0">
                <a:cs typeface="Arial"/>
              </a:rPr>
              <a:t>Member requires physical assistance with 2 or more ADLs as listed: </a:t>
            </a:r>
          </a:p>
          <a:p>
            <a:pPr marL="742950" lvl="1" indent="-285750">
              <a:buFont typeface="Arial" panose="020B0604020202020204" pitchFamily="34" charset="0"/>
              <a:buChar char="•"/>
            </a:pPr>
            <a:r>
              <a:rPr lang="en-US" sz="1200" dirty="0">
                <a:cs typeface="Arial"/>
              </a:rPr>
              <a:t>(1) mobility, </a:t>
            </a:r>
          </a:p>
          <a:p>
            <a:pPr marL="742950" lvl="1" indent="-285750">
              <a:buFont typeface="Arial" panose="020B0604020202020204" pitchFamily="34" charset="0"/>
              <a:buChar char="•"/>
            </a:pPr>
            <a:r>
              <a:rPr lang="en-US" sz="1200" dirty="0">
                <a:cs typeface="Arial"/>
              </a:rPr>
              <a:t>(2) assistance with medications; </a:t>
            </a:r>
          </a:p>
          <a:p>
            <a:pPr marL="742950" lvl="1" indent="-285750">
              <a:buFont typeface="Arial" panose="020B0604020202020204" pitchFamily="34" charset="0"/>
              <a:buChar char="•"/>
            </a:pPr>
            <a:r>
              <a:rPr lang="en-US" sz="1200" dirty="0">
                <a:cs typeface="Arial"/>
              </a:rPr>
              <a:t>(3) bathing or grooming, </a:t>
            </a:r>
          </a:p>
          <a:p>
            <a:pPr marL="742950" lvl="1" indent="-285750">
              <a:buFont typeface="Arial" panose="020B0604020202020204" pitchFamily="34" charset="0"/>
              <a:buChar char="•"/>
            </a:pPr>
            <a:r>
              <a:rPr lang="en-US" sz="1200" dirty="0">
                <a:cs typeface="Arial"/>
              </a:rPr>
              <a:t>(4) dressing/undressing, </a:t>
            </a:r>
          </a:p>
          <a:p>
            <a:pPr marL="742950" lvl="1" indent="-285750">
              <a:buFont typeface="Arial" panose="020B0604020202020204" pitchFamily="34" charset="0"/>
              <a:buChar char="•"/>
            </a:pPr>
            <a:r>
              <a:rPr lang="en-US" sz="1200" dirty="0">
                <a:cs typeface="Arial"/>
              </a:rPr>
              <a:t>(5) passive range of motion, </a:t>
            </a:r>
          </a:p>
          <a:p>
            <a:pPr marL="742950" lvl="1" indent="-285750">
              <a:buFont typeface="Arial" panose="020B0604020202020204" pitchFamily="34" charset="0"/>
              <a:buChar char="•"/>
            </a:pPr>
            <a:r>
              <a:rPr lang="en-US" sz="1200" dirty="0">
                <a:cs typeface="Arial"/>
              </a:rPr>
              <a:t>(6) eating, </a:t>
            </a:r>
          </a:p>
          <a:p>
            <a:pPr marL="742950" lvl="1" indent="-285750">
              <a:buFont typeface="Arial" panose="020B0604020202020204" pitchFamily="34" charset="0"/>
              <a:buChar char="•"/>
            </a:pPr>
            <a:r>
              <a:rPr lang="en-US" sz="1200" dirty="0">
                <a:cs typeface="Arial"/>
              </a:rPr>
              <a:t>(7) toileting. </a:t>
            </a:r>
          </a:p>
          <a:p>
            <a:pPr marL="285750" indent="-285750">
              <a:buFont typeface="Arial" panose="020B0604020202020204" pitchFamily="34" charset="0"/>
              <a:buChar char="•"/>
            </a:pPr>
            <a:r>
              <a:rPr lang="en-US" sz="1200" dirty="0">
                <a:cs typeface="Arial"/>
              </a:rPr>
              <a:t>PCMA must obtain prior authorization from MassHealth</a:t>
            </a:r>
          </a:p>
          <a:p>
            <a:pPr marL="285750" indent="-285750">
              <a:buFont typeface="Arial" panose="020B0604020202020204" pitchFamily="34" charset="0"/>
              <a:buChar char="•"/>
            </a:pPr>
            <a:endParaRPr lang="en-US" sz="1400" dirty="0">
              <a:cs typeface="Arial"/>
            </a:endParaRPr>
          </a:p>
          <a:p>
            <a:pPr rtl="0">
              <a:buFont typeface="Arial" panose="020B0604020202020204" pitchFamily="34" charset="0"/>
              <a:buChar char="•"/>
            </a:pPr>
            <a:r>
              <a:rPr lang="en-US" sz="1200" dirty="0"/>
              <a:t>PCA cannot be used </a:t>
            </a:r>
            <a:r>
              <a:rPr lang="en-US" sz="1200" u="sng" dirty="0"/>
              <a:t>at the same time</a:t>
            </a:r>
            <a:r>
              <a:rPr lang="en-US" sz="1200" dirty="0"/>
              <a:t> as ADH, GAFC/AFC, or other duplicative HHA services. </a:t>
            </a:r>
          </a:p>
          <a:p>
            <a:endParaRPr lang="en-US" sz="1400" dirty="0">
              <a:cs typeface="Arial"/>
            </a:endParaRPr>
          </a:p>
          <a:p>
            <a:r>
              <a:rPr lang="en-US" sz="1400" b="1" dirty="0">
                <a:cs typeface="Arial"/>
              </a:rPr>
              <a:t>For complete eligibility requirements see 130 CMR 422</a:t>
            </a:r>
          </a:p>
        </p:txBody>
      </p:sp>
      <p:sp>
        <p:nvSpPr>
          <p:cNvPr id="9" name="TextBox 8">
            <a:extLst>
              <a:ext uri="{FF2B5EF4-FFF2-40B4-BE49-F238E27FC236}">
                <a16:creationId xmlns:a16="http://schemas.microsoft.com/office/drawing/2014/main" id="{0EF26B78-A069-8F6C-EF1F-63C9683883C1}"/>
              </a:ext>
            </a:extLst>
          </p:cNvPr>
          <p:cNvSpPr txBox="1"/>
          <p:nvPr/>
        </p:nvSpPr>
        <p:spPr>
          <a:xfrm>
            <a:off x="252995" y="6324598"/>
            <a:ext cx="4901456" cy="41549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https://www.mass.gov/doc/personal-care-attendant-services-regulations/download</a:t>
            </a:r>
            <a:r>
              <a:rPr lang="en-US" sz="700">
                <a:cs typeface="Arial"/>
              </a:rPr>
              <a:t>; Published 1/01/22 </a:t>
            </a:r>
          </a:p>
          <a:p>
            <a:r>
              <a:rPr lang="en-US" sz="700">
                <a:cs typeface="Arial"/>
                <a:hlinkClick r:id="rId7"/>
              </a:rPr>
              <a:t>https://www.mass.gov/doc/masshealth-and-health-safety-net-2023-annual-report/download</a:t>
            </a:r>
            <a:r>
              <a:rPr lang="en-US" sz="700">
                <a:cs typeface="Arial"/>
              </a:rPr>
              <a:t> Published 3/31/23</a:t>
            </a:r>
          </a:p>
          <a:p>
            <a:r>
              <a:rPr lang="en-US" sz="700">
                <a:cs typeface="Arial"/>
                <a:hlinkClick r:id="rId8"/>
              </a:rPr>
              <a:t>https://www.mass.gov/doc/introduction-to-masshealth-long-term-services-and-supports/download</a:t>
            </a:r>
            <a:r>
              <a:rPr lang="en-US" sz="700">
                <a:cs typeface="Arial"/>
              </a:rPr>
              <a:t> Published 9/25/2018 </a:t>
            </a:r>
          </a:p>
        </p:txBody>
      </p:sp>
    </p:spTree>
    <p:extLst>
      <p:ext uri="{BB962C8B-B14F-4D97-AF65-F5344CB8AC3E}">
        <p14:creationId xmlns:p14="http://schemas.microsoft.com/office/powerpoint/2010/main" val="26804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Prosthetics &amp; Orthotics</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05003"/>
            <a:ext cx="8385011" cy="1015663"/>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cs typeface="Arial"/>
              </a:rPr>
              <a:t>Overview:</a:t>
            </a:r>
          </a:p>
          <a:p>
            <a:r>
              <a:rPr lang="en-US" sz="1000"/>
              <a:t>Prosthetic services are “the purchase, customization, fitting, repair, replacement, or adjustment of a prosthesis or component part, or other activity performed or equipment provided in accordance with 130 CMR 428.</a:t>
            </a:r>
            <a:r>
              <a:rPr lang="en-US" sz="1000">
                <a:cs typeface="Arial"/>
              </a:rPr>
              <a:t>”</a:t>
            </a:r>
          </a:p>
          <a:p>
            <a:r>
              <a:rPr lang="en-US" sz="1000"/>
              <a:t>Orthotic Services related to “the provision, purchase, customization, fitting, repair, replacement, or adjustment of an orthosis, orthotic supply, device, or component part, or other activity performed in accordance with 130 CMR 442.” </a:t>
            </a:r>
            <a:r>
              <a:rPr lang="en-US" sz="1000">
                <a:cs typeface="Arial"/>
              </a:rPr>
              <a:t>An orthosis is an external medical device (such as a brace or splint) for supporting, immobilizing, or treating muscles, joints, or skeletal parts which are weak, ineffective, deformed, or injured. </a:t>
            </a:r>
          </a:p>
        </p:txBody>
      </p:sp>
      <p:sp>
        <p:nvSpPr>
          <p:cNvPr id="6" name="TextBox 5">
            <a:extLst>
              <a:ext uri="{FF2B5EF4-FFF2-40B4-BE49-F238E27FC236}">
                <a16:creationId xmlns:a16="http://schemas.microsoft.com/office/drawing/2014/main" id="{999B9F45-B179-D202-94A8-2AE7CD0AF7D5}"/>
              </a:ext>
            </a:extLst>
          </p:cNvPr>
          <p:cNvSpPr txBox="1"/>
          <p:nvPr/>
        </p:nvSpPr>
        <p:spPr>
          <a:xfrm>
            <a:off x="264718" y="1909471"/>
            <a:ext cx="8373288" cy="3785652"/>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cs typeface="Arial"/>
              </a:rPr>
              <a:t>Prosthetics Eligibility: </a:t>
            </a:r>
          </a:p>
          <a:p>
            <a:pPr marL="285750" indent="-285750">
              <a:buFont typeface="Arial" panose="020B0604020202020204" pitchFamily="34" charset="0"/>
              <a:buChar char="•"/>
            </a:pPr>
            <a:r>
              <a:rPr lang="en-US" sz="1000" dirty="0">
                <a:cs typeface="Arial"/>
              </a:rPr>
              <a:t>Member must have MassHealth Standard, CommonHealth, Family Assistance, or </a:t>
            </a:r>
            <a:r>
              <a:rPr lang="en-US" sz="1000" dirty="0" err="1">
                <a:cs typeface="Arial"/>
              </a:rPr>
              <a:t>CarePlus</a:t>
            </a:r>
            <a:endParaRPr lang="en-US" sz="1000" dirty="0">
              <a:cs typeface="Arial"/>
            </a:endParaRPr>
          </a:p>
          <a:p>
            <a:pPr marL="285750" indent="-285750">
              <a:buFont typeface="Arial" panose="020B0604020202020204" pitchFamily="34" charset="0"/>
              <a:buChar char="•"/>
            </a:pPr>
            <a:r>
              <a:rPr lang="en-US" sz="1000" dirty="0">
                <a:cs typeface="Arial"/>
              </a:rPr>
              <a:t>Prosthetics must be medically necessary</a:t>
            </a:r>
          </a:p>
          <a:p>
            <a:pPr marL="285750" indent="-285750">
              <a:buFont typeface="Arial" panose="020B0604020202020204" pitchFamily="34" charset="0"/>
              <a:buChar char="•"/>
            </a:pPr>
            <a:r>
              <a:rPr lang="en-US" sz="1000" dirty="0">
                <a:cs typeface="Arial"/>
              </a:rPr>
              <a:t>Purchase of a prosthetic equipment requires a written prescription by a licensed physician or independent nurse practitioner</a:t>
            </a:r>
          </a:p>
          <a:p>
            <a:pPr marL="742950" lvl="1" indent="-285750">
              <a:buFont typeface="Arial" panose="020B0604020202020204" pitchFamily="34" charset="0"/>
              <a:buChar char="•"/>
            </a:pPr>
            <a:r>
              <a:rPr lang="en-US" sz="1000" dirty="0">
                <a:cs typeface="Arial"/>
              </a:rPr>
              <a:t>Rx must include member’s personal information, specific identification of the item, and medical justification for the use of item</a:t>
            </a:r>
          </a:p>
          <a:p>
            <a:pPr marL="285750" indent="-285750">
              <a:buFont typeface="Arial" panose="020B0604020202020204" pitchFamily="34" charset="0"/>
              <a:buChar char="•"/>
            </a:pPr>
            <a:r>
              <a:rPr lang="en-US" sz="1000" dirty="0">
                <a:cs typeface="Arial"/>
              </a:rPr>
              <a:t>For members in hospital settings, MassHealth only pays for device if it is part of the member’s discharge plan</a:t>
            </a:r>
          </a:p>
          <a:p>
            <a:pPr marL="285750" indent="-285750">
              <a:buFont typeface="Arial" panose="020B0604020202020204" pitchFamily="34" charset="0"/>
              <a:buChar char="•"/>
            </a:pPr>
            <a:r>
              <a:rPr lang="en-US" sz="1000" dirty="0">
                <a:cs typeface="Arial"/>
              </a:rPr>
              <a:t>Not covered are: prosthetic services that under comparable circumstances are not billed to private patients who do not have health insurance; nonmedical prosthetics; storage of prosthetic equipment; and prosthetic services that cannot reasonable by expected to make a meaningful contribution to the member’s condition and that are more costly than suitable alternative.</a:t>
            </a:r>
          </a:p>
          <a:p>
            <a:pPr marL="285750" indent="-285750">
              <a:buFont typeface="Arial" panose="020B0604020202020204" pitchFamily="34" charset="0"/>
              <a:buChar char="•"/>
            </a:pPr>
            <a:r>
              <a:rPr lang="en-US" sz="1000" dirty="0">
                <a:cs typeface="Arial"/>
              </a:rPr>
              <a:t>Some devices require prior authorization</a:t>
            </a:r>
          </a:p>
          <a:p>
            <a:r>
              <a:rPr lang="en-US" sz="1000" b="1" dirty="0">
                <a:cs typeface="Arial"/>
              </a:rPr>
              <a:t>For complete eligibility requirements see 130 CMR 428</a:t>
            </a:r>
          </a:p>
          <a:p>
            <a:endParaRPr lang="en-US" sz="1000" b="1" dirty="0">
              <a:cs typeface="Arial"/>
            </a:endParaRPr>
          </a:p>
          <a:p>
            <a:r>
              <a:rPr lang="en-US" sz="1000" dirty="0">
                <a:cs typeface="Arial"/>
              </a:rPr>
              <a:t>Orthotics Eligibility:</a:t>
            </a:r>
          </a:p>
          <a:p>
            <a:pPr marL="285750" indent="-285750">
              <a:buFont typeface="Arial" panose="020B0604020202020204" pitchFamily="34" charset="0"/>
              <a:buChar char="•"/>
            </a:pPr>
            <a:r>
              <a:rPr lang="en-US" sz="1000" dirty="0">
                <a:cs typeface="Arial"/>
              </a:rPr>
              <a:t>Member must have MassHealth Standard, CommonHealth, Family Assistance, or </a:t>
            </a:r>
            <a:r>
              <a:rPr lang="en-US" sz="1000" dirty="0" err="1">
                <a:cs typeface="Arial"/>
              </a:rPr>
              <a:t>CarePlus</a:t>
            </a:r>
            <a:endParaRPr lang="en-US" sz="1000" dirty="0">
              <a:cs typeface="Arial"/>
            </a:endParaRPr>
          </a:p>
          <a:p>
            <a:pPr marL="285750" indent="-285750">
              <a:buFont typeface="Arial" panose="020B0604020202020204" pitchFamily="34" charset="0"/>
              <a:buChar char="•"/>
            </a:pPr>
            <a:r>
              <a:rPr lang="en-US" sz="1000" dirty="0">
                <a:cs typeface="Arial"/>
              </a:rPr>
              <a:t>Orthotics must be medically necessary</a:t>
            </a:r>
          </a:p>
          <a:p>
            <a:pPr marL="285750" indent="-285750">
              <a:buFont typeface="Arial" panose="020B0604020202020204" pitchFamily="34" charset="0"/>
              <a:buChar char="•"/>
            </a:pPr>
            <a:r>
              <a:rPr lang="en-US" sz="1000" dirty="0">
                <a:cs typeface="Arial"/>
              </a:rPr>
              <a:t>MassHealth pays for medically necessary orthotics and orthotic services pursuant to the </a:t>
            </a:r>
            <a:r>
              <a:rPr lang="en-US" sz="1000" i="1" dirty="0">
                <a:cs typeface="Arial"/>
              </a:rPr>
              <a:t>Orthotics Manual, </a:t>
            </a:r>
            <a:r>
              <a:rPr lang="en-US" sz="1000" dirty="0">
                <a:cs typeface="Arial"/>
              </a:rPr>
              <a:t>Subchapter 6; the Prosthetics Payment and Coverage Guidelines Tool. </a:t>
            </a:r>
          </a:p>
          <a:p>
            <a:pPr marL="285750" indent="-285750">
              <a:buFont typeface="Arial" panose="020B0604020202020204" pitchFamily="34" charset="0"/>
              <a:buChar char="•"/>
            </a:pPr>
            <a:r>
              <a:rPr lang="en-US" sz="1000" dirty="0">
                <a:cs typeface="Arial"/>
              </a:rPr>
              <a:t>Some devices require prior authorization</a:t>
            </a:r>
          </a:p>
          <a:p>
            <a:r>
              <a:rPr lang="en-US" altLang="en-US" sz="1000" dirty="0"/>
              <a:t>Covered service codes,  modifiers,  service limitations,  and prior authorization (PA) requirements are listed in the </a:t>
            </a:r>
            <a:r>
              <a:rPr lang="en-US" altLang="en-US" sz="1000" i="1" dirty="0"/>
              <a:t>Orthotics and Prosthetics Payment and Coverage Guidelines Tool</a:t>
            </a:r>
            <a:endParaRPr lang="en-US" sz="1000" i="1" dirty="0">
              <a:cs typeface="Arial"/>
            </a:endParaRPr>
          </a:p>
          <a:p>
            <a:r>
              <a:rPr lang="en-US" sz="1000" dirty="0">
                <a:hlinkClick r:id="rId6"/>
              </a:rPr>
              <a:t>MassHealth Payment and Coverage Guideline Tools | Mass.gov</a:t>
            </a:r>
            <a:endParaRPr lang="en-US" sz="1000" i="1" dirty="0">
              <a:cs typeface="Arial"/>
            </a:endParaRPr>
          </a:p>
          <a:p>
            <a:endParaRPr lang="en-US" sz="1000" dirty="0">
              <a:cs typeface="Arial"/>
            </a:endParaRPr>
          </a:p>
          <a:p>
            <a:r>
              <a:rPr lang="en-US" sz="1000" dirty="0">
                <a:cs typeface="Arial"/>
              </a:rPr>
              <a:t> </a:t>
            </a:r>
          </a:p>
          <a:p>
            <a:r>
              <a:rPr lang="en-US" sz="1000" b="1" dirty="0">
                <a:cs typeface="Arial"/>
              </a:rPr>
              <a:t>For complete eligibility requirements see 130 CMR 442</a:t>
            </a:r>
          </a:p>
        </p:txBody>
      </p:sp>
      <p:sp>
        <p:nvSpPr>
          <p:cNvPr id="4" name="TextBox 3">
            <a:extLst>
              <a:ext uri="{FF2B5EF4-FFF2-40B4-BE49-F238E27FC236}">
                <a16:creationId xmlns:a16="http://schemas.microsoft.com/office/drawing/2014/main" id="{ED1DDF7A-1E90-D29B-12DC-5EB017CBB1E8}"/>
              </a:ext>
            </a:extLst>
          </p:cNvPr>
          <p:cNvSpPr txBox="1"/>
          <p:nvPr/>
        </p:nvSpPr>
        <p:spPr>
          <a:xfrm>
            <a:off x="252995" y="6385791"/>
            <a:ext cx="4897503" cy="41549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hlinkClick r:id="rId7"/>
              </a:rPr>
              <a:t>https://www.mass.gov/doc/prosthetics-regulations/download </a:t>
            </a:r>
            <a:r>
              <a:rPr lang="en-US" sz="700">
                <a:cs typeface="Arial"/>
                <a:hlinkClick r:id="rId7"/>
              </a:rPr>
              <a:t>Published 4/28/23</a:t>
            </a:r>
            <a:endParaRPr lang="en-US" sz="700">
              <a:cs typeface="Arial"/>
            </a:endParaRPr>
          </a:p>
          <a:p>
            <a:r>
              <a:rPr lang="en-US" sz="700">
                <a:hlinkClick r:id="rId8"/>
              </a:rPr>
              <a:t>https://www.mass.gov/doc/orthotics-regulations/download</a:t>
            </a:r>
            <a:r>
              <a:rPr lang="en-US" sz="700"/>
              <a:t> </a:t>
            </a:r>
            <a:r>
              <a:rPr lang="en-US" sz="700">
                <a:cs typeface="Arial"/>
              </a:rPr>
              <a:t>Published 4/28/23</a:t>
            </a:r>
          </a:p>
          <a:p>
            <a:r>
              <a:rPr lang="en-US" sz="700">
                <a:cs typeface="Arial"/>
                <a:hlinkClick r:id="rId9"/>
              </a:rPr>
              <a:t>https://www.mass.gov/doc/introduction-to-masshealth-long-term-services-and-supports/download</a:t>
            </a:r>
            <a:r>
              <a:rPr lang="en-US" sz="700">
                <a:cs typeface="Arial"/>
              </a:rPr>
              <a:t> Published 9/25/2018 </a:t>
            </a:r>
          </a:p>
        </p:txBody>
      </p:sp>
      <p:sp>
        <p:nvSpPr>
          <p:cNvPr id="8" name="TextBox 7">
            <a:extLst>
              <a:ext uri="{FF2B5EF4-FFF2-40B4-BE49-F238E27FC236}">
                <a16:creationId xmlns:a16="http://schemas.microsoft.com/office/drawing/2014/main" id="{09DB1470-469F-8922-E888-F18A77CD2C78}"/>
              </a:ext>
            </a:extLst>
          </p:cNvPr>
          <p:cNvSpPr txBox="1"/>
          <p:nvPr/>
        </p:nvSpPr>
        <p:spPr>
          <a:xfrm>
            <a:off x="5070841" y="227168"/>
            <a:ext cx="3567165" cy="27699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Team: </a:t>
            </a:r>
            <a:r>
              <a:rPr lang="fr-FR" sz="1200">
                <a:cs typeface="Arial"/>
              </a:rPr>
              <a:t>Jacqueline Eagle &amp;</a:t>
            </a:r>
            <a:r>
              <a:rPr lang="fr-FR" sz="1200" i="1">
                <a:cs typeface="Arial"/>
              </a:rPr>
              <a:t> </a:t>
            </a:r>
            <a:r>
              <a:rPr lang="en-US" sz="1200">
                <a:cs typeface="Arial"/>
              </a:rPr>
              <a:t>Jamie Davidson</a:t>
            </a:r>
            <a:endParaRPr lang="en-US" sz="1200" i="1">
              <a:cs typeface="Arial"/>
            </a:endParaRPr>
          </a:p>
        </p:txBody>
      </p:sp>
      <p:graphicFrame>
        <p:nvGraphicFramePr>
          <p:cNvPr id="7" name="Table 6">
            <a:extLst>
              <a:ext uri="{FF2B5EF4-FFF2-40B4-BE49-F238E27FC236}">
                <a16:creationId xmlns:a16="http://schemas.microsoft.com/office/drawing/2014/main" id="{12C08D83-BEFE-3120-4D20-FA3505000E40}"/>
              </a:ext>
            </a:extLst>
          </p:cNvPr>
          <p:cNvGraphicFramePr>
            <a:graphicFrameLocks noGrp="1"/>
          </p:cNvGraphicFramePr>
          <p:nvPr>
            <p:extLst>
              <p:ext uri="{D42A27DB-BD31-4B8C-83A1-F6EECF244321}">
                <p14:modId xmlns:p14="http://schemas.microsoft.com/office/powerpoint/2010/main" val="172696957"/>
              </p:ext>
            </p:extLst>
          </p:nvPr>
        </p:nvGraphicFramePr>
        <p:xfrm>
          <a:off x="252994" y="5268375"/>
          <a:ext cx="8385012" cy="655243"/>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000">
                          <a:solidFill>
                            <a:srgbClr val="002060"/>
                          </a:solidFill>
                          <a:latin typeface="+mn-lt"/>
                        </a:rPr>
                        <a:t>FY 2023 FFS Spend</a:t>
                      </a:r>
                    </a:p>
                  </a:txBody>
                  <a:tcPr anchor="ctr"/>
                </a:tc>
                <a:tc>
                  <a:txBody>
                    <a:bodyPr/>
                    <a:lstStyle/>
                    <a:p>
                      <a:pPr algn="ctr"/>
                      <a:r>
                        <a:rPr lang="en-US" sz="1000">
                          <a:solidFill>
                            <a:srgbClr val="002060"/>
                          </a:solidFill>
                          <a:latin typeface="+mn-lt"/>
                        </a:rPr>
                        <a:t>FY 2023 FFS Member Count</a:t>
                      </a:r>
                    </a:p>
                  </a:txBody>
                  <a:tcPr anchor="ctr"/>
                </a:tc>
                <a:tc>
                  <a:txBody>
                    <a:bodyPr/>
                    <a:lstStyle/>
                    <a:p>
                      <a:pPr algn="ctr"/>
                      <a:r>
                        <a:rPr lang="en-US" sz="1000">
                          <a:solidFill>
                            <a:srgbClr val="002060"/>
                          </a:solidFill>
                          <a:latin typeface="+mn-lt"/>
                        </a:rPr>
                        <a:t>FY 2023 Managed Care Spend</a:t>
                      </a:r>
                    </a:p>
                  </a:txBody>
                  <a:tcPr anchor="ctr"/>
                </a:tc>
                <a:tc>
                  <a:txBody>
                    <a:bodyPr/>
                    <a:lstStyle/>
                    <a:p>
                      <a:pPr algn="ctr"/>
                      <a:r>
                        <a:rPr lang="en-US" sz="1000">
                          <a:solidFill>
                            <a:srgbClr val="002060"/>
                          </a:solidFill>
                          <a:latin typeface="+mn-lt"/>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050" b="1" i="0" u="none" strike="noStrike">
                          <a:solidFill>
                            <a:srgbClr val="002060"/>
                          </a:solidFill>
                          <a:effectLst/>
                          <a:latin typeface="+mn-lt"/>
                        </a:rPr>
                        <a:t>$9,027,284 </a:t>
                      </a:r>
                    </a:p>
                  </a:txBody>
                  <a:tcPr marL="6350" marR="6350" marT="6350" marB="0" anchor="ctr"/>
                </a:tc>
                <a:tc>
                  <a:txBody>
                    <a:bodyPr/>
                    <a:lstStyle/>
                    <a:p>
                      <a:pPr algn="ctr" fontAlgn="ctr"/>
                      <a:r>
                        <a:rPr lang="en-US" sz="1050" b="1" i="0" u="none" strike="noStrike">
                          <a:solidFill>
                            <a:srgbClr val="002060"/>
                          </a:solidFill>
                          <a:effectLst/>
                          <a:latin typeface="+mn-lt"/>
                        </a:rPr>
                        <a:t>17,857</a:t>
                      </a:r>
                    </a:p>
                  </a:txBody>
                  <a:tcPr marL="6350" marR="6350" marT="6350" marB="0" anchor="ctr"/>
                </a:tc>
                <a:tc>
                  <a:txBody>
                    <a:bodyPr/>
                    <a:lstStyle/>
                    <a:p>
                      <a:pPr algn="ctr"/>
                      <a:r>
                        <a:rPr lang="en-US" sz="1000" b="1" dirty="0">
                          <a:solidFill>
                            <a:srgbClr val="002060"/>
                          </a:solidFill>
                          <a:latin typeface="+mn-lt"/>
                        </a:rPr>
                        <a:t>$8,265,480</a:t>
                      </a:r>
                    </a:p>
                  </a:txBody>
                  <a:tcPr/>
                </a:tc>
                <a:tc>
                  <a:txBody>
                    <a:bodyPr/>
                    <a:lstStyle/>
                    <a:p>
                      <a:pPr algn="ctr"/>
                      <a:r>
                        <a:rPr lang="en-US" sz="1000" b="1" dirty="0">
                          <a:solidFill>
                            <a:srgbClr val="002060"/>
                          </a:solidFill>
                          <a:latin typeface="+mn-lt"/>
                        </a:rPr>
                        <a:t>25,590</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418014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Therapies</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160043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Overview: </a:t>
            </a:r>
          </a:p>
          <a:p>
            <a:r>
              <a:rPr lang="en-US" sz="1400" dirty="0"/>
              <a:t>A therapy visit is “a personal contact with a member provided by a licensed physical therapist, licensed physical therapy assistant, licensed occupational therapist, licensed occupational therapy assistant, licensed speech/language pathologist, or licensed speech/language pathologist assistant for the purpose of providing a covered service.” The purpose of the visits is to improve, develop, correct, rehabilitate, and to main function, or to prevent the worsening of condition due to medical conditions or injuries. </a:t>
            </a:r>
            <a:endParaRPr lang="en-US" sz="1400" dirty="0">
              <a:cs typeface="Arial"/>
            </a:endParaRPr>
          </a:p>
        </p:txBody>
      </p:sp>
      <p:sp>
        <p:nvSpPr>
          <p:cNvPr id="6" name="TextBox 5">
            <a:extLst>
              <a:ext uri="{FF2B5EF4-FFF2-40B4-BE49-F238E27FC236}">
                <a16:creationId xmlns:a16="http://schemas.microsoft.com/office/drawing/2014/main" id="{999B9F45-B179-D202-94A8-2AE7CD0AF7D5}"/>
              </a:ext>
            </a:extLst>
          </p:cNvPr>
          <p:cNvSpPr txBox="1"/>
          <p:nvPr/>
        </p:nvSpPr>
        <p:spPr>
          <a:xfrm>
            <a:off x="252994" y="2784684"/>
            <a:ext cx="8385011" cy="2031325"/>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rtl="0" fontAlgn="base"/>
            <a:r>
              <a:rPr lang="en-US" sz="1400" b="0" i="0" u="none" strike="noStrike">
                <a:solidFill>
                  <a:schemeClr val="tx1"/>
                </a:solidFill>
                <a:effectLst/>
                <a:latin typeface="Arial" panose="020B0604020202020204" pitchFamily="34" charset="0"/>
              </a:rPr>
              <a:t>Eligibility: </a:t>
            </a:r>
            <a:r>
              <a:rPr lang="en-US" sz="1400" b="0" i="0">
                <a:solidFill>
                  <a:schemeClr val="tx1"/>
                </a:solidFill>
                <a:effectLst/>
                <a:latin typeface="Arial" panose="020B0604020202020204" pitchFamily="34" charset="0"/>
              </a:rPr>
              <a:t>​</a:t>
            </a:r>
            <a:endParaRPr lang="en-US" sz="1400" b="0" i="0">
              <a:solidFill>
                <a:schemeClr val="tx1"/>
              </a:solidFill>
              <a:effectLst/>
              <a:latin typeface="Segoe UI" panose="020B0502040204020203" pitchFamily="34" charset="0"/>
            </a:endParaRPr>
          </a:p>
          <a:p>
            <a:pPr marL="285750" indent="-285750" algn="l" rtl="0" fontAlgn="base">
              <a:buFont typeface="Arial" panose="020B0604020202020204" pitchFamily="34" charset="0"/>
              <a:buChar char="•"/>
            </a:pPr>
            <a:r>
              <a:rPr lang="en-US" sz="1400" b="0" i="0" u="none" strike="noStrike">
                <a:solidFill>
                  <a:schemeClr val="tx1"/>
                </a:solidFill>
                <a:effectLst/>
                <a:latin typeface="Arial" panose="020B0604020202020204" pitchFamily="34" charset="0"/>
              </a:rPr>
              <a:t>Member must have MassHealth Standard, CommonHealth, Family Assistance, or </a:t>
            </a:r>
            <a:r>
              <a:rPr lang="en-US" sz="1400" b="0" i="0" u="none" strike="noStrike" err="1">
                <a:solidFill>
                  <a:schemeClr val="tx1"/>
                </a:solidFill>
                <a:effectLst/>
                <a:latin typeface="Arial" panose="020B0604020202020204" pitchFamily="34" charset="0"/>
              </a:rPr>
              <a:t>CarePlus</a:t>
            </a:r>
            <a:r>
              <a:rPr lang="en-US" sz="1400" b="0" i="0">
                <a:solidFill>
                  <a:schemeClr val="tx1"/>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chemeClr val="tx1"/>
                </a:solidFill>
                <a:effectLst/>
                <a:latin typeface="Arial" panose="020B0604020202020204" pitchFamily="34" charset="0"/>
              </a:rPr>
              <a:t>Therapy service must be medically necessary </a:t>
            </a:r>
            <a:r>
              <a:rPr lang="en-US" sz="1400" b="0" i="0">
                <a:solidFill>
                  <a:schemeClr val="tx1"/>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chemeClr val="tx1"/>
                </a:solidFill>
                <a:effectLst/>
                <a:latin typeface="Arial" panose="020B0604020202020204" pitchFamily="34" charset="0"/>
              </a:rPr>
              <a:t>Therapist has received written prescriptions from the prescribing practitioner before beginning services</a:t>
            </a:r>
            <a:r>
              <a:rPr lang="en-US" sz="1400" b="0" i="0">
                <a:solidFill>
                  <a:schemeClr val="tx1"/>
                </a:solidFill>
                <a:effectLst/>
                <a:latin typeface="Arial" panose="020B0604020202020204" pitchFamily="34" charset="0"/>
              </a:rPr>
              <a:t>​</a:t>
            </a:r>
          </a:p>
          <a:p>
            <a:pPr marL="285750" indent="-285750" algn="l" rtl="0" fontAlgn="base">
              <a:buFont typeface="Arial" panose="020B0604020202020204" pitchFamily="34" charset="0"/>
              <a:buChar char="•"/>
            </a:pPr>
            <a:r>
              <a:rPr lang="en-US" sz="1400" b="0" i="0" u="none" strike="noStrike">
                <a:solidFill>
                  <a:schemeClr val="tx1"/>
                </a:solidFill>
                <a:effectLst/>
                <a:latin typeface="Arial" panose="020B0604020202020204" pitchFamily="34" charset="0"/>
              </a:rPr>
              <a:t>MassHealth requires prior authorization if eligible member exceeds a certain number of annual evaluations, occupational, physical, and speech therapy sessions.</a:t>
            </a:r>
            <a:r>
              <a:rPr lang="en-US" sz="1400" b="0" i="0">
                <a:solidFill>
                  <a:schemeClr val="tx1"/>
                </a:solidFill>
                <a:effectLst/>
                <a:latin typeface="Arial" panose="020B0604020202020204" pitchFamily="34" charset="0"/>
              </a:rPr>
              <a:t>​</a:t>
            </a:r>
          </a:p>
          <a:p>
            <a:pPr algn="l" rtl="0" fontAlgn="base"/>
            <a:r>
              <a:rPr lang="en-US" sz="1400" b="0" i="0">
                <a:solidFill>
                  <a:schemeClr val="tx1"/>
                </a:solidFill>
                <a:effectLst/>
                <a:latin typeface="Arial" panose="020B0604020202020204" pitchFamily="34" charset="0"/>
              </a:rPr>
              <a:t>​</a:t>
            </a:r>
            <a:endParaRPr lang="en-US" sz="1400" b="0" i="0">
              <a:solidFill>
                <a:schemeClr val="tx1"/>
              </a:solidFill>
              <a:effectLst/>
              <a:latin typeface="Segoe UI" panose="020B0502040204020203" pitchFamily="34" charset="0"/>
            </a:endParaRPr>
          </a:p>
          <a:p>
            <a:pPr algn="l" rtl="0" fontAlgn="base"/>
            <a:r>
              <a:rPr lang="en-US" sz="1400" b="1" i="0" u="none" strike="noStrike">
                <a:solidFill>
                  <a:schemeClr val="tx1"/>
                </a:solidFill>
                <a:effectLst/>
                <a:latin typeface="Arial" panose="020B0604020202020204" pitchFamily="34" charset="0"/>
              </a:rPr>
              <a:t>For complete eligibility requirements see 130 CMR 432</a:t>
            </a:r>
            <a:endParaRPr lang="en-US" sz="1400" b="0" i="0">
              <a:solidFill>
                <a:schemeClr val="tx1"/>
              </a:solidFill>
              <a:effectLst/>
              <a:latin typeface="Segoe UI" panose="020B0502040204020203" pitchFamily="34" charset="0"/>
            </a:endParaRPr>
          </a:p>
        </p:txBody>
      </p:sp>
      <p:sp>
        <p:nvSpPr>
          <p:cNvPr id="8" name="TextBox 7">
            <a:extLst>
              <a:ext uri="{FF2B5EF4-FFF2-40B4-BE49-F238E27FC236}">
                <a16:creationId xmlns:a16="http://schemas.microsoft.com/office/drawing/2014/main" id="{2A0E6830-A3C3-D900-AD6C-89B1AB6DA218}"/>
              </a:ext>
            </a:extLst>
          </p:cNvPr>
          <p:cNvSpPr txBox="1"/>
          <p:nvPr/>
        </p:nvSpPr>
        <p:spPr>
          <a:xfrm>
            <a:off x="252995" y="6353832"/>
            <a:ext cx="4897503"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https://www.mass.gov/doc/therapist-services-regulations-1/download</a:t>
            </a:r>
            <a:r>
              <a:rPr lang="en-US" sz="700">
                <a:cs typeface="Arial"/>
              </a:rPr>
              <a:t> Published 11/26/21</a:t>
            </a:r>
          </a:p>
          <a:p>
            <a:r>
              <a:rPr lang="en-US" sz="700">
                <a:cs typeface="Arial"/>
                <a:hlinkClick r:id="rId7"/>
              </a:rPr>
              <a:t>https://www.mass.gov/doc/introduction-to-masshealth-long-term-services-and-supports/download</a:t>
            </a:r>
            <a:r>
              <a:rPr lang="en-US" sz="700">
                <a:cs typeface="Arial"/>
              </a:rPr>
              <a:t> Published 9/25/2018 </a:t>
            </a:r>
          </a:p>
        </p:txBody>
      </p:sp>
      <p:sp>
        <p:nvSpPr>
          <p:cNvPr id="10" name="TextBox 9">
            <a:extLst>
              <a:ext uri="{FF2B5EF4-FFF2-40B4-BE49-F238E27FC236}">
                <a16:creationId xmlns:a16="http://schemas.microsoft.com/office/drawing/2014/main" id="{8DE308BF-3A0C-98D3-7266-2C9F6204F105}"/>
              </a:ext>
            </a:extLst>
          </p:cNvPr>
          <p:cNvSpPr txBox="1"/>
          <p:nvPr/>
        </p:nvSpPr>
        <p:spPr>
          <a:xfrm>
            <a:off x="3144416" y="196391"/>
            <a:ext cx="5493589"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Point of Contact: </a:t>
            </a:r>
            <a:r>
              <a:rPr lang="en-US" sz="1400">
                <a:cs typeface="Arial"/>
              </a:rPr>
              <a:t>Abby Newton &amp; April Miranda </a:t>
            </a:r>
            <a:endParaRPr lang="en-US" sz="1400" i="1">
              <a:cs typeface="Arial"/>
            </a:endParaRPr>
          </a:p>
        </p:txBody>
      </p:sp>
      <p:graphicFrame>
        <p:nvGraphicFramePr>
          <p:cNvPr id="4" name="Table 3">
            <a:extLst>
              <a:ext uri="{FF2B5EF4-FFF2-40B4-BE49-F238E27FC236}">
                <a16:creationId xmlns:a16="http://schemas.microsoft.com/office/drawing/2014/main" id="{C15966EA-7BAF-3ABE-E2D2-BCF36D1664A3}"/>
              </a:ext>
            </a:extLst>
          </p:cNvPr>
          <p:cNvGraphicFramePr>
            <a:graphicFrameLocks noGrp="1"/>
          </p:cNvGraphicFramePr>
          <p:nvPr>
            <p:extLst>
              <p:ext uri="{D42A27DB-BD31-4B8C-83A1-F6EECF244321}">
                <p14:modId xmlns:p14="http://schemas.microsoft.com/office/powerpoint/2010/main" val="1692217560"/>
              </p:ext>
            </p:extLst>
          </p:nvPr>
        </p:nvGraphicFramePr>
        <p:xfrm>
          <a:off x="252994" y="5268375"/>
          <a:ext cx="8385012" cy="73152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200">
                          <a:solidFill>
                            <a:srgbClr val="002060"/>
                          </a:solidFill>
                        </a:rPr>
                        <a:t>FY 2023 FFS Spend</a:t>
                      </a:r>
                    </a:p>
                  </a:txBody>
                  <a:tcPr anchor="ctr"/>
                </a:tc>
                <a:tc>
                  <a:txBody>
                    <a:bodyPr/>
                    <a:lstStyle/>
                    <a:p>
                      <a:pPr algn="ctr"/>
                      <a:r>
                        <a:rPr lang="en-US" sz="1200">
                          <a:solidFill>
                            <a:srgbClr val="002060"/>
                          </a:solidFill>
                        </a:rPr>
                        <a:t>FY 2023 FFS Member Count</a:t>
                      </a:r>
                    </a:p>
                  </a:txBody>
                  <a:tcPr anchor="ctr"/>
                </a:tc>
                <a:tc>
                  <a:txBody>
                    <a:bodyPr/>
                    <a:lstStyle/>
                    <a:p>
                      <a:pPr algn="ctr"/>
                      <a:r>
                        <a:rPr lang="en-US" sz="1200">
                          <a:solidFill>
                            <a:srgbClr val="002060"/>
                          </a:solidFill>
                        </a:rPr>
                        <a:t>FY 2023 Managed Care Spend</a:t>
                      </a:r>
                    </a:p>
                  </a:txBody>
                  <a:tcPr anchor="ctr"/>
                </a:tc>
                <a:tc>
                  <a:txBody>
                    <a:bodyPr/>
                    <a:lstStyle/>
                    <a:p>
                      <a:pPr algn="ctr"/>
                      <a:r>
                        <a:rPr lang="en-US" sz="1200">
                          <a:solidFill>
                            <a:srgbClr val="0020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$9,119,608</a:t>
                      </a:r>
                    </a:p>
                  </a:txBody>
                  <a:tcPr marL="6350" marR="6350" marT="6350" marB="0" anchor="ctr"/>
                </a:tc>
                <a:tc>
                  <a:txBody>
                    <a:bodyPr/>
                    <a:lstStyle/>
                    <a:p>
                      <a:pPr algn="ctr" fontAlgn="ctr"/>
                      <a:r>
                        <a:rPr lang="en-US" sz="1200" b="1" i="0" u="none" strike="noStrike">
                          <a:solidFill>
                            <a:srgbClr val="002060"/>
                          </a:solidFill>
                          <a:effectLst/>
                          <a:latin typeface="+mn-lt"/>
                        </a:rPr>
                        <a:t>16,872</a:t>
                      </a:r>
                    </a:p>
                  </a:txBody>
                  <a:tcPr marL="6350" marR="6350" marT="6350" marB="0" anchor="ctr"/>
                </a:tc>
                <a:tc>
                  <a:txBody>
                    <a:bodyPr/>
                    <a:lstStyle/>
                    <a:p>
                      <a:pPr algn="ctr"/>
                      <a:r>
                        <a:rPr lang="en-US" sz="1200" b="1" dirty="0">
                          <a:solidFill>
                            <a:srgbClr val="002060"/>
                          </a:solidFill>
                          <a:latin typeface="+mn-lt"/>
                        </a:rPr>
                        <a:t>$17,208,483</a:t>
                      </a:r>
                    </a:p>
                  </a:txBody>
                  <a:tcPr/>
                </a:tc>
                <a:tc>
                  <a:txBody>
                    <a:bodyPr/>
                    <a:lstStyle/>
                    <a:p>
                      <a:pPr algn="ctr"/>
                      <a:r>
                        <a:rPr lang="en-US" sz="1200" b="1" dirty="0">
                          <a:solidFill>
                            <a:srgbClr val="002060"/>
                          </a:solidFill>
                          <a:latin typeface="+mn-lt"/>
                        </a:rPr>
                        <a:t>32,328</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868790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0A98-2F18-6CC8-C5EC-2F0CDB1C8781}"/>
              </a:ext>
            </a:extLst>
          </p:cNvPr>
          <p:cNvSpPr>
            <a:spLocks noGrp="1"/>
          </p:cNvSpPr>
          <p:nvPr>
            <p:ph type="title"/>
          </p:nvPr>
        </p:nvSpPr>
        <p:spPr>
          <a:xfrm>
            <a:off x="2107096" y="3220676"/>
            <a:ext cx="4929808" cy="416647"/>
          </a:xfrm>
        </p:spPr>
        <p:txBody>
          <a:bodyPr/>
          <a:lstStyle/>
          <a:p>
            <a:r>
              <a:rPr lang="en-US"/>
              <a:t>Institutional-Based OLTSS Programs</a:t>
            </a:r>
          </a:p>
        </p:txBody>
      </p:sp>
    </p:spTree>
    <p:extLst>
      <p:ext uri="{BB962C8B-B14F-4D97-AF65-F5344CB8AC3E}">
        <p14:creationId xmlns:p14="http://schemas.microsoft.com/office/powerpoint/2010/main" val="506781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dirty="0"/>
              <a:t>Chronic Disease and Rehabilitation Hospitals</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671840"/>
            <a:ext cx="8385010" cy="1384995"/>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Overview: </a:t>
            </a:r>
          </a:p>
          <a:p>
            <a:r>
              <a:rPr lang="en-US" sz="1200" dirty="0">
                <a:cs typeface="Arial"/>
              </a:rPr>
              <a:t>Chronic Disease &amp; Rehabilitation Hospitals (CDRHs) provide a wide range of inpatient and outpatient services chronic and rehab services. For example, chronic services are provided to members requiring oncology, complex medical management, members with HIV and AIDS, members requiring complex wound management, members with post medical-surgical problems or congestive heart failure, etc.</a:t>
            </a:r>
          </a:p>
          <a:p>
            <a:r>
              <a:rPr lang="en-US" sz="1200" dirty="0">
                <a:cs typeface="Arial"/>
              </a:rPr>
              <a:t>In Medicare these types of hospitals are called Long Term Acute Care Hospitals (LTACs) and Inpatient Rehabilitation Facilities (IRFs) as a result, you might hear them referred with those names and acronyms</a:t>
            </a:r>
          </a:p>
        </p:txBody>
      </p:sp>
      <p:sp>
        <p:nvSpPr>
          <p:cNvPr id="6" name="TextBox 5">
            <a:extLst>
              <a:ext uri="{FF2B5EF4-FFF2-40B4-BE49-F238E27FC236}">
                <a16:creationId xmlns:a16="http://schemas.microsoft.com/office/drawing/2014/main" id="{999B9F45-B179-D202-94A8-2AE7CD0AF7D5}"/>
              </a:ext>
            </a:extLst>
          </p:cNvPr>
          <p:cNvSpPr txBox="1"/>
          <p:nvPr/>
        </p:nvSpPr>
        <p:spPr>
          <a:xfrm>
            <a:off x="252994" y="2076798"/>
            <a:ext cx="8385011" cy="304698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Inpatient Rehab and Chronic Hospital Eligibility: </a:t>
            </a:r>
          </a:p>
          <a:p>
            <a:pPr marL="285750" indent="-285750">
              <a:buFont typeface="Arial" panose="020B0604020202020204" pitchFamily="34" charset="0"/>
              <a:buChar char="•"/>
            </a:pPr>
            <a:r>
              <a:rPr lang="en-US" sz="1200" dirty="0">
                <a:cs typeface="Arial"/>
              </a:rPr>
              <a:t>Member must have MassHealth Standard, CommonHealth, Family Assistance, or </a:t>
            </a:r>
            <a:r>
              <a:rPr lang="en-US" sz="1200" dirty="0" err="1">
                <a:cs typeface="Arial"/>
              </a:rPr>
              <a:t>CarePlus</a:t>
            </a:r>
            <a:endParaRPr lang="en-US" sz="1200" dirty="0">
              <a:cs typeface="Arial"/>
            </a:endParaRPr>
          </a:p>
          <a:p>
            <a:pPr marL="285750" indent="-285750">
              <a:buFont typeface="Arial" panose="020B0604020202020204" pitchFamily="34" charset="0"/>
              <a:buChar char="•"/>
            </a:pPr>
            <a:r>
              <a:rPr lang="en-US" sz="1200" dirty="0">
                <a:cs typeface="Arial"/>
              </a:rPr>
              <a:t>Initial screening before admitting member to ensure that services are medically necessary</a:t>
            </a:r>
          </a:p>
          <a:p>
            <a:pPr marL="285750" indent="-285750">
              <a:buFont typeface="Arial" panose="020B0604020202020204" pitchFamily="34" charset="0"/>
              <a:buChar char="•"/>
            </a:pPr>
            <a:r>
              <a:rPr lang="en-US" sz="1200" dirty="0">
                <a:cs typeface="Arial"/>
              </a:rPr>
              <a:t>Services must be ordered by a physician </a:t>
            </a:r>
          </a:p>
          <a:p>
            <a:pPr marL="285750" indent="-285750">
              <a:buFont typeface="Arial" panose="020B0604020202020204" pitchFamily="34" charset="0"/>
              <a:buChar char="•"/>
            </a:pPr>
            <a:r>
              <a:rPr lang="en-US" sz="1200" dirty="0">
                <a:cs typeface="Arial"/>
              </a:rPr>
              <a:t>Member must be deemed as requiring services that:</a:t>
            </a:r>
          </a:p>
          <a:p>
            <a:pPr marL="742950" lvl="1" indent="-285750">
              <a:buFont typeface="Arial" panose="020B0604020202020204" pitchFamily="34" charset="0"/>
              <a:buChar char="•"/>
            </a:pPr>
            <a:r>
              <a:rPr lang="en-US" sz="1200" dirty="0">
                <a:cs typeface="Arial"/>
              </a:rPr>
              <a:t>(1) can be safely delivered in a chronic disease hospital and requires at least daily physician intervention or the 24-hour availability of medical services, and/or</a:t>
            </a:r>
          </a:p>
          <a:p>
            <a:pPr marL="742950" lvl="1" indent="-285750">
              <a:buFont typeface="Arial" panose="020B0604020202020204" pitchFamily="34" charset="0"/>
              <a:buChar char="•"/>
            </a:pPr>
            <a:r>
              <a:rPr lang="en-US" sz="1200" dirty="0">
                <a:cs typeface="Arial"/>
              </a:rPr>
              <a:t>(2) the member’s medical condition and treatment needs cannot be achieved aside from a chronic disease and rehabilitation inpatient hospital. </a:t>
            </a:r>
          </a:p>
          <a:p>
            <a:r>
              <a:rPr lang="en-US" sz="1200" b="1" dirty="0">
                <a:cs typeface="Arial"/>
              </a:rPr>
              <a:t>For complete eligibility requirements see 130 CMR 435</a:t>
            </a:r>
          </a:p>
          <a:p>
            <a:endParaRPr lang="en-US" sz="1200" b="1" dirty="0">
              <a:cs typeface="Arial"/>
            </a:endParaRPr>
          </a:p>
          <a:p>
            <a:r>
              <a:rPr lang="en-US" sz="1200" dirty="0">
                <a:cs typeface="Arial"/>
              </a:rPr>
              <a:t>Outpatient Rehab and Chronic Hospital Eligibility: </a:t>
            </a:r>
          </a:p>
          <a:p>
            <a:pPr marL="285750" indent="-285750">
              <a:buFont typeface="Arial" panose="020B0604020202020204" pitchFamily="34" charset="0"/>
              <a:buChar char="•"/>
            </a:pPr>
            <a:r>
              <a:rPr lang="en-US" sz="1200" dirty="0">
                <a:cs typeface="Arial"/>
              </a:rPr>
              <a:t>Member must have MassHealth Standard, CommonHealth, Family Assistance, or </a:t>
            </a:r>
            <a:r>
              <a:rPr lang="en-US" sz="1200" dirty="0" err="1">
                <a:cs typeface="Arial"/>
              </a:rPr>
              <a:t>CarePlus</a:t>
            </a:r>
            <a:endParaRPr lang="en-US" sz="1200" dirty="0">
              <a:cs typeface="Arial"/>
            </a:endParaRPr>
          </a:p>
          <a:p>
            <a:pPr marL="285750" indent="-285750">
              <a:buFont typeface="Arial" panose="020B0604020202020204" pitchFamily="34" charset="0"/>
              <a:buChar char="•"/>
            </a:pPr>
            <a:r>
              <a:rPr lang="en-US" sz="1200" dirty="0">
                <a:cs typeface="Arial"/>
              </a:rPr>
              <a:t>Care must be medically necessary</a:t>
            </a:r>
          </a:p>
          <a:p>
            <a:pPr marL="285750" indent="-285750">
              <a:buFont typeface="Arial" panose="020B0604020202020204" pitchFamily="34" charset="0"/>
              <a:buChar char="•"/>
            </a:pPr>
            <a:r>
              <a:rPr lang="en-US" sz="1200" dirty="0">
                <a:cs typeface="Arial"/>
              </a:rPr>
              <a:t>Certain outpatient services require prior authorization</a:t>
            </a:r>
          </a:p>
          <a:p>
            <a:r>
              <a:rPr lang="en-US" sz="1200" b="1" dirty="0">
                <a:cs typeface="Arial"/>
              </a:rPr>
              <a:t>For complete eligibility requirements see 130 CMR 410</a:t>
            </a:r>
          </a:p>
        </p:txBody>
      </p:sp>
      <p:sp>
        <p:nvSpPr>
          <p:cNvPr id="4" name="TextBox 3">
            <a:extLst>
              <a:ext uri="{FF2B5EF4-FFF2-40B4-BE49-F238E27FC236}">
                <a16:creationId xmlns:a16="http://schemas.microsoft.com/office/drawing/2014/main" id="{D79D10F6-3FE6-E734-9EE6-3B122CB149A4}"/>
              </a:ext>
            </a:extLst>
          </p:cNvPr>
          <p:cNvSpPr txBox="1"/>
          <p:nvPr/>
        </p:nvSpPr>
        <p:spPr>
          <a:xfrm>
            <a:off x="252995" y="6390840"/>
            <a:ext cx="5774581"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https://www.mass.gov/doc/chronic-disease-and-rehabilitation-inpatient-hospital-services-regulations/download</a:t>
            </a:r>
            <a:r>
              <a:rPr lang="en-US" sz="700"/>
              <a:t> </a:t>
            </a:r>
            <a:r>
              <a:rPr lang="en-US" sz="700">
                <a:cs typeface="Arial"/>
              </a:rPr>
              <a:t>Published 2/01/00</a:t>
            </a:r>
          </a:p>
          <a:p>
            <a:r>
              <a:rPr lang="en-US" sz="700">
                <a:cs typeface="Arial"/>
                <a:hlinkClick r:id="rId7"/>
              </a:rPr>
              <a:t>https://www.mass.gov/doc/introduction-to-masshealth-long-term-services-and-supports/download</a:t>
            </a:r>
            <a:r>
              <a:rPr lang="en-US" sz="700">
                <a:cs typeface="Arial"/>
              </a:rPr>
              <a:t> Published 9/25/2018 </a:t>
            </a:r>
          </a:p>
        </p:txBody>
      </p:sp>
      <p:sp>
        <p:nvSpPr>
          <p:cNvPr id="8" name="TextBox 7">
            <a:extLst>
              <a:ext uri="{FF2B5EF4-FFF2-40B4-BE49-F238E27FC236}">
                <a16:creationId xmlns:a16="http://schemas.microsoft.com/office/drawing/2014/main" id="{6A6498C5-EC12-8FA2-764E-B96AA9216DC8}"/>
              </a:ext>
            </a:extLst>
          </p:cNvPr>
          <p:cNvSpPr txBox="1"/>
          <p:nvPr/>
        </p:nvSpPr>
        <p:spPr>
          <a:xfrm>
            <a:off x="5943600" y="196391"/>
            <a:ext cx="2694405"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Pam Murdock </a:t>
            </a:r>
            <a:endParaRPr lang="en-US" sz="1400" i="1">
              <a:cs typeface="Arial"/>
            </a:endParaRPr>
          </a:p>
        </p:txBody>
      </p:sp>
      <p:graphicFrame>
        <p:nvGraphicFramePr>
          <p:cNvPr id="9" name="Table 8">
            <a:extLst>
              <a:ext uri="{FF2B5EF4-FFF2-40B4-BE49-F238E27FC236}">
                <a16:creationId xmlns:a16="http://schemas.microsoft.com/office/drawing/2014/main" id="{A2E15CB6-495A-4275-D044-251CE292A8A8}"/>
              </a:ext>
            </a:extLst>
          </p:cNvPr>
          <p:cNvGraphicFramePr>
            <a:graphicFrameLocks noGrp="1"/>
          </p:cNvGraphicFramePr>
          <p:nvPr>
            <p:extLst>
              <p:ext uri="{D42A27DB-BD31-4B8C-83A1-F6EECF244321}">
                <p14:modId xmlns:p14="http://schemas.microsoft.com/office/powerpoint/2010/main" val="4109022046"/>
              </p:ext>
            </p:extLst>
          </p:nvPr>
        </p:nvGraphicFramePr>
        <p:xfrm>
          <a:off x="252994" y="5268375"/>
          <a:ext cx="8385010" cy="1005840"/>
        </p:xfrm>
        <a:graphic>
          <a:graphicData uri="http://schemas.openxmlformats.org/drawingml/2006/table">
            <a:tbl>
              <a:tblPr firstRow="1" bandRow="1">
                <a:tableStyleId>{C4B1156A-380E-4F78-BDF5-A606A8083BF9}</a:tableStyleId>
              </a:tblPr>
              <a:tblGrid>
                <a:gridCol w="1677002">
                  <a:extLst>
                    <a:ext uri="{9D8B030D-6E8A-4147-A177-3AD203B41FA5}">
                      <a16:colId xmlns:a16="http://schemas.microsoft.com/office/drawing/2014/main" val="902445580"/>
                    </a:ext>
                  </a:extLst>
                </a:gridCol>
                <a:gridCol w="1677002">
                  <a:extLst>
                    <a:ext uri="{9D8B030D-6E8A-4147-A177-3AD203B41FA5}">
                      <a16:colId xmlns:a16="http://schemas.microsoft.com/office/drawing/2014/main" val="2359770056"/>
                    </a:ext>
                  </a:extLst>
                </a:gridCol>
                <a:gridCol w="1677002">
                  <a:extLst>
                    <a:ext uri="{9D8B030D-6E8A-4147-A177-3AD203B41FA5}">
                      <a16:colId xmlns:a16="http://schemas.microsoft.com/office/drawing/2014/main" val="4071438450"/>
                    </a:ext>
                  </a:extLst>
                </a:gridCol>
                <a:gridCol w="1677002">
                  <a:extLst>
                    <a:ext uri="{9D8B030D-6E8A-4147-A177-3AD203B41FA5}">
                      <a16:colId xmlns:a16="http://schemas.microsoft.com/office/drawing/2014/main" val="169988499"/>
                    </a:ext>
                  </a:extLst>
                </a:gridCol>
                <a:gridCol w="1677002">
                  <a:extLst>
                    <a:ext uri="{9D8B030D-6E8A-4147-A177-3AD203B41FA5}">
                      <a16:colId xmlns:a16="http://schemas.microsoft.com/office/drawing/2014/main" val="4009792520"/>
                    </a:ext>
                  </a:extLst>
                </a:gridCol>
              </a:tblGrid>
              <a:tr h="411403">
                <a:tc>
                  <a:txBody>
                    <a:bodyPr/>
                    <a:lstStyle/>
                    <a:p>
                      <a:pPr algn="ctr"/>
                      <a:endParaRPr lang="en-US" sz="1200" dirty="0">
                        <a:solidFill>
                          <a:srgbClr val="002060"/>
                        </a:solidFill>
                      </a:endParaRPr>
                    </a:p>
                  </a:txBody>
                  <a:tcPr anchor="ctr"/>
                </a:tc>
                <a:tc>
                  <a:txBody>
                    <a:bodyPr/>
                    <a:lstStyle/>
                    <a:p>
                      <a:pPr algn="ctr"/>
                      <a:r>
                        <a:rPr lang="en-US" sz="1200" dirty="0">
                          <a:solidFill>
                            <a:srgbClr val="002060"/>
                          </a:solidFill>
                        </a:rPr>
                        <a:t>FY 2023 FFS Spend</a:t>
                      </a:r>
                    </a:p>
                  </a:txBody>
                  <a:tcPr anchor="ctr"/>
                </a:tc>
                <a:tc>
                  <a:txBody>
                    <a:bodyPr/>
                    <a:lstStyle/>
                    <a:p>
                      <a:pPr algn="ctr"/>
                      <a:r>
                        <a:rPr lang="en-US" sz="1200">
                          <a:solidFill>
                            <a:srgbClr val="002060"/>
                          </a:solidFill>
                        </a:rPr>
                        <a:t>FY 2023 FFS Member Count</a:t>
                      </a:r>
                    </a:p>
                  </a:txBody>
                  <a:tcPr anchor="ctr"/>
                </a:tc>
                <a:tc>
                  <a:txBody>
                    <a:bodyPr/>
                    <a:lstStyle/>
                    <a:p>
                      <a:pPr algn="ctr"/>
                      <a:r>
                        <a:rPr lang="en-US" sz="1200">
                          <a:solidFill>
                            <a:srgbClr val="002060"/>
                          </a:solidFill>
                        </a:rPr>
                        <a:t>FY 2023 Managed Care Spend</a:t>
                      </a:r>
                    </a:p>
                  </a:txBody>
                  <a:tcPr anchor="ctr"/>
                </a:tc>
                <a:tc>
                  <a:txBody>
                    <a:bodyPr/>
                    <a:lstStyle/>
                    <a:p>
                      <a:pPr algn="ctr"/>
                      <a:r>
                        <a:rPr lang="en-US" sz="1200">
                          <a:solidFill>
                            <a:srgbClr val="0020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dirty="0">
                          <a:solidFill>
                            <a:srgbClr val="002060"/>
                          </a:solidFill>
                          <a:effectLst/>
                          <a:latin typeface="+mn-lt"/>
                        </a:rPr>
                        <a:t>Inpatient</a:t>
                      </a:r>
                    </a:p>
                  </a:txBody>
                  <a:tcPr marL="6350" marR="6350" marT="6350" marB="0" anchor="ctr"/>
                </a:tc>
                <a:tc>
                  <a:txBody>
                    <a:bodyPr/>
                    <a:lstStyle/>
                    <a:p>
                      <a:pPr algn="ctr" fontAlgn="ctr"/>
                      <a:r>
                        <a:rPr lang="en-US" sz="1200" b="1" i="0" u="none" strike="noStrike" dirty="0">
                          <a:solidFill>
                            <a:srgbClr val="002060"/>
                          </a:solidFill>
                          <a:effectLst/>
                          <a:latin typeface="+mn-lt"/>
                        </a:rPr>
                        <a:t>$159,054,209</a:t>
                      </a:r>
                    </a:p>
                  </a:txBody>
                  <a:tcPr marL="6350" marR="6350" marT="6350" marB="0" anchor="ctr"/>
                </a:tc>
                <a:tc>
                  <a:txBody>
                    <a:bodyPr/>
                    <a:lstStyle/>
                    <a:p>
                      <a:pPr algn="ctr" fontAlgn="ctr"/>
                      <a:r>
                        <a:rPr lang="en-US" sz="1200" b="1" i="0" u="none" strike="noStrike" dirty="0">
                          <a:solidFill>
                            <a:srgbClr val="002060"/>
                          </a:solidFill>
                          <a:effectLst/>
                          <a:latin typeface="+mn-lt"/>
                        </a:rPr>
                        <a:t>1,733</a:t>
                      </a:r>
                    </a:p>
                  </a:txBody>
                  <a:tcPr marL="6350" marR="6350" marT="6350" marB="0" anchor="ctr"/>
                </a:tc>
                <a:tc>
                  <a:txBody>
                    <a:bodyPr/>
                    <a:lstStyle/>
                    <a:p>
                      <a:pPr algn="ctr"/>
                      <a:r>
                        <a:rPr lang="en-US" sz="1200" b="1" dirty="0">
                          <a:solidFill>
                            <a:srgbClr val="002060"/>
                          </a:solidFill>
                          <a:latin typeface="+mn-lt"/>
                        </a:rPr>
                        <a:t>$43,069,040</a:t>
                      </a:r>
                    </a:p>
                  </a:txBody>
                  <a:tcPr/>
                </a:tc>
                <a:tc>
                  <a:txBody>
                    <a:bodyPr/>
                    <a:lstStyle/>
                    <a:p>
                      <a:pPr algn="ctr"/>
                      <a:r>
                        <a:rPr lang="en-US" sz="1200" b="1" dirty="0">
                          <a:solidFill>
                            <a:srgbClr val="002060"/>
                          </a:solidFill>
                          <a:latin typeface="+mn-lt"/>
                        </a:rPr>
                        <a:t>1,954</a:t>
                      </a:r>
                    </a:p>
                  </a:txBody>
                  <a:tcPr/>
                </a:tc>
                <a:extLst>
                  <a:ext uri="{0D108BD9-81ED-4DB2-BD59-A6C34878D82A}">
                    <a16:rowId xmlns:a16="http://schemas.microsoft.com/office/drawing/2014/main" val="3953591361"/>
                  </a:ext>
                </a:extLst>
              </a:tr>
              <a:tr h="162346">
                <a:tc>
                  <a:txBody>
                    <a:bodyPr/>
                    <a:lstStyle/>
                    <a:p>
                      <a:pPr algn="ctr" fontAlgn="ctr"/>
                      <a:r>
                        <a:rPr lang="en-US" sz="1200" b="1" i="0" u="none" strike="noStrike" dirty="0">
                          <a:solidFill>
                            <a:srgbClr val="002060"/>
                          </a:solidFill>
                          <a:effectLst/>
                          <a:latin typeface="+mn-lt"/>
                        </a:rPr>
                        <a:t>Outpatient</a:t>
                      </a:r>
                    </a:p>
                  </a:txBody>
                  <a:tcPr marL="6350" marR="6350" marT="6350" marB="0" anchor="ctr"/>
                </a:tc>
                <a:tc>
                  <a:txBody>
                    <a:bodyPr/>
                    <a:lstStyle/>
                    <a:p>
                      <a:pPr algn="ctr" fontAlgn="ctr"/>
                      <a:r>
                        <a:rPr lang="en-US" sz="1200" b="1" i="0" u="none" strike="noStrike" dirty="0">
                          <a:solidFill>
                            <a:srgbClr val="002060"/>
                          </a:solidFill>
                          <a:effectLst/>
                          <a:latin typeface="+mn-lt"/>
                        </a:rPr>
                        <a:t>$25,349,025 </a:t>
                      </a:r>
                    </a:p>
                  </a:txBody>
                  <a:tcPr marL="6350" marR="6350" marT="6350" marB="0" anchor="ctr"/>
                </a:tc>
                <a:tc>
                  <a:txBody>
                    <a:bodyPr/>
                    <a:lstStyle/>
                    <a:p>
                      <a:pPr algn="ctr" fontAlgn="ctr"/>
                      <a:r>
                        <a:rPr lang="en-US" sz="1200" b="1" i="0" u="none" strike="noStrike" dirty="0">
                          <a:solidFill>
                            <a:srgbClr val="002060"/>
                          </a:solidFill>
                          <a:effectLst/>
                          <a:latin typeface="+mn-lt"/>
                        </a:rPr>
                        <a:t>10,864</a:t>
                      </a:r>
                    </a:p>
                  </a:txBody>
                  <a:tcPr marL="6350" marR="6350" marT="6350" marB="0" anchor="ctr"/>
                </a:tc>
                <a:tc>
                  <a:txBody>
                    <a:bodyPr/>
                    <a:lstStyle/>
                    <a:p>
                      <a:pPr algn="ctr"/>
                      <a:r>
                        <a:rPr lang="en-US" sz="1200" b="1" dirty="0">
                          <a:solidFill>
                            <a:srgbClr val="002060"/>
                          </a:solidFill>
                          <a:latin typeface="+mn-lt"/>
                        </a:rPr>
                        <a:t>$11,535,680</a:t>
                      </a:r>
                    </a:p>
                  </a:txBody>
                  <a:tcPr/>
                </a:tc>
                <a:tc>
                  <a:txBody>
                    <a:bodyPr/>
                    <a:lstStyle/>
                    <a:p>
                      <a:pPr algn="ctr"/>
                      <a:r>
                        <a:rPr lang="en-US" sz="1200" b="1" dirty="0">
                          <a:solidFill>
                            <a:srgbClr val="002060"/>
                          </a:solidFill>
                          <a:latin typeface="+mn-lt"/>
                        </a:rPr>
                        <a:t>8,512</a:t>
                      </a:r>
                    </a:p>
                  </a:txBody>
                  <a:tcPr/>
                </a:tc>
                <a:extLst>
                  <a:ext uri="{0D108BD9-81ED-4DB2-BD59-A6C34878D82A}">
                    <a16:rowId xmlns:a16="http://schemas.microsoft.com/office/drawing/2014/main" val="4217510239"/>
                  </a:ext>
                </a:extLst>
              </a:tr>
            </a:tbl>
          </a:graphicData>
        </a:graphic>
      </p:graphicFrame>
    </p:spTree>
    <p:extLst>
      <p:ext uri="{BB962C8B-B14F-4D97-AF65-F5344CB8AC3E}">
        <p14:creationId xmlns:p14="http://schemas.microsoft.com/office/powerpoint/2010/main" val="148647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4A6EAB2-9DE1-4016-5F12-7FE3521DB02A}"/>
              </a:ext>
            </a:extLst>
          </p:cNvPr>
          <p:cNvSpPr>
            <a:spLocks noGrp="1"/>
          </p:cNvSpPr>
          <p:nvPr>
            <p:ph type="body" sz="quarter" idx="16"/>
          </p:nvPr>
        </p:nvSpPr>
        <p:spPr>
          <a:xfrm>
            <a:off x="510129" y="1089898"/>
            <a:ext cx="4669086" cy="4678204"/>
          </a:xfrm>
        </p:spPr>
        <p:txBody>
          <a:bodyPr/>
          <a:lstStyle/>
          <a:p>
            <a:r>
              <a:rPr lang="en-US" dirty="0"/>
              <a:t>The Office of Long-Term Services and Supports (OLTSS) – a division of Massachusetts’ Medicaid program (i.e., MassHealth) – enables its members of all ages to live independently and with dignity, to participate in their communities, and to increase their overall quality of life. </a:t>
            </a:r>
          </a:p>
          <a:p>
            <a:endParaRPr lang="en-US" dirty="0"/>
          </a:p>
          <a:p>
            <a:r>
              <a:rPr lang="en-US" dirty="0"/>
              <a:t>OLTSS provides care to its MassHealth members through three categories:</a:t>
            </a:r>
          </a:p>
          <a:p>
            <a:pPr marL="342900" indent="-342900">
              <a:buFont typeface="+mj-lt"/>
              <a:buAutoNum type="arabicPeriod"/>
            </a:pPr>
            <a:r>
              <a:rPr lang="en-US" dirty="0"/>
              <a:t>Fee-for-service Delivery</a:t>
            </a:r>
          </a:p>
          <a:p>
            <a:pPr marL="540486" lvl="1" indent="-342900">
              <a:buSzPct val="100000"/>
              <a:buFont typeface="Arial" panose="020B0604020202020204" pitchFamily="34" charset="0"/>
              <a:buChar char="•"/>
            </a:pPr>
            <a:r>
              <a:rPr lang="en-US" dirty="0"/>
              <a:t>Where each provider is paid per service performed</a:t>
            </a:r>
          </a:p>
          <a:p>
            <a:pPr marL="342900" indent="-342900">
              <a:buFont typeface="+mj-lt"/>
              <a:buAutoNum type="arabicPeriod"/>
            </a:pPr>
            <a:r>
              <a:rPr lang="en-US" dirty="0"/>
              <a:t>Waivers</a:t>
            </a:r>
          </a:p>
          <a:p>
            <a:pPr marL="540486" lvl="1" indent="-342900">
              <a:buSzPct val="100000"/>
              <a:buFont typeface="Arial" panose="020B0604020202020204" pitchFamily="34" charset="0"/>
              <a:buChar char="•"/>
            </a:pPr>
            <a:r>
              <a:rPr lang="en-US" dirty="0"/>
              <a:t>Where the state has received permission to provide innovative healthcare delivery options</a:t>
            </a:r>
          </a:p>
          <a:p>
            <a:pPr marL="342900" indent="-342900">
              <a:buFont typeface="+mj-lt"/>
              <a:buAutoNum type="arabicPeriod"/>
            </a:pPr>
            <a:r>
              <a:rPr lang="en-US" dirty="0"/>
              <a:t>Integrated Care</a:t>
            </a:r>
          </a:p>
          <a:p>
            <a:pPr marL="540486" lvl="1" indent="-342900">
              <a:buSzPct val="100000"/>
              <a:buFont typeface="Arial" panose="020B0604020202020204" pitchFamily="34" charset="0"/>
              <a:buChar char="•"/>
            </a:pPr>
            <a:r>
              <a:rPr lang="en-US" dirty="0"/>
              <a:t>Where dually eligible populations can enroll in a health plan to receive care coordination and covered services</a:t>
            </a:r>
          </a:p>
        </p:txBody>
      </p:sp>
      <p:grpSp>
        <p:nvGrpSpPr>
          <p:cNvPr id="18" name="Group 17">
            <a:extLst>
              <a:ext uri="{FF2B5EF4-FFF2-40B4-BE49-F238E27FC236}">
                <a16:creationId xmlns:a16="http://schemas.microsoft.com/office/drawing/2014/main" id="{D337E28B-2819-D527-9BAF-803BCA19A7FC}"/>
              </a:ext>
            </a:extLst>
          </p:cNvPr>
          <p:cNvGrpSpPr/>
          <p:nvPr/>
        </p:nvGrpSpPr>
        <p:grpSpPr>
          <a:xfrm>
            <a:off x="5822878" y="1559445"/>
            <a:ext cx="2527444" cy="3739110"/>
            <a:chOff x="417815" y="989353"/>
            <a:chExt cx="2527444" cy="3739110"/>
          </a:xfrm>
        </p:grpSpPr>
        <p:sp>
          <p:nvSpPr>
            <p:cNvPr id="11" name="Rectangle: Rounded Corners 10">
              <a:extLst>
                <a:ext uri="{FF2B5EF4-FFF2-40B4-BE49-F238E27FC236}">
                  <a16:creationId xmlns:a16="http://schemas.microsoft.com/office/drawing/2014/main" id="{1BCCFC3C-8624-DACC-7D05-B27F48D193D1}"/>
                </a:ext>
              </a:extLst>
            </p:cNvPr>
            <p:cNvSpPr/>
            <p:nvPr/>
          </p:nvSpPr>
          <p:spPr bwMode="auto">
            <a:xfrm>
              <a:off x="417815" y="989353"/>
              <a:ext cx="2527443" cy="990600"/>
            </a:xfrm>
            <a:prstGeom prst="roundRect">
              <a:avLst/>
            </a:prstGeom>
            <a:solidFill>
              <a:schemeClr val="accent2"/>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a:solidFill>
                    <a:srgbClr val="000000"/>
                  </a:solidFill>
                  <a:latin typeface="Arial"/>
                </a:rPr>
                <a:t>Fee-for Service</a:t>
              </a:r>
            </a:p>
          </p:txBody>
        </p:sp>
        <p:sp>
          <p:nvSpPr>
            <p:cNvPr id="12" name="Rectangle: Rounded Corners 11">
              <a:extLst>
                <a:ext uri="{FF2B5EF4-FFF2-40B4-BE49-F238E27FC236}">
                  <a16:creationId xmlns:a16="http://schemas.microsoft.com/office/drawing/2014/main" id="{58888C73-1B11-AFE5-AA62-D97D2E467B7C}"/>
                </a:ext>
              </a:extLst>
            </p:cNvPr>
            <p:cNvSpPr/>
            <p:nvPr/>
          </p:nvSpPr>
          <p:spPr bwMode="auto">
            <a:xfrm>
              <a:off x="417816" y="2363608"/>
              <a:ext cx="2527443" cy="990600"/>
            </a:xfrm>
            <a:prstGeom prst="roundRect">
              <a:avLst/>
            </a:prstGeom>
            <a:solidFill>
              <a:schemeClr val="accent2"/>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a:solidFill>
                    <a:srgbClr val="000000"/>
                  </a:solidFill>
                  <a:latin typeface="Arial"/>
                </a:rPr>
                <a:t>Waivers</a:t>
              </a:r>
            </a:p>
          </p:txBody>
        </p:sp>
        <p:sp>
          <p:nvSpPr>
            <p:cNvPr id="13" name="Rectangle: Rounded Corners 12">
              <a:extLst>
                <a:ext uri="{FF2B5EF4-FFF2-40B4-BE49-F238E27FC236}">
                  <a16:creationId xmlns:a16="http://schemas.microsoft.com/office/drawing/2014/main" id="{764A4D66-8A15-5FF8-5747-6151E941C1D3}"/>
                </a:ext>
              </a:extLst>
            </p:cNvPr>
            <p:cNvSpPr/>
            <p:nvPr/>
          </p:nvSpPr>
          <p:spPr bwMode="auto">
            <a:xfrm>
              <a:off x="417816" y="3737863"/>
              <a:ext cx="2527443" cy="990600"/>
            </a:xfrm>
            <a:prstGeom prst="roundRect">
              <a:avLst/>
            </a:prstGeom>
            <a:solidFill>
              <a:schemeClr val="accent2"/>
            </a:solidFill>
            <a:ln w="9525">
              <a:solidFill>
                <a:srgbClr val="808080"/>
              </a:solidFill>
              <a:miter lim="800000"/>
              <a:headEnd/>
              <a:tailEnd/>
            </a:ln>
            <a:effectLst/>
          </p:spPr>
          <p:txBody>
            <a:bodyPr wrap="none" rtlCol="0" anchor="ctr"/>
            <a:lstStyle/>
            <a:p>
              <a:pPr algn="ctr" defTabSz="914400" fontAlgn="base">
                <a:spcBef>
                  <a:spcPct val="0"/>
                </a:spcBef>
                <a:spcAft>
                  <a:spcPct val="0"/>
                </a:spcAft>
              </a:pPr>
              <a:r>
                <a:rPr lang="en-US">
                  <a:solidFill>
                    <a:srgbClr val="000000"/>
                  </a:solidFill>
                  <a:latin typeface="Arial"/>
                </a:rPr>
                <a:t>Integrated Care</a:t>
              </a:r>
            </a:p>
          </p:txBody>
        </p:sp>
      </p:grpSp>
      <p:sp>
        <p:nvSpPr>
          <p:cNvPr id="3" name="Title 1">
            <a:extLst>
              <a:ext uri="{FF2B5EF4-FFF2-40B4-BE49-F238E27FC236}">
                <a16:creationId xmlns:a16="http://schemas.microsoft.com/office/drawing/2014/main" id="{7CF3CE02-3045-A0F4-B471-04B4807C189B}"/>
              </a:ext>
            </a:extLst>
          </p:cNvPr>
          <p:cNvSpPr txBox="1">
            <a:spLocks/>
          </p:cNvSpPr>
          <p:nvPr/>
        </p:nvSpPr>
        <p:spPr bwMode="auto">
          <a:xfrm>
            <a:off x="296646" y="286902"/>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kern="0"/>
              <a:t>Background of the Office of Long-Term Services and Supports</a:t>
            </a:r>
          </a:p>
        </p:txBody>
      </p:sp>
    </p:spTree>
    <p:extLst>
      <p:ext uri="{BB962C8B-B14F-4D97-AF65-F5344CB8AC3E}">
        <p14:creationId xmlns:p14="http://schemas.microsoft.com/office/powerpoint/2010/main" val="1225510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Nursing Facilities</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738664"/>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Overview: </a:t>
            </a:r>
          </a:p>
          <a:p>
            <a:r>
              <a:rPr lang="en-US" sz="1400">
                <a:cs typeface="Arial"/>
              </a:rPr>
              <a:t>“Nursing Facilities provide short-term and long-term skilled nursing services for eligible MassHealth members with medical, psychological and physical diagnoses that require 24-hour nursing care.”</a:t>
            </a: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1851245"/>
            <a:ext cx="8385011" cy="2893100"/>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Arial"/>
              </a:rPr>
              <a:t>Eligibility: </a:t>
            </a:r>
          </a:p>
          <a:p>
            <a:pPr marL="285750" indent="-285750">
              <a:buFont typeface="Arial" panose="020B0604020202020204" pitchFamily="34" charset="0"/>
              <a:buChar char="•"/>
            </a:pPr>
            <a:r>
              <a:rPr lang="en-US" sz="1400" dirty="0">
                <a:cs typeface="Arial"/>
              </a:rPr>
              <a:t>Member must have MassHealth Standard, CommonHealth, </a:t>
            </a:r>
            <a:r>
              <a:rPr lang="en-US" sz="1400" dirty="0" err="1">
                <a:cs typeface="Arial"/>
              </a:rPr>
              <a:t>CarePlus</a:t>
            </a:r>
            <a:r>
              <a:rPr lang="en-US" sz="1400" dirty="0">
                <a:cs typeface="Arial"/>
              </a:rPr>
              <a:t> or Family Assistance</a:t>
            </a:r>
          </a:p>
          <a:p>
            <a:pPr marL="285750" indent="-285750">
              <a:buFont typeface="Arial" panose="020B0604020202020204" pitchFamily="34" charset="0"/>
              <a:buChar char="•"/>
            </a:pPr>
            <a:r>
              <a:rPr lang="en-US" sz="1400" dirty="0">
                <a:cs typeface="Arial"/>
              </a:rPr>
              <a:t>MassHealth determined that community care is not available or appropriate </a:t>
            </a:r>
          </a:p>
          <a:p>
            <a:pPr marL="285750" indent="-285750">
              <a:buFont typeface="Arial" panose="020B0604020202020204" pitchFamily="34" charset="0"/>
              <a:buChar char="•"/>
            </a:pPr>
            <a:r>
              <a:rPr lang="en-US" sz="1400" dirty="0">
                <a:cs typeface="Arial"/>
              </a:rPr>
              <a:t>Pre-admission Screening and Resident Review (PASRR) has been completed</a:t>
            </a:r>
          </a:p>
          <a:p>
            <a:pPr marL="285750" indent="-285750">
              <a:buFont typeface="Arial" panose="020B0604020202020204" pitchFamily="34" charset="0"/>
              <a:buChar char="•"/>
            </a:pPr>
            <a:r>
              <a:rPr lang="en-US" sz="1400" dirty="0">
                <a:cs typeface="Arial"/>
              </a:rPr>
              <a:t>Member requires </a:t>
            </a:r>
          </a:p>
          <a:p>
            <a:pPr marL="742950" lvl="1" indent="-285750">
              <a:buFont typeface="Arial" panose="020B0604020202020204" pitchFamily="34" charset="0"/>
              <a:buChar char="•"/>
            </a:pPr>
            <a:r>
              <a:rPr lang="en-US" sz="1400" dirty="0">
                <a:cs typeface="Arial"/>
              </a:rPr>
              <a:t>(1) at least one skilled service which requires a registered nurse or therapist perform them (e.g., injections or intravenous feeding, treatment of wound dressings, regular administration of oxygen, etc.)</a:t>
            </a:r>
          </a:p>
          <a:p>
            <a:pPr marL="742950" lvl="1" indent="-285750">
              <a:buFont typeface="Arial" panose="020B0604020202020204" pitchFamily="34" charset="0"/>
              <a:buChar char="•"/>
            </a:pPr>
            <a:r>
              <a:rPr lang="en-US" sz="1400" dirty="0">
                <a:cs typeface="Arial"/>
              </a:rPr>
              <a:t>(2) requires at least 3 of the following services (e.g., bathing, dressing, toileting, transfers, mobility, and eating), and at least 1 nursing service that must be performed at least 3 times a week (including but not limited to PCP-ordered skilled services, PCP-ordered therapy, etc.)</a:t>
            </a:r>
          </a:p>
          <a:p>
            <a:endParaRPr lang="en-US" sz="1400" dirty="0">
              <a:cs typeface="Arial"/>
            </a:endParaRPr>
          </a:p>
          <a:p>
            <a:r>
              <a:rPr lang="en-US" sz="1400" b="1" dirty="0">
                <a:cs typeface="Arial"/>
              </a:rPr>
              <a:t>For complete eligibility requirements see 130 CMR 456</a:t>
            </a:r>
          </a:p>
        </p:txBody>
      </p:sp>
      <p:sp>
        <p:nvSpPr>
          <p:cNvPr id="9" name="TextBox 8">
            <a:extLst>
              <a:ext uri="{FF2B5EF4-FFF2-40B4-BE49-F238E27FC236}">
                <a16:creationId xmlns:a16="http://schemas.microsoft.com/office/drawing/2014/main" id="{7FF49FA6-CB8C-AAB2-6C67-C7979A8D6180}"/>
              </a:ext>
            </a:extLst>
          </p:cNvPr>
          <p:cNvSpPr txBox="1"/>
          <p:nvPr/>
        </p:nvSpPr>
        <p:spPr>
          <a:xfrm>
            <a:off x="252995" y="6523109"/>
            <a:ext cx="3983103" cy="200055"/>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https://www.mass.gov/doc/long-term-care-services-1/download</a:t>
            </a:r>
            <a:r>
              <a:rPr lang="en-US" sz="700">
                <a:cs typeface="Arial"/>
              </a:rPr>
              <a:t> Published 10/01/23</a:t>
            </a:r>
          </a:p>
        </p:txBody>
      </p:sp>
      <p:sp>
        <p:nvSpPr>
          <p:cNvPr id="4" name="TextBox 3">
            <a:extLst>
              <a:ext uri="{FF2B5EF4-FFF2-40B4-BE49-F238E27FC236}">
                <a16:creationId xmlns:a16="http://schemas.microsoft.com/office/drawing/2014/main" id="{A0EE5651-DA5C-9F93-8A5B-36B734CCFE59}"/>
              </a:ext>
            </a:extLst>
          </p:cNvPr>
          <p:cNvSpPr txBox="1"/>
          <p:nvPr/>
        </p:nvSpPr>
        <p:spPr>
          <a:xfrm>
            <a:off x="4667693" y="196391"/>
            <a:ext cx="3970312"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Richard Barry &amp; Jackie </a:t>
            </a:r>
            <a:r>
              <a:rPr lang="en-US" sz="1400" err="1">
                <a:cs typeface="Arial"/>
              </a:rPr>
              <a:t>Fratus</a:t>
            </a:r>
            <a:r>
              <a:rPr lang="en-US" sz="1400">
                <a:cs typeface="Arial"/>
              </a:rPr>
              <a:t> </a:t>
            </a:r>
            <a:endParaRPr lang="en-US" sz="1400" i="1">
              <a:cs typeface="Arial"/>
            </a:endParaRPr>
          </a:p>
        </p:txBody>
      </p:sp>
      <p:graphicFrame>
        <p:nvGraphicFramePr>
          <p:cNvPr id="7" name="Table 6">
            <a:extLst>
              <a:ext uri="{FF2B5EF4-FFF2-40B4-BE49-F238E27FC236}">
                <a16:creationId xmlns:a16="http://schemas.microsoft.com/office/drawing/2014/main" id="{B7BF071F-EAA5-153B-22D9-119BC6009E92}"/>
              </a:ext>
            </a:extLst>
          </p:cNvPr>
          <p:cNvGraphicFramePr>
            <a:graphicFrameLocks noGrp="1"/>
          </p:cNvGraphicFramePr>
          <p:nvPr>
            <p:extLst>
              <p:ext uri="{D42A27DB-BD31-4B8C-83A1-F6EECF244321}">
                <p14:modId xmlns:p14="http://schemas.microsoft.com/office/powerpoint/2010/main" val="3800307820"/>
              </p:ext>
            </p:extLst>
          </p:nvPr>
        </p:nvGraphicFramePr>
        <p:xfrm>
          <a:off x="252995" y="5555932"/>
          <a:ext cx="8385012" cy="82296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400" b="1">
                          <a:solidFill>
                            <a:srgbClr val="002060"/>
                          </a:solidFill>
                          <a:latin typeface="+mn-lt"/>
                        </a:rPr>
                        <a:t>FY 2023 FFS Spend</a:t>
                      </a:r>
                    </a:p>
                  </a:txBody>
                  <a:tcPr anchor="ctr"/>
                </a:tc>
                <a:tc>
                  <a:txBody>
                    <a:bodyPr/>
                    <a:lstStyle/>
                    <a:p>
                      <a:pPr algn="ctr"/>
                      <a:r>
                        <a:rPr lang="en-US" sz="1400" b="1">
                          <a:solidFill>
                            <a:srgbClr val="002060"/>
                          </a:solidFill>
                          <a:latin typeface="+mn-lt"/>
                        </a:rPr>
                        <a:t>FY 2023 FFS Member Count</a:t>
                      </a:r>
                    </a:p>
                  </a:txBody>
                  <a:tcPr anchor="ctr"/>
                </a:tc>
                <a:tc>
                  <a:txBody>
                    <a:bodyPr/>
                    <a:lstStyle/>
                    <a:p>
                      <a:pPr algn="ctr"/>
                      <a:r>
                        <a:rPr lang="en-US" sz="1400" b="1">
                          <a:solidFill>
                            <a:srgbClr val="002060"/>
                          </a:solidFill>
                          <a:latin typeface="+mn-lt"/>
                        </a:rPr>
                        <a:t>FY 2023 Managed Care Spend</a:t>
                      </a:r>
                    </a:p>
                  </a:txBody>
                  <a:tcPr anchor="ctr"/>
                </a:tc>
                <a:tc>
                  <a:txBody>
                    <a:bodyPr/>
                    <a:lstStyle/>
                    <a:p>
                      <a:pPr algn="ctr"/>
                      <a:r>
                        <a:rPr lang="en-US" sz="1400" b="1">
                          <a:solidFill>
                            <a:srgbClr val="002060"/>
                          </a:solidFill>
                          <a:latin typeface="+mn-lt"/>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400" b="1" i="0" u="none" strike="noStrike">
                          <a:solidFill>
                            <a:srgbClr val="002060"/>
                          </a:solidFill>
                          <a:effectLst/>
                          <a:latin typeface="+mn-lt"/>
                        </a:rPr>
                        <a:t>$1,333,099,173 </a:t>
                      </a:r>
                    </a:p>
                  </a:txBody>
                  <a:tcPr marL="6350" marR="6350" marT="6350" marB="0" anchor="ctr"/>
                </a:tc>
                <a:tc>
                  <a:txBody>
                    <a:bodyPr/>
                    <a:lstStyle/>
                    <a:p>
                      <a:pPr algn="ctr" fontAlgn="ctr"/>
                      <a:r>
                        <a:rPr lang="en-US" sz="1400" b="1" i="0" u="none" strike="noStrike">
                          <a:solidFill>
                            <a:srgbClr val="002060"/>
                          </a:solidFill>
                          <a:effectLst/>
                          <a:latin typeface="+mn-lt"/>
                        </a:rPr>
                        <a:t>26,332</a:t>
                      </a:r>
                    </a:p>
                  </a:txBody>
                  <a:tcPr marL="6350" marR="6350" marT="6350" marB="0" anchor="ctr"/>
                </a:tc>
                <a:tc>
                  <a:txBody>
                    <a:bodyPr/>
                    <a:lstStyle/>
                    <a:p>
                      <a:pPr algn="ctr"/>
                      <a:r>
                        <a:rPr lang="en-US" sz="1400" b="1" dirty="0">
                          <a:solidFill>
                            <a:srgbClr val="002060"/>
                          </a:solidFill>
                          <a:latin typeface="+mn-lt"/>
                        </a:rPr>
                        <a:t>$321,505,379</a:t>
                      </a:r>
                    </a:p>
                  </a:txBody>
                  <a:tcPr/>
                </a:tc>
                <a:tc>
                  <a:txBody>
                    <a:bodyPr/>
                    <a:lstStyle/>
                    <a:p>
                      <a:pPr algn="ctr"/>
                      <a:r>
                        <a:rPr lang="en-US" sz="1400" b="1" dirty="0">
                          <a:solidFill>
                            <a:srgbClr val="002060"/>
                          </a:solidFill>
                          <a:latin typeface="+mn-lt"/>
                        </a:rPr>
                        <a:t>11,577</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556772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0A98-2F18-6CC8-C5EC-2F0CDB1C8781}"/>
              </a:ext>
            </a:extLst>
          </p:cNvPr>
          <p:cNvSpPr>
            <a:spLocks noGrp="1"/>
          </p:cNvSpPr>
          <p:nvPr>
            <p:ph type="title"/>
          </p:nvPr>
        </p:nvSpPr>
        <p:spPr>
          <a:xfrm>
            <a:off x="3002122" y="3209246"/>
            <a:ext cx="3139755" cy="584775"/>
          </a:xfrm>
        </p:spPr>
        <p:txBody>
          <a:bodyPr/>
          <a:lstStyle/>
          <a:p>
            <a:pPr algn="ctr"/>
            <a:r>
              <a:rPr lang="en-US"/>
              <a:t>Home and Community Based Services Waivers</a:t>
            </a:r>
          </a:p>
        </p:txBody>
      </p:sp>
    </p:spTree>
    <p:extLst>
      <p:ext uri="{BB962C8B-B14F-4D97-AF65-F5344CB8AC3E}">
        <p14:creationId xmlns:p14="http://schemas.microsoft.com/office/powerpoint/2010/main" val="231590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1"/>
          <p:cNvSpPr>
            <a:spLocks noChangeArrowheads="1"/>
          </p:cNvSpPr>
          <p:nvPr/>
        </p:nvSpPr>
        <p:spPr bwMode="auto">
          <a:xfrm>
            <a:off x="342900" y="307537"/>
            <a:ext cx="868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85000"/>
              </a:lnSpc>
              <a:spcBef>
                <a:spcPct val="40000"/>
              </a:spcBef>
              <a:buClr>
                <a:srgbClr val="CC0000"/>
              </a:buClr>
              <a:buFont typeface="Arial" charset="0"/>
              <a:buChar char="■"/>
              <a:defRPr sz="2800" b="1">
                <a:solidFill>
                  <a:schemeClr val="accent2"/>
                </a:solidFill>
                <a:latin typeface="Arial" charset="0"/>
                <a:ea typeface="ＭＳ Ｐゴシック" pitchFamily="34" charset="-128"/>
              </a:defRPr>
            </a:lvl1pPr>
            <a:lvl2pPr marL="742950" indent="-28575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2pPr>
            <a:lvl3pPr marL="11430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3pPr>
            <a:lvl4pPr marL="16002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4pPr>
            <a:lvl5pPr marL="20574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chemeClr val="tx1"/>
                </a:solidFill>
                <a:effectLst/>
                <a:uLnTx/>
                <a:uFillTx/>
                <a:latin typeface="Arial" charset="0"/>
                <a:ea typeface="ＭＳ Ｐゴシック" pitchFamily="34" charset="-128"/>
              </a:rPr>
              <a:t>HCBS / 1915(c) Waivers</a:t>
            </a:r>
          </a:p>
        </p:txBody>
      </p:sp>
      <p:sp>
        <p:nvSpPr>
          <p:cNvPr id="53252" name="Rectangle 2"/>
          <p:cNvSpPr>
            <a:spLocks noChangeArrowheads="1"/>
          </p:cNvSpPr>
          <p:nvPr/>
        </p:nvSpPr>
        <p:spPr bwMode="auto">
          <a:xfrm>
            <a:off x="342900" y="936079"/>
            <a:ext cx="8572500"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lnSpc>
                <a:spcPct val="85000"/>
              </a:lnSpc>
              <a:spcBef>
                <a:spcPct val="40000"/>
              </a:spcBef>
              <a:buClr>
                <a:srgbClr val="CC0000"/>
              </a:buClr>
              <a:buFont typeface="Arial" charset="0"/>
              <a:buChar char="■"/>
              <a:defRPr sz="2800" b="1">
                <a:solidFill>
                  <a:schemeClr val="accent2"/>
                </a:solidFill>
                <a:latin typeface="Arial" charset="0"/>
                <a:ea typeface="ＭＳ Ｐゴシック" pitchFamily="34" charset="-128"/>
              </a:defRPr>
            </a:lvl1pPr>
            <a:lvl2pPr marL="742950" indent="-28575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2pPr>
            <a:lvl3pPr marL="11430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3pPr>
            <a:lvl4pPr marL="16002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4pPr>
            <a:lvl5pPr marL="20574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100000"/>
              </a:lnSpc>
              <a:spcBef>
                <a:spcPct val="0"/>
              </a:spcBef>
              <a:spcAft>
                <a:spcPts val="1800"/>
              </a:spcAft>
              <a:buClr>
                <a:srgbClr val="333399"/>
              </a:buClr>
              <a:buSzTx/>
              <a:buFont typeface="Arial" charset="0"/>
              <a:buNone/>
              <a:tabLst/>
              <a:defRPr/>
            </a:pPr>
            <a:r>
              <a:rPr kumimoji="0" lang="en-US" sz="1200" b="1" i="0" u="sng" strike="noStrike" kern="1200" cap="none" spc="0" normalizeH="0" baseline="0" noProof="0">
                <a:ln>
                  <a:noFill/>
                </a:ln>
                <a:solidFill>
                  <a:schemeClr val="tx1"/>
                </a:solidFill>
                <a:effectLst/>
                <a:uLnTx/>
                <a:uFillTx/>
                <a:latin typeface="Arial" charset="0"/>
                <a:ea typeface="ＭＳ Ｐゴシック" pitchFamily="34" charset="-128"/>
              </a:rPr>
              <a:t>Overview:</a:t>
            </a:r>
          </a:p>
          <a:p>
            <a:pPr marL="342900" marR="0" lvl="0" indent="-342900" algn="l" defTabSz="914400" rtl="0" eaLnBrk="0" fontAlgn="base" latinLnBrk="0" hangingPunct="0">
              <a:lnSpc>
                <a:spcPct val="100000"/>
              </a:lnSpc>
              <a:spcBef>
                <a:spcPct val="0"/>
              </a:spcBef>
              <a:spcAft>
                <a:spcPts val="1800"/>
              </a:spcAft>
              <a:buClr>
                <a:srgbClr val="333399"/>
              </a:buClr>
              <a:buSzTx/>
              <a:buFont typeface="Wingdings" panose="05000000000000000000" pitchFamily="2" charset="2"/>
              <a:buChar char="§"/>
              <a:tabLst/>
              <a:defRPr/>
            </a:pP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Section 1915 (c) of the Social Security Act provides the authority for states to establish HCBS waiver programs.  States may waive certain Medicaid requirements that would normally apply, and offer innovative services to specific target populations. </a:t>
            </a:r>
          </a:p>
          <a:p>
            <a:pPr marL="342900" marR="0" lvl="0" indent="-342900" algn="l" defTabSz="914400" rtl="0" eaLnBrk="0" fontAlgn="base" latinLnBrk="0" hangingPunct="0">
              <a:lnSpc>
                <a:spcPct val="100000"/>
              </a:lnSpc>
              <a:spcBef>
                <a:spcPct val="0"/>
              </a:spcBef>
              <a:spcAft>
                <a:spcPts val="1800"/>
              </a:spcAft>
              <a:buClr>
                <a:srgbClr val="333399"/>
              </a:buClr>
              <a:buSzTx/>
              <a:buFont typeface="Wingdings" panose="05000000000000000000" pitchFamily="2" charset="2"/>
              <a:buChar char="§"/>
              <a:tabLst/>
              <a:defRPr/>
            </a:pP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States can develop HCBS waivers to meet the needs of people who prefer to get long-term care services and supports in their </a:t>
            </a:r>
            <a:r>
              <a:rPr kumimoji="0" lang="en-US" sz="1200" b="1" i="0" u="none" strike="noStrike" kern="1200" cap="none" spc="0" normalizeH="0" baseline="0" noProof="0">
                <a:ln>
                  <a:noFill/>
                </a:ln>
                <a:solidFill>
                  <a:srgbClr val="000008"/>
                </a:solidFill>
                <a:effectLst/>
                <a:uLnTx/>
                <a:uFillTx/>
                <a:latin typeface="Arial" charset="0"/>
                <a:ea typeface="ＭＳ Ｐゴシック" pitchFamily="34" charset="-128"/>
              </a:rPr>
              <a:t>home or community</a:t>
            </a: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 rather than in an institutional setting.</a:t>
            </a:r>
          </a:p>
          <a:p>
            <a:pPr marL="342900" marR="0" lvl="0" indent="-342900" algn="l" defTabSz="914400" rtl="0" eaLnBrk="0" fontAlgn="base" latinLnBrk="0" hangingPunct="0">
              <a:lnSpc>
                <a:spcPct val="100000"/>
              </a:lnSpc>
              <a:spcBef>
                <a:spcPct val="0"/>
              </a:spcBef>
              <a:spcAft>
                <a:spcPts val="1800"/>
              </a:spcAft>
              <a:buClr>
                <a:srgbClr val="333399"/>
              </a:buClr>
              <a:buSzTx/>
              <a:buFont typeface="Wingdings" panose="05000000000000000000" pitchFamily="2" charset="2"/>
              <a:buChar char="§"/>
              <a:tabLst/>
              <a:defRPr/>
            </a:pP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Eligible individuals must demonstrate the need for a </a:t>
            </a:r>
            <a:r>
              <a:rPr kumimoji="0" lang="en-US" sz="1200" b="1" i="0" u="none" strike="noStrike" kern="1200" cap="none" spc="0" normalizeH="0" baseline="0" noProof="0">
                <a:ln>
                  <a:noFill/>
                </a:ln>
                <a:solidFill>
                  <a:srgbClr val="000008"/>
                </a:solidFill>
                <a:effectLst/>
                <a:uLnTx/>
                <a:uFillTx/>
                <a:latin typeface="Arial" charset="0"/>
                <a:ea typeface="ＭＳ Ｐゴシック" pitchFamily="34" charset="-128"/>
              </a:rPr>
              <a:t>Level of Care</a:t>
            </a: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 that would meet the state’s eligibility requirements for services in an institutional setting.</a:t>
            </a:r>
          </a:p>
          <a:p>
            <a:pPr marL="342900" marR="0" lvl="0" indent="-342900" algn="l" defTabSz="914400" rtl="0" eaLnBrk="0" fontAlgn="base" latinLnBrk="0" hangingPunct="0">
              <a:lnSpc>
                <a:spcPct val="100000"/>
              </a:lnSpc>
              <a:spcBef>
                <a:spcPct val="0"/>
              </a:spcBef>
              <a:spcAft>
                <a:spcPts val="1800"/>
              </a:spcAft>
              <a:buClr>
                <a:srgbClr val="333399"/>
              </a:buClr>
              <a:buSzTx/>
              <a:buFont typeface="Wingdings" panose="05000000000000000000" pitchFamily="2" charset="2"/>
              <a:buChar char="§"/>
              <a:tabLst/>
              <a:defRPr/>
            </a:pP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State must show </a:t>
            </a:r>
            <a:r>
              <a:rPr kumimoji="0" lang="en-US" sz="1200" b="1" i="0" u="none" strike="noStrike" kern="1200" cap="none" spc="0" normalizeH="0" baseline="0" noProof="0">
                <a:ln>
                  <a:noFill/>
                </a:ln>
                <a:solidFill>
                  <a:srgbClr val="000008"/>
                </a:solidFill>
                <a:effectLst/>
                <a:uLnTx/>
                <a:uFillTx/>
                <a:latin typeface="Arial" charset="0"/>
                <a:ea typeface="ＭＳ Ｐゴシック" pitchFamily="34" charset="-128"/>
              </a:rPr>
              <a:t>cost neutrality </a:t>
            </a: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in order to be approved for a waiver, demonstrating that providing waiver services won’t cost more than providing these services in an institution.</a:t>
            </a:r>
          </a:p>
          <a:p>
            <a:pPr marL="342900" marR="0" lvl="0" indent="-342900" algn="l" defTabSz="914400" rtl="0" eaLnBrk="0" fontAlgn="base" latinLnBrk="0" hangingPunct="0">
              <a:lnSpc>
                <a:spcPct val="100000"/>
              </a:lnSpc>
              <a:spcBef>
                <a:spcPct val="0"/>
              </a:spcBef>
              <a:spcAft>
                <a:spcPts val="1800"/>
              </a:spcAft>
              <a:buClr>
                <a:srgbClr val="333399"/>
              </a:buClr>
              <a:buSzTx/>
              <a:buFont typeface="Wingdings" panose="05000000000000000000" pitchFamily="2" charset="2"/>
              <a:buChar char="§"/>
              <a:tabLst/>
              <a:defRPr/>
            </a:pPr>
            <a:r>
              <a:rPr kumimoji="0" lang="en-US" altLang="en-US" sz="1200" b="0" i="0" u="none" strike="noStrike" kern="1200" cap="none" spc="0" normalizeH="0" baseline="0" noProof="0">
                <a:ln>
                  <a:noFill/>
                </a:ln>
                <a:solidFill>
                  <a:srgbClr val="000008"/>
                </a:solidFill>
                <a:effectLst/>
                <a:uLnTx/>
                <a:uFillTx/>
                <a:latin typeface="Arial" charset="0"/>
                <a:ea typeface="ＭＳ Ｐゴシック" pitchFamily="34" charset="-128"/>
              </a:rPr>
              <a:t>States have flexibility to define waiver target groups, the maximum number of waiver participants, waiver services, and the income and asset rules for waiver financial eligibility.  </a:t>
            </a:r>
          </a:p>
          <a:p>
            <a:pPr marL="0" marR="0" lvl="0" indent="0" algn="l" defTabSz="914400" rtl="0" eaLnBrk="0" fontAlgn="base" latinLnBrk="0" hangingPunct="0">
              <a:lnSpc>
                <a:spcPct val="100000"/>
              </a:lnSpc>
              <a:spcBef>
                <a:spcPct val="0"/>
              </a:spcBef>
              <a:spcAft>
                <a:spcPts val="1800"/>
              </a:spcAft>
              <a:buClr>
                <a:srgbClr val="333399"/>
              </a:buClr>
              <a:buSzTx/>
              <a:buFont typeface="Arial" charset="0"/>
              <a:buNone/>
              <a:tabLst/>
              <a:defRPr/>
            </a:pPr>
            <a:r>
              <a:rPr kumimoji="0" lang="en-US" sz="1200" b="1" i="0" u="sng" strike="noStrike" kern="1200" cap="none" spc="0" normalizeH="0" baseline="0" noProof="0">
                <a:ln>
                  <a:noFill/>
                </a:ln>
                <a:solidFill>
                  <a:schemeClr val="tx1"/>
                </a:solidFill>
                <a:effectLst/>
                <a:uLnTx/>
                <a:uFillTx/>
                <a:latin typeface="Arial" charset="0"/>
                <a:ea typeface="ＭＳ Ｐゴシック" pitchFamily="34" charset="-128"/>
              </a:rPr>
              <a:t>Key elements:</a:t>
            </a:r>
          </a:p>
          <a:p>
            <a:pPr marL="342900" marR="0" lvl="0" indent="-342900" algn="l" defTabSz="914400" rtl="0" eaLnBrk="0" fontAlgn="base" latinLnBrk="0" hangingPunct="0">
              <a:lnSpc>
                <a:spcPct val="100000"/>
              </a:lnSpc>
              <a:spcBef>
                <a:spcPct val="0"/>
              </a:spcBef>
              <a:spcAft>
                <a:spcPts val="1800"/>
              </a:spcAft>
              <a:buClr>
                <a:srgbClr val="333399"/>
              </a:buClr>
              <a:buSzTx/>
              <a:buFont typeface="Wingdings" panose="05000000000000000000" pitchFamily="2" charset="2"/>
              <a:buChar char="§"/>
              <a:tabLst/>
              <a:defRPr/>
            </a:pP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All waiver participants have a waiver </a:t>
            </a:r>
            <a:r>
              <a:rPr kumimoji="0" lang="en-US" sz="1200" b="1" i="0" u="none" strike="noStrike" kern="1200" cap="none" spc="0" normalizeH="0" baseline="0" noProof="0">
                <a:ln>
                  <a:noFill/>
                </a:ln>
                <a:solidFill>
                  <a:srgbClr val="000008"/>
                </a:solidFill>
                <a:effectLst/>
                <a:uLnTx/>
                <a:uFillTx/>
                <a:latin typeface="Arial" charset="0"/>
                <a:ea typeface="ＭＳ Ｐゴシック" pitchFamily="34" charset="-128"/>
              </a:rPr>
              <a:t>case manager </a:t>
            </a: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who works with the participant to develop a </a:t>
            </a:r>
            <a:r>
              <a:rPr kumimoji="0" lang="en-US" sz="1200" b="1" i="0" u="none" strike="noStrike" kern="1200" cap="none" spc="0" normalizeH="0" baseline="0" noProof="0">
                <a:ln>
                  <a:noFill/>
                </a:ln>
                <a:solidFill>
                  <a:srgbClr val="000008"/>
                </a:solidFill>
                <a:effectLst/>
                <a:uLnTx/>
                <a:uFillTx/>
                <a:latin typeface="Arial" charset="0"/>
                <a:ea typeface="ＭＳ Ｐゴシック" pitchFamily="34" charset="-128"/>
              </a:rPr>
              <a:t>person-centered Plan of Care</a:t>
            </a: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a:t>
            </a:r>
          </a:p>
          <a:p>
            <a:pPr marL="342900" marR="0" lvl="0" indent="-342900" algn="l" defTabSz="914400" rtl="0" eaLnBrk="0" fontAlgn="base" latinLnBrk="0" hangingPunct="0">
              <a:lnSpc>
                <a:spcPct val="100000"/>
              </a:lnSpc>
              <a:spcBef>
                <a:spcPct val="0"/>
              </a:spcBef>
              <a:spcAft>
                <a:spcPts val="1800"/>
              </a:spcAft>
              <a:buClr>
                <a:srgbClr val="333399"/>
              </a:buClr>
              <a:buSzTx/>
              <a:buFont typeface="Wingdings" panose="05000000000000000000" pitchFamily="2" charset="2"/>
              <a:buChar char="§"/>
              <a:tabLst/>
              <a:defRPr/>
            </a:pP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The Plan of Care specifies the amount, frequency, and type of provider for each waiver service the participant will receive and acts as the </a:t>
            </a:r>
            <a:r>
              <a:rPr kumimoji="0" lang="en-US" sz="1200" b="1" i="0" u="none" strike="noStrike" kern="1200" cap="none" spc="0" normalizeH="0" baseline="0" noProof="0">
                <a:ln>
                  <a:noFill/>
                </a:ln>
                <a:solidFill>
                  <a:srgbClr val="000008"/>
                </a:solidFill>
                <a:effectLst/>
                <a:uLnTx/>
                <a:uFillTx/>
                <a:latin typeface="Arial" charset="0"/>
                <a:ea typeface="ＭＳ Ｐゴシック" pitchFamily="34" charset="-128"/>
              </a:rPr>
              <a:t>authorization </a:t>
            </a:r>
            <a:r>
              <a:rPr kumimoji="0" lang="en-US" sz="1200" b="0" i="0" u="none" strike="noStrike" kern="1200" cap="none" spc="0" normalizeH="0" baseline="0" noProof="0">
                <a:ln>
                  <a:noFill/>
                </a:ln>
                <a:solidFill>
                  <a:srgbClr val="000008"/>
                </a:solidFill>
                <a:effectLst/>
                <a:uLnTx/>
                <a:uFillTx/>
                <a:latin typeface="Arial" charset="0"/>
                <a:ea typeface="ＭＳ Ｐゴシック" pitchFamily="34" charset="-128"/>
              </a:rPr>
              <a:t>for those waiver services. </a:t>
            </a:r>
          </a:p>
          <a:p>
            <a:pPr marL="457200" marR="0" lvl="1" indent="0" algn="l" defTabSz="914400" rtl="0" eaLnBrk="0" fontAlgn="base" latinLnBrk="0" hangingPunct="0">
              <a:lnSpc>
                <a:spcPct val="100000"/>
              </a:lnSpc>
              <a:spcBef>
                <a:spcPct val="0"/>
              </a:spcBef>
              <a:spcAft>
                <a:spcPts val="1800"/>
              </a:spcAft>
              <a:buClr>
                <a:srgbClr val="CC0000"/>
              </a:buClr>
              <a:buSzTx/>
              <a:buFontTx/>
              <a:buNone/>
              <a:tabLst/>
              <a:defRPr/>
            </a:pPr>
            <a:endParaRPr kumimoji="0" lang="en-US" altLang="en-US" sz="1200" b="0" i="0" u="none" strike="noStrike" kern="1200" cap="none" spc="0" normalizeH="0" baseline="0" noProof="0">
              <a:ln>
                <a:noFill/>
              </a:ln>
              <a:solidFill>
                <a:srgbClr val="333399"/>
              </a:solidFill>
              <a:effectLst/>
              <a:uLnTx/>
              <a:uFillTx/>
              <a:latin typeface="Arial" charset="0"/>
              <a:ea typeface="ＭＳ Ｐゴシック" pitchFamily="34" charset="-128"/>
            </a:endParaRPr>
          </a:p>
        </p:txBody>
      </p:sp>
      <p:sp>
        <p:nvSpPr>
          <p:cNvPr id="2" name="TextBox 1">
            <a:extLst>
              <a:ext uri="{FF2B5EF4-FFF2-40B4-BE49-F238E27FC236}">
                <a16:creationId xmlns:a16="http://schemas.microsoft.com/office/drawing/2014/main" id="{CD9B9265-EA1D-3385-74C2-6D4C217D7952}"/>
              </a:ext>
            </a:extLst>
          </p:cNvPr>
          <p:cNvSpPr txBox="1"/>
          <p:nvPr/>
        </p:nvSpPr>
        <p:spPr>
          <a:xfrm>
            <a:off x="228600" y="6350408"/>
            <a:ext cx="6405282" cy="200055"/>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https://www.cms.gov/Outreach-and-Education/American-Indian-Alaska-Native/AIAN/LTSS-TA-Center/info/national-overview-1915-c-waivers</a:t>
            </a:r>
          </a:p>
        </p:txBody>
      </p:sp>
    </p:spTree>
    <p:extLst>
      <p:ext uri="{BB962C8B-B14F-4D97-AF65-F5344CB8AC3E}">
        <p14:creationId xmlns:p14="http://schemas.microsoft.com/office/powerpoint/2010/main" val="403144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66"/>
              </a:solidFill>
              <a:effectLst/>
              <a:uLnTx/>
              <a:uFillTx/>
              <a:latin typeface="Arial" charset="0"/>
              <a:ea typeface="+mn-ea"/>
              <a:cs typeface="+mn-cs"/>
            </a:endParaRPr>
          </a:p>
        </p:txBody>
      </p:sp>
      <p:graphicFrame>
        <p:nvGraphicFramePr>
          <p:cNvPr id="2" name="Table 2">
            <a:extLst>
              <a:ext uri="{FF2B5EF4-FFF2-40B4-BE49-F238E27FC236}">
                <a16:creationId xmlns:a16="http://schemas.microsoft.com/office/drawing/2014/main" id="{29CD5EDB-BFAE-0D26-974D-67D62A01E520}"/>
              </a:ext>
            </a:extLst>
          </p:cNvPr>
          <p:cNvGraphicFramePr>
            <a:graphicFrameLocks noGrp="1"/>
          </p:cNvGraphicFramePr>
          <p:nvPr>
            <p:ph idx="1"/>
            <p:extLst>
              <p:ext uri="{D42A27DB-BD31-4B8C-83A1-F6EECF244321}">
                <p14:modId xmlns:p14="http://schemas.microsoft.com/office/powerpoint/2010/main" val="1391911955"/>
              </p:ext>
            </p:extLst>
          </p:nvPr>
        </p:nvGraphicFramePr>
        <p:xfrm>
          <a:off x="309880" y="824091"/>
          <a:ext cx="8549833" cy="5781040"/>
        </p:xfrm>
        <a:graphic>
          <a:graphicData uri="http://schemas.openxmlformats.org/drawingml/2006/table">
            <a:tbl>
              <a:tblPr firstRow="1" bandRow="1">
                <a:tableStyleId>{5C22544A-7EE6-4342-B048-85BDC9FD1C3A}</a:tableStyleId>
              </a:tblPr>
              <a:tblGrid>
                <a:gridCol w="1976120">
                  <a:extLst>
                    <a:ext uri="{9D8B030D-6E8A-4147-A177-3AD203B41FA5}">
                      <a16:colId xmlns:a16="http://schemas.microsoft.com/office/drawing/2014/main" val="1753349523"/>
                    </a:ext>
                  </a:extLst>
                </a:gridCol>
                <a:gridCol w="6573713">
                  <a:extLst>
                    <a:ext uri="{9D8B030D-6E8A-4147-A177-3AD203B41FA5}">
                      <a16:colId xmlns:a16="http://schemas.microsoft.com/office/drawing/2014/main" val="389289902"/>
                    </a:ext>
                  </a:extLst>
                </a:gridCol>
              </a:tblGrid>
              <a:tr h="370840">
                <a:tc>
                  <a:txBody>
                    <a:bodyPr/>
                    <a:lstStyle/>
                    <a:p>
                      <a:r>
                        <a:rPr lang="en-US" sz="1200">
                          <a:solidFill>
                            <a:srgbClr val="000008"/>
                          </a:solidFill>
                        </a:rPr>
                        <a:t>Service </a:t>
                      </a:r>
                    </a:p>
                  </a:txBody>
                  <a:tcPr/>
                </a:tc>
                <a:tc>
                  <a:txBody>
                    <a:bodyPr/>
                    <a:lstStyle/>
                    <a:p>
                      <a:r>
                        <a:rPr lang="en-US" sz="1200">
                          <a:solidFill>
                            <a:srgbClr val="000008"/>
                          </a:solidFill>
                        </a:rPr>
                        <a:t>Description</a:t>
                      </a:r>
                    </a:p>
                  </a:txBody>
                  <a:tcPr/>
                </a:tc>
                <a:extLst>
                  <a:ext uri="{0D108BD9-81ED-4DB2-BD59-A6C34878D82A}">
                    <a16:rowId xmlns:a16="http://schemas.microsoft.com/office/drawing/2014/main" val="11857849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Transitional Assistance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Housing search and applications, set-up expenses for move out of a facility, security deposits</a:t>
                      </a:r>
                    </a:p>
                  </a:txBody>
                  <a:tcPr/>
                </a:tc>
                <a:extLst>
                  <a:ext uri="{0D108BD9-81ED-4DB2-BD59-A6C34878D82A}">
                    <a16:rowId xmlns:a16="http://schemas.microsoft.com/office/drawing/2014/main" val="381070783"/>
                  </a:ext>
                </a:extLst>
              </a:tr>
              <a:tr h="370840">
                <a:tc>
                  <a:txBody>
                    <a:bodyPr/>
                    <a:lstStyle/>
                    <a:p>
                      <a:r>
                        <a:rPr lang="en-US" sz="1200">
                          <a:solidFill>
                            <a:srgbClr val="000008"/>
                          </a:solidFill>
                        </a:rPr>
                        <a:t>Residential Habilitation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24/7 care, supervision, and skills training in a provider-operated group setting (typically 4-5 residents)</a:t>
                      </a:r>
                    </a:p>
                  </a:txBody>
                  <a:tcPr/>
                </a:tc>
                <a:extLst>
                  <a:ext uri="{0D108BD9-81ED-4DB2-BD59-A6C34878D82A}">
                    <a16:rowId xmlns:a16="http://schemas.microsoft.com/office/drawing/2014/main" val="76998942"/>
                  </a:ext>
                </a:extLst>
              </a:tr>
              <a:tr h="370840">
                <a:tc>
                  <a:txBody>
                    <a:bodyPr/>
                    <a:lstStyle/>
                    <a:p>
                      <a:r>
                        <a:rPr lang="en-US" sz="1200">
                          <a:solidFill>
                            <a:srgbClr val="000008"/>
                          </a:solidFill>
                        </a:rPr>
                        <a:t>Shared Living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Caregiver provides skills training, personal care assistance, and household tasks with oversight by a provider agency, with care and supervision available 24/7</a:t>
                      </a:r>
                    </a:p>
                  </a:txBody>
                  <a:tcPr/>
                </a:tc>
                <a:extLst>
                  <a:ext uri="{0D108BD9-81ED-4DB2-BD59-A6C34878D82A}">
                    <a16:rowId xmlns:a16="http://schemas.microsoft.com/office/drawing/2014/main" val="29802367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Assisted Living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Includes assistance with personal care, homemaking, meals, and access to 24-hour on-site staff in certified ALRs</a:t>
                      </a:r>
                    </a:p>
                  </a:txBody>
                  <a:tcPr/>
                </a:tc>
                <a:extLst>
                  <a:ext uri="{0D108BD9-81ED-4DB2-BD59-A6C34878D82A}">
                    <a16:rowId xmlns:a16="http://schemas.microsoft.com/office/drawing/2014/main" val="1791097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Prevocational Services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Prepare a participant for paid or unpaid employment</a:t>
                      </a:r>
                    </a:p>
                  </a:txBody>
                  <a:tcPr/>
                </a:tc>
                <a:extLst>
                  <a:ext uri="{0D108BD9-81ED-4DB2-BD59-A6C34878D82A}">
                    <a16:rowId xmlns:a16="http://schemas.microsoft.com/office/drawing/2014/main" val="22635833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Supported Employment</a:t>
                      </a:r>
                    </a:p>
                  </a:txBody>
                  <a:tcPr/>
                </a:tc>
                <a:tc>
                  <a:txBody>
                    <a:bodyPr/>
                    <a:lstStyle/>
                    <a:p>
                      <a:r>
                        <a:rPr lang="en-US" sz="1200" b="0">
                          <a:solidFill>
                            <a:srgbClr val="000008"/>
                          </a:solidFill>
                        </a:rPr>
                        <a:t>Training and ongoing support to maintain paid employment</a:t>
                      </a:r>
                      <a:endParaRPr lang="en-US" sz="1200">
                        <a:solidFill>
                          <a:srgbClr val="000008"/>
                        </a:solidFill>
                      </a:endParaRPr>
                    </a:p>
                  </a:txBody>
                  <a:tcPr/>
                </a:tc>
                <a:extLst>
                  <a:ext uri="{0D108BD9-81ED-4DB2-BD59-A6C34878D82A}">
                    <a16:rowId xmlns:a16="http://schemas.microsoft.com/office/drawing/2014/main" val="4102468399"/>
                  </a:ext>
                </a:extLst>
              </a:tr>
              <a:tr h="370840">
                <a:tc>
                  <a:txBody>
                    <a:bodyPr/>
                    <a:lstStyle/>
                    <a:p>
                      <a:r>
                        <a:rPr lang="en-US" sz="1200">
                          <a:solidFill>
                            <a:srgbClr val="000008"/>
                          </a:solidFill>
                        </a:rPr>
                        <a:t>Home and Vehicle Modifications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Adaptations needed to ensure the health, safety, and autonomy of the participant made to the participant’s home or primary means of transportation</a:t>
                      </a:r>
                    </a:p>
                  </a:txBody>
                  <a:tcPr/>
                </a:tc>
                <a:extLst>
                  <a:ext uri="{0D108BD9-81ED-4DB2-BD59-A6C34878D82A}">
                    <a16:rowId xmlns:a16="http://schemas.microsoft.com/office/drawing/2014/main" val="572375203"/>
                  </a:ext>
                </a:extLst>
              </a:tr>
              <a:tr h="370840">
                <a:tc>
                  <a:txBody>
                    <a:bodyPr/>
                    <a:lstStyle/>
                    <a:p>
                      <a:r>
                        <a:rPr lang="en-US" sz="1200">
                          <a:solidFill>
                            <a:srgbClr val="000008"/>
                          </a:solidFill>
                        </a:rPr>
                        <a:t>In-Home Supports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Assistance with ADLs or IADLs – Waiver Personal Care, Home Health Aide, Supportive Home Care Aide, Adult Companion, Chore, Grocery Shopping, Home Delivered Meals, Homemaker, Laundry</a:t>
                      </a:r>
                    </a:p>
                  </a:txBody>
                  <a:tcPr/>
                </a:tc>
                <a:extLst>
                  <a:ext uri="{0D108BD9-81ED-4DB2-BD59-A6C34878D82A}">
                    <a16:rowId xmlns:a16="http://schemas.microsoft.com/office/drawing/2014/main" val="3319606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Transportation (non-medical)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Transportation to services, activities, and resources in the community when other transportation is not available</a:t>
                      </a:r>
                    </a:p>
                  </a:txBody>
                  <a:tcPr/>
                </a:tc>
                <a:extLst>
                  <a:ext uri="{0D108BD9-81ED-4DB2-BD59-A6C34878D82A}">
                    <a16:rowId xmlns:a16="http://schemas.microsoft.com/office/drawing/2014/main" val="2426067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Community Based Day Supports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Small group community-based activities enhance community integration</a:t>
                      </a:r>
                    </a:p>
                  </a:txBody>
                  <a:tcPr/>
                </a:tc>
                <a:extLst>
                  <a:ext uri="{0D108BD9-81ED-4DB2-BD59-A6C34878D82A}">
                    <a16:rowId xmlns:a16="http://schemas.microsoft.com/office/drawing/2014/main" val="27937100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Individual Support and Community Habilitation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One-on-one skills training supports participants to learn or improve skills they need to live as independently as possible</a:t>
                      </a:r>
                    </a:p>
                  </a:txBody>
                  <a:tcPr/>
                </a:tc>
                <a:extLst>
                  <a:ext uri="{0D108BD9-81ED-4DB2-BD59-A6C34878D82A}">
                    <a16:rowId xmlns:a16="http://schemas.microsoft.com/office/drawing/2014/main" val="34369244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Peer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0008"/>
                          </a:solidFill>
                        </a:rPr>
                        <a:t>Training, instruction, and mentorship to support participants’ self-advocacy and community engagement</a:t>
                      </a:r>
                    </a:p>
                  </a:txBody>
                  <a:tcPr/>
                </a:tc>
                <a:extLst>
                  <a:ext uri="{0D108BD9-81ED-4DB2-BD59-A6C34878D82A}">
                    <a16:rowId xmlns:a16="http://schemas.microsoft.com/office/drawing/2014/main" val="2589138195"/>
                  </a:ext>
                </a:extLst>
              </a:tr>
            </a:tbl>
          </a:graphicData>
        </a:graphic>
      </p:graphicFrame>
      <p:sp>
        <p:nvSpPr>
          <p:cNvPr id="7" name="Rectangle 2"/>
          <p:cNvSpPr>
            <a:spLocks noChangeArrowheads="1"/>
          </p:cNvSpPr>
          <p:nvPr/>
        </p:nvSpPr>
        <p:spPr bwMode="auto">
          <a:xfrm>
            <a:off x="259080" y="136525"/>
            <a:ext cx="87022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85000"/>
              </a:lnSpc>
              <a:spcBef>
                <a:spcPct val="40000"/>
              </a:spcBef>
              <a:buClr>
                <a:srgbClr val="CC0000"/>
              </a:buClr>
              <a:buFont typeface="Arial" charset="0"/>
              <a:buChar char="■"/>
              <a:defRPr sz="2800" b="1">
                <a:solidFill>
                  <a:schemeClr val="accent2"/>
                </a:solidFill>
                <a:latin typeface="Arial" charset="0"/>
                <a:ea typeface="ＭＳ Ｐゴシック" pitchFamily="34" charset="-128"/>
              </a:defRPr>
            </a:lvl1pPr>
            <a:lvl2pPr marL="742950" indent="-28575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2pPr>
            <a:lvl3pPr marL="11430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3pPr>
            <a:lvl4pPr marL="16002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4pPr>
            <a:lvl5pPr marL="20574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en-US" altLang="en-US" sz="2000" b="0" i="0" u="none" strike="noStrike" kern="1200" cap="none" spc="0" normalizeH="0" baseline="0" noProof="0">
                <a:ln>
                  <a:noFill/>
                </a:ln>
                <a:solidFill>
                  <a:schemeClr val="tx1"/>
                </a:solidFill>
                <a:effectLst/>
                <a:uLnTx/>
                <a:uFillTx/>
                <a:latin typeface="Arial" charset="0"/>
                <a:ea typeface="ＭＳ Ｐゴシック" pitchFamily="34" charset="-128"/>
                <a:cs typeface="+mn-cs"/>
              </a:rPr>
              <a:t>Waiver services differ by waiver and may not duplicate MassHealth covered services.  Here are some common HCBS waiver services:</a:t>
            </a:r>
          </a:p>
        </p:txBody>
      </p:sp>
    </p:spTree>
    <p:extLst>
      <p:ext uri="{BB962C8B-B14F-4D97-AF65-F5344CB8AC3E}">
        <p14:creationId xmlns:p14="http://schemas.microsoft.com/office/powerpoint/2010/main" val="1376602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85000"/>
              </a:lnSpc>
              <a:spcBef>
                <a:spcPct val="40000"/>
              </a:spcBef>
              <a:buClr>
                <a:srgbClr val="CC0000"/>
              </a:buClr>
              <a:buFont typeface="Arial" charset="0"/>
              <a:buChar char="■"/>
              <a:defRPr sz="2800" b="1">
                <a:solidFill>
                  <a:schemeClr val="accent2"/>
                </a:solidFill>
                <a:latin typeface="Arial" charset="0"/>
                <a:ea typeface="ＭＳ Ｐゴシック" pitchFamily="34" charset="-128"/>
              </a:defRPr>
            </a:lvl1pPr>
            <a:lvl2pPr marL="742950" indent="-28575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2pPr>
            <a:lvl3pPr marL="11430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3pPr>
            <a:lvl4pPr marL="16002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4pPr>
            <a:lvl5pPr marL="20574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a:ln>
                <a:noFill/>
              </a:ln>
              <a:solidFill>
                <a:srgbClr val="000066"/>
              </a:solidFill>
              <a:effectLst/>
              <a:uLnTx/>
              <a:uFillTx/>
              <a:latin typeface="Arial" charset="0"/>
              <a:ea typeface="ＭＳ Ｐゴシック" pitchFamily="34" charset="-128"/>
              <a:cs typeface="+mn-cs"/>
            </a:endParaRPr>
          </a:p>
        </p:txBody>
      </p:sp>
      <p:sp>
        <p:nvSpPr>
          <p:cNvPr id="53251" name="Rectangle 1"/>
          <p:cNvSpPr>
            <a:spLocks noChangeArrowheads="1"/>
          </p:cNvSpPr>
          <p:nvPr/>
        </p:nvSpPr>
        <p:spPr bwMode="auto">
          <a:xfrm>
            <a:off x="493721" y="280723"/>
            <a:ext cx="83099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85000"/>
              </a:lnSpc>
              <a:spcBef>
                <a:spcPct val="40000"/>
              </a:spcBef>
              <a:buClr>
                <a:srgbClr val="CC0000"/>
              </a:buClr>
              <a:buFont typeface="Arial" charset="0"/>
              <a:buChar char="■"/>
              <a:defRPr sz="2800" b="1">
                <a:solidFill>
                  <a:schemeClr val="accent2"/>
                </a:solidFill>
                <a:latin typeface="Arial" charset="0"/>
                <a:ea typeface="ＭＳ Ｐゴシック" pitchFamily="34" charset="-128"/>
              </a:defRPr>
            </a:lvl1pPr>
            <a:lvl2pPr marL="742950" indent="-28575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2pPr>
            <a:lvl3pPr marL="11430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3pPr>
            <a:lvl4pPr marL="16002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4pPr>
            <a:lvl5pPr marL="20574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en-US" altLang="en-US" sz="2000" b="0" i="0" u="none" strike="noStrike" kern="1200" cap="none" spc="0" normalizeH="0" baseline="0" noProof="0">
                <a:ln>
                  <a:noFill/>
                </a:ln>
                <a:solidFill>
                  <a:schemeClr val="tx1"/>
                </a:solidFill>
                <a:effectLst/>
                <a:uLnTx/>
                <a:uFillTx/>
                <a:latin typeface="Arial" charset="0"/>
                <a:ea typeface="ＭＳ Ｐゴシック" pitchFamily="34" charset="-128"/>
                <a:cs typeface="+mn-cs"/>
              </a:rPr>
              <a:t>Massachusetts operates 10 HCBS waivers. </a:t>
            </a:r>
            <a:r>
              <a:rPr kumimoji="0" lang="en-US" sz="2000" b="0" i="0" u="none" strike="noStrike" kern="1200" cap="none" spc="0" normalizeH="0" baseline="0" noProof="0">
                <a:ln>
                  <a:noFill/>
                </a:ln>
                <a:solidFill>
                  <a:schemeClr val="tx1"/>
                </a:solidFill>
                <a:effectLst/>
                <a:uLnTx/>
                <a:uFillTx/>
                <a:latin typeface="Arial" charset="0"/>
                <a:ea typeface="ＭＳ Ｐゴシック" pitchFamily="34" charset="-128"/>
                <a:cs typeface="+mn-cs"/>
              </a:rPr>
              <a:t>MassHealth administers these waivers in partnership with a state operating agency</a:t>
            </a:r>
            <a:endParaRPr kumimoji="0" lang="en-US" altLang="en-US" sz="2800" b="1" i="0" u="none" strike="noStrike" kern="1200" cap="none" spc="0" normalizeH="0" baseline="0" noProof="0">
              <a:ln>
                <a:noFill/>
              </a:ln>
              <a:solidFill>
                <a:schemeClr val="tx1"/>
              </a:solidFill>
              <a:effectLst/>
              <a:highlight>
                <a:srgbClr val="FFFF00"/>
              </a:highlight>
              <a:uLnTx/>
              <a:uFillTx/>
              <a:latin typeface="Arial" charset="0"/>
              <a:ea typeface="ＭＳ Ｐゴシック" pitchFamily="34" charset="-128"/>
              <a:cs typeface="+mn-cs"/>
            </a:endParaRPr>
          </a:p>
        </p:txBody>
      </p:sp>
      <p:graphicFrame>
        <p:nvGraphicFramePr>
          <p:cNvPr id="2" name="Table 2">
            <a:extLst>
              <a:ext uri="{FF2B5EF4-FFF2-40B4-BE49-F238E27FC236}">
                <a16:creationId xmlns:a16="http://schemas.microsoft.com/office/drawing/2014/main" id="{75DC680D-1F8A-81BD-FE81-1958304DA5CD}"/>
              </a:ext>
            </a:extLst>
          </p:cNvPr>
          <p:cNvGraphicFramePr>
            <a:graphicFrameLocks noGrp="1"/>
          </p:cNvGraphicFramePr>
          <p:nvPr/>
        </p:nvGraphicFramePr>
        <p:xfrm>
          <a:off x="493722" y="1134539"/>
          <a:ext cx="8309919" cy="4836075"/>
        </p:xfrm>
        <a:graphic>
          <a:graphicData uri="http://schemas.openxmlformats.org/drawingml/2006/table">
            <a:tbl>
              <a:tblPr firstRow="1" bandRow="1">
                <a:tableStyleId>{5C22544A-7EE6-4342-B048-85BDC9FD1C3A}</a:tableStyleId>
              </a:tblPr>
              <a:tblGrid>
                <a:gridCol w="2728450">
                  <a:extLst>
                    <a:ext uri="{9D8B030D-6E8A-4147-A177-3AD203B41FA5}">
                      <a16:colId xmlns:a16="http://schemas.microsoft.com/office/drawing/2014/main" val="3339070312"/>
                    </a:ext>
                  </a:extLst>
                </a:gridCol>
                <a:gridCol w="1839686">
                  <a:extLst>
                    <a:ext uri="{9D8B030D-6E8A-4147-A177-3AD203B41FA5}">
                      <a16:colId xmlns:a16="http://schemas.microsoft.com/office/drawing/2014/main" val="685011790"/>
                    </a:ext>
                  </a:extLst>
                </a:gridCol>
                <a:gridCol w="3741783">
                  <a:extLst>
                    <a:ext uri="{9D8B030D-6E8A-4147-A177-3AD203B41FA5}">
                      <a16:colId xmlns:a16="http://schemas.microsoft.com/office/drawing/2014/main" val="1537116902"/>
                    </a:ext>
                  </a:extLst>
                </a:gridCol>
              </a:tblGrid>
              <a:tr h="362345">
                <a:tc>
                  <a:txBody>
                    <a:bodyPr/>
                    <a:lstStyle/>
                    <a:p>
                      <a:r>
                        <a:rPr lang="en-US" sz="1200">
                          <a:ln>
                            <a:noFill/>
                          </a:ln>
                          <a:solidFill>
                            <a:srgbClr val="000008"/>
                          </a:solidFill>
                        </a:rPr>
                        <a:t>Waiver</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State Operating Agency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Target Population / Eligibility</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28605"/>
                  </a:ext>
                </a:extLst>
              </a:tr>
              <a:tr h="362345">
                <a:tc>
                  <a:txBody>
                    <a:bodyPr/>
                    <a:lstStyle/>
                    <a:p>
                      <a:r>
                        <a:rPr lang="en-US" sz="1200">
                          <a:ln>
                            <a:noFill/>
                          </a:ln>
                          <a:solidFill>
                            <a:srgbClr val="000008"/>
                          </a:solidFill>
                        </a:rPr>
                        <a:t>Adult Supports (AS)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endParaRPr lang="en-US" sz="1200">
                        <a:ln>
                          <a:noFill/>
                        </a:ln>
                        <a:solidFill>
                          <a:srgbClr val="000008"/>
                        </a:solidFill>
                      </a:endParaRPr>
                    </a:p>
                    <a:p>
                      <a:pPr algn="ctr"/>
                      <a:r>
                        <a:rPr lang="en-US" sz="1200">
                          <a:ln>
                            <a:noFill/>
                          </a:ln>
                          <a:solidFill>
                            <a:srgbClr val="000008"/>
                          </a:solidFill>
                        </a:rPr>
                        <a:t>Department of Developmental Services (DDS)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endParaRPr lang="en-US" sz="1200">
                        <a:ln>
                          <a:noFill/>
                        </a:ln>
                        <a:solidFill>
                          <a:srgbClr val="000008"/>
                        </a:solidFill>
                      </a:endParaRPr>
                    </a:p>
                    <a:p>
                      <a:pPr algn="ctr"/>
                      <a:r>
                        <a:rPr lang="en-US" sz="1200">
                          <a:ln>
                            <a:noFill/>
                          </a:ln>
                          <a:solidFill>
                            <a:srgbClr val="000008"/>
                          </a:solidFill>
                        </a:rPr>
                        <a:t>Adults age 22+ with intellectual disabilities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3113459"/>
                  </a:ext>
                </a:extLst>
              </a:tr>
              <a:tr h="362345">
                <a:tc>
                  <a:txBody>
                    <a:bodyPr/>
                    <a:lstStyle/>
                    <a:p>
                      <a:r>
                        <a:rPr lang="en-US" sz="1200">
                          <a:ln>
                            <a:noFill/>
                          </a:ln>
                          <a:solidFill>
                            <a:srgbClr val="000008"/>
                          </a:solidFill>
                        </a:rPr>
                        <a:t>Community Living (CL)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32492976"/>
                  </a:ext>
                </a:extLst>
              </a:tr>
              <a:tr h="362345">
                <a:tc>
                  <a:txBody>
                    <a:bodyPr/>
                    <a:lstStyle/>
                    <a:p>
                      <a:r>
                        <a:rPr lang="en-US" sz="1200">
                          <a:ln>
                            <a:noFill/>
                          </a:ln>
                          <a:solidFill>
                            <a:srgbClr val="000008"/>
                          </a:solidFill>
                        </a:rPr>
                        <a:t>Intensive Supports (IS)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53737521"/>
                  </a:ext>
                </a:extLst>
              </a:tr>
              <a:tr h="362345">
                <a:tc>
                  <a:txBody>
                    <a:bodyPr/>
                    <a:lstStyle/>
                    <a:p>
                      <a:r>
                        <a:rPr lang="en-US" sz="1200">
                          <a:ln>
                            <a:noFill/>
                          </a:ln>
                          <a:solidFill>
                            <a:srgbClr val="000008"/>
                          </a:solidFill>
                        </a:rPr>
                        <a:t>Frail Elder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Executive Office of Elder Affairs (EOEA)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Older adults (60+)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48323"/>
                  </a:ext>
                </a:extLst>
              </a:tr>
              <a:tr h="362345">
                <a:tc>
                  <a:txBody>
                    <a:bodyPr/>
                    <a:lstStyle/>
                    <a:p>
                      <a:r>
                        <a:rPr lang="en-US" sz="1200">
                          <a:ln>
                            <a:noFill/>
                          </a:ln>
                          <a:solidFill>
                            <a:srgbClr val="000008"/>
                          </a:solidFill>
                        </a:rPr>
                        <a:t>Traumatic Brain Injury (TBI)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Mass Rehab Commission (MRC)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Adults age 18+ with TBI</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76249"/>
                  </a:ext>
                </a:extLst>
              </a:tr>
              <a:tr h="362345">
                <a:tc>
                  <a:txBody>
                    <a:bodyPr/>
                    <a:lstStyle/>
                    <a:p>
                      <a:r>
                        <a:rPr lang="en-US" sz="1200">
                          <a:ln>
                            <a:noFill/>
                          </a:ln>
                          <a:solidFill>
                            <a:srgbClr val="000008"/>
                          </a:solidFill>
                        </a:rPr>
                        <a:t>Children’s Autism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DDS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Children with autism </a:t>
                      </a:r>
                    </a:p>
                    <a:p>
                      <a:pPr algn="ctr"/>
                      <a:r>
                        <a:rPr lang="en-US" sz="1200">
                          <a:ln>
                            <a:noFill/>
                          </a:ln>
                          <a:solidFill>
                            <a:srgbClr val="000008"/>
                          </a:solidFill>
                        </a:rPr>
                        <a:t>(through age 9)</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478176"/>
                  </a:ext>
                </a:extLst>
              </a:tr>
              <a:tr h="362345">
                <a:tc>
                  <a:txBody>
                    <a:bodyPr/>
                    <a:lstStyle/>
                    <a:p>
                      <a:r>
                        <a:rPr lang="en-US" sz="1200">
                          <a:ln>
                            <a:noFill/>
                          </a:ln>
                          <a:solidFill>
                            <a:srgbClr val="000008"/>
                          </a:solidFill>
                        </a:rPr>
                        <a:t>Acquired Brain Injury – </a:t>
                      </a:r>
                    </a:p>
                    <a:p>
                      <a:r>
                        <a:rPr lang="en-US" sz="1200">
                          <a:ln>
                            <a:noFill/>
                          </a:ln>
                          <a:solidFill>
                            <a:srgbClr val="000008"/>
                          </a:solidFill>
                        </a:rPr>
                        <a:t>Non-Residential Habilitation (ABI-N)*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MRC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en-US" sz="1200">
                        <a:ln>
                          <a:noFill/>
                        </a:ln>
                        <a:solidFill>
                          <a:srgbClr val="000008"/>
                        </a:solidFill>
                      </a:endParaRPr>
                    </a:p>
                    <a:p>
                      <a:pPr algn="ctr"/>
                      <a:r>
                        <a:rPr lang="en-US" sz="1200">
                          <a:ln>
                            <a:noFill/>
                          </a:ln>
                          <a:solidFill>
                            <a:srgbClr val="000008"/>
                          </a:solidFill>
                        </a:rPr>
                        <a:t>Adults who are disabled or seniors 65+ with ABI sustained at age 22+. </a:t>
                      </a:r>
                    </a:p>
                    <a:p>
                      <a:pPr algn="ctr"/>
                      <a:r>
                        <a:rPr lang="en-US" sz="1200">
                          <a:ln>
                            <a:noFill/>
                          </a:ln>
                          <a:solidFill>
                            <a:srgbClr val="000008"/>
                          </a:solidFill>
                        </a:rPr>
                        <a:t>Must apply while living in a facility, and facility stay must be at least 90 days.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2921488"/>
                  </a:ext>
                </a:extLst>
              </a:tr>
              <a:tr h="362345">
                <a:tc>
                  <a:txBody>
                    <a:bodyPr/>
                    <a:lstStyle/>
                    <a:p>
                      <a:r>
                        <a:rPr lang="en-US" sz="1200">
                          <a:ln>
                            <a:noFill/>
                          </a:ln>
                          <a:solidFill>
                            <a:srgbClr val="000008"/>
                          </a:solidFill>
                        </a:rPr>
                        <a:t>Acquired Brain Injury – </a:t>
                      </a:r>
                    </a:p>
                    <a:p>
                      <a:r>
                        <a:rPr lang="en-US" sz="1200">
                          <a:ln>
                            <a:noFill/>
                          </a:ln>
                          <a:solidFill>
                            <a:srgbClr val="000008"/>
                          </a:solidFill>
                        </a:rPr>
                        <a:t>Residential Habilitation (ABI-RH)*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DDS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ln>
                          <a:noFill/>
                        </a:ln>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84929"/>
                  </a:ext>
                </a:extLst>
              </a:tr>
              <a:tr h="362345">
                <a:tc>
                  <a:txBody>
                    <a:bodyPr/>
                    <a:lstStyle/>
                    <a:p>
                      <a:r>
                        <a:rPr lang="en-US" sz="1200">
                          <a:ln>
                            <a:noFill/>
                          </a:ln>
                          <a:solidFill>
                            <a:srgbClr val="000008"/>
                          </a:solidFill>
                        </a:rPr>
                        <a:t>Moving Forward Plan – </a:t>
                      </a:r>
                    </a:p>
                    <a:p>
                      <a:r>
                        <a:rPr lang="en-US" sz="1200">
                          <a:ln>
                            <a:noFill/>
                          </a:ln>
                          <a:solidFill>
                            <a:srgbClr val="000008"/>
                          </a:solidFill>
                        </a:rPr>
                        <a:t>Community Living (MFP-CL)*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a:ln>
                            <a:noFill/>
                          </a:ln>
                          <a:solidFill>
                            <a:srgbClr val="000008"/>
                          </a:solidFill>
                        </a:rPr>
                        <a:t>MRC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en-US" sz="1200">
                        <a:ln>
                          <a:noFill/>
                        </a:ln>
                        <a:solidFill>
                          <a:srgbClr val="000008"/>
                        </a:solidFill>
                      </a:endParaRPr>
                    </a:p>
                    <a:p>
                      <a:pPr algn="ctr"/>
                      <a:r>
                        <a:rPr lang="en-US" sz="1200">
                          <a:ln>
                            <a:noFill/>
                          </a:ln>
                          <a:solidFill>
                            <a:srgbClr val="000008"/>
                          </a:solidFill>
                        </a:rPr>
                        <a:t>Adults age 18+ who are disabled, or seniors 65+. Must apply while living in a facility, and facility stay must be at least 90 days.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7046258"/>
                  </a:ext>
                </a:extLst>
              </a:tr>
              <a:tr h="362345">
                <a:tc>
                  <a:txBody>
                    <a:bodyPr/>
                    <a:lstStyle/>
                    <a:p>
                      <a:r>
                        <a:rPr lang="en-US" sz="1200">
                          <a:ln>
                            <a:noFill/>
                          </a:ln>
                          <a:solidFill>
                            <a:srgbClr val="000008"/>
                          </a:solidFill>
                        </a:rPr>
                        <a:t>Moving Forward Plan – </a:t>
                      </a:r>
                    </a:p>
                    <a:p>
                      <a:r>
                        <a:rPr lang="en-US" sz="1200">
                          <a:ln>
                            <a:noFill/>
                          </a:ln>
                          <a:solidFill>
                            <a:srgbClr val="000008"/>
                          </a:solidFill>
                        </a:rPr>
                        <a:t>Residential Supports (MFP-RS)*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200">
                          <a:ln>
                            <a:noFill/>
                          </a:ln>
                          <a:solidFill>
                            <a:srgbClr val="000008"/>
                          </a:solidFill>
                        </a:rPr>
                        <a:t>DDS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US">
                        <a:ln>
                          <a:noFill/>
                        </a:ln>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84947019"/>
                  </a:ext>
                </a:extLst>
              </a:tr>
            </a:tbl>
          </a:graphicData>
        </a:graphic>
      </p:graphicFrame>
    </p:spTree>
    <p:extLst>
      <p:ext uri="{BB962C8B-B14F-4D97-AF65-F5344CB8AC3E}">
        <p14:creationId xmlns:p14="http://schemas.microsoft.com/office/powerpoint/2010/main" val="1824766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85000"/>
              </a:lnSpc>
              <a:spcBef>
                <a:spcPct val="40000"/>
              </a:spcBef>
              <a:buClr>
                <a:srgbClr val="CC0000"/>
              </a:buClr>
              <a:buFont typeface="Arial" charset="0"/>
              <a:buChar char="■"/>
              <a:defRPr sz="2800" b="1">
                <a:solidFill>
                  <a:schemeClr val="accent2"/>
                </a:solidFill>
                <a:latin typeface="Arial" charset="0"/>
                <a:ea typeface="ＭＳ Ｐゴシック" pitchFamily="34" charset="-128"/>
              </a:defRPr>
            </a:lvl1pPr>
            <a:lvl2pPr marL="742950" indent="-28575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2pPr>
            <a:lvl3pPr marL="11430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3pPr>
            <a:lvl4pPr marL="16002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4pPr>
            <a:lvl5pPr marL="20574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9pPr>
          </a:lstStyle>
          <a:p>
            <a:pPr eaLnBrk="1" hangingPunct="1">
              <a:lnSpc>
                <a:spcPct val="100000"/>
              </a:lnSpc>
              <a:spcBef>
                <a:spcPct val="0"/>
              </a:spcBef>
              <a:buClrTx/>
              <a:buFontTx/>
              <a:buNone/>
            </a:pPr>
            <a:endParaRPr lang="en-US" altLang="en-US" sz="1400" dirty="0">
              <a:solidFill>
                <a:srgbClr val="000066"/>
              </a:solidFill>
            </a:endParaRPr>
          </a:p>
        </p:txBody>
      </p:sp>
      <p:sp>
        <p:nvSpPr>
          <p:cNvPr id="53251" name="Rectangle 1"/>
          <p:cNvSpPr>
            <a:spLocks noChangeArrowheads="1"/>
          </p:cNvSpPr>
          <p:nvPr/>
        </p:nvSpPr>
        <p:spPr bwMode="auto">
          <a:xfrm>
            <a:off x="342900" y="475788"/>
            <a:ext cx="8686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85000"/>
              </a:lnSpc>
              <a:spcBef>
                <a:spcPct val="40000"/>
              </a:spcBef>
              <a:buClr>
                <a:srgbClr val="CC0000"/>
              </a:buClr>
              <a:buFont typeface="Arial" charset="0"/>
              <a:buChar char="■"/>
              <a:defRPr sz="2800" b="1">
                <a:solidFill>
                  <a:schemeClr val="accent2"/>
                </a:solidFill>
                <a:latin typeface="Arial" charset="0"/>
                <a:ea typeface="ＭＳ Ｐゴシック" pitchFamily="34" charset="-128"/>
              </a:defRPr>
            </a:lvl1pPr>
            <a:lvl2pPr marL="742950" indent="-28575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2pPr>
            <a:lvl3pPr marL="11430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3pPr>
            <a:lvl4pPr marL="16002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4pPr>
            <a:lvl5pPr marL="2057400" indent="-228600" eaLnBrk="0" hangingPunct="0">
              <a:lnSpc>
                <a:spcPct val="85000"/>
              </a:lnSpc>
              <a:spcBef>
                <a:spcPct val="40000"/>
              </a:spcBef>
              <a:buClr>
                <a:srgbClr val="CC0000"/>
              </a:buClr>
              <a:buChar char="»"/>
              <a:defRPr sz="2800" b="1">
                <a:solidFill>
                  <a:schemeClr val="accent2"/>
                </a:solidFill>
                <a:latin typeface="Arial" charset="0"/>
                <a:ea typeface="ＭＳ Ｐゴシック" pitchFamily="34" charset="-128"/>
              </a:defRPr>
            </a:lvl5pPr>
            <a:lvl6pPr marL="25146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6pPr>
            <a:lvl7pPr marL="29718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7pPr>
            <a:lvl8pPr marL="34290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8pPr>
            <a:lvl9pPr marL="3886200" indent="-228600" eaLnBrk="0" fontAlgn="base" hangingPunct="0">
              <a:lnSpc>
                <a:spcPct val="85000"/>
              </a:lnSpc>
              <a:spcBef>
                <a:spcPct val="40000"/>
              </a:spcBef>
              <a:spcAft>
                <a:spcPct val="0"/>
              </a:spcAft>
              <a:buClr>
                <a:srgbClr val="CC0000"/>
              </a:buClr>
              <a:buChar char="»"/>
              <a:defRPr sz="2800" b="1">
                <a:solidFill>
                  <a:schemeClr val="accent2"/>
                </a:solidFill>
                <a:latin typeface="Arial"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000" dirty="0">
                <a:solidFill>
                  <a:schemeClr val="accent4"/>
                </a:solidFill>
              </a:rPr>
              <a:t>Unduplicated Waiver Participants</a:t>
            </a:r>
            <a:endParaRPr lang="en-US" altLang="en-US" sz="2000" dirty="0">
              <a:solidFill>
                <a:schemeClr val="accent4"/>
              </a:solidFill>
            </a:endParaRPr>
          </a:p>
        </p:txBody>
      </p:sp>
      <p:graphicFrame>
        <p:nvGraphicFramePr>
          <p:cNvPr id="2" name="Table 2">
            <a:extLst>
              <a:ext uri="{FF2B5EF4-FFF2-40B4-BE49-F238E27FC236}">
                <a16:creationId xmlns:a16="http://schemas.microsoft.com/office/drawing/2014/main" id="{75DC680D-1F8A-81BD-FE81-1958304DA5CD}"/>
              </a:ext>
            </a:extLst>
          </p:cNvPr>
          <p:cNvGraphicFramePr>
            <a:graphicFrameLocks noGrp="1"/>
          </p:cNvGraphicFramePr>
          <p:nvPr>
            <p:extLst>
              <p:ext uri="{D42A27DB-BD31-4B8C-83A1-F6EECF244321}">
                <p14:modId xmlns:p14="http://schemas.microsoft.com/office/powerpoint/2010/main" val="3918124205"/>
              </p:ext>
            </p:extLst>
          </p:nvPr>
        </p:nvGraphicFramePr>
        <p:xfrm>
          <a:off x="417040" y="907998"/>
          <a:ext cx="6440960" cy="5023522"/>
        </p:xfrm>
        <a:graphic>
          <a:graphicData uri="http://schemas.openxmlformats.org/drawingml/2006/table">
            <a:tbl>
              <a:tblPr firstRow="1" bandRow="1">
                <a:tableStyleId>{5C22544A-7EE6-4342-B048-85BDC9FD1C3A}</a:tableStyleId>
              </a:tblPr>
              <a:tblGrid>
                <a:gridCol w="4154960">
                  <a:extLst>
                    <a:ext uri="{9D8B030D-6E8A-4147-A177-3AD203B41FA5}">
                      <a16:colId xmlns:a16="http://schemas.microsoft.com/office/drawing/2014/main" val="3339070312"/>
                    </a:ext>
                  </a:extLst>
                </a:gridCol>
                <a:gridCol w="2286000">
                  <a:extLst>
                    <a:ext uri="{9D8B030D-6E8A-4147-A177-3AD203B41FA5}">
                      <a16:colId xmlns:a16="http://schemas.microsoft.com/office/drawing/2014/main" val="685011790"/>
                    </a:ext>
                  </a:extLst>
                </a:gridCol>
              </a:tblGrid>
              <a:tr h="414467">
                <a:tc>
                  <a:txBody>
                    <a:bodyPr/>
                    <a:lstStyle/>
                    <a:p>
                      <a:pPr algn="ctr"/>
                      <a:r>
                        <a:rPr lang="en-US" sz="1400">
                          <a:ln>
                            <a:noFill/>
                          </a:ln>
                          <a:solidFill>
                            <a:schemeClr val="tx1"/>
                          </a:solidFill>
                        </a:rPr>
                        <a:t>Waiver</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400">
                          <a:ln>
                            <a:noFill/>
                          </a:ln>
                          <a:solidFill>
                            <a:schemeClr val="tx1"/>
                          </a:solidFill>
                        </a:rPr>
                        <a:t>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28605"/>
                  </a:ext>
                </a:extLst>
              </a:tr>
              <a:tr h="362345">
                <a:tc>
                  <a:txBody>
                    <a:bodyPr/>
                    <a:lstStyle/>
                    <a:p>
                      <a:r>
                        <a:rPr lang="en-US" sz="1400">
                          <a:ln>
                            <a:noFill/>
                          </a:ln>
                        </a:rPr>
                        <a:t>Adult Supports (AS)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4,482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3113459"/>
                  </a:ext>
                </a:extLst>
              </a:tr>
              <a:tr h="362345">
                <a:tc>
                  <a:txBody>
                    <a:bodyPr/>
                    <a:lstStyle/>
                    <a:p>
                      <a:r>
                        <a:rPr lang="en-US" sz="1400">
                          <a:ln>
                            <a:noFill/>
                          </a:ln>
                        </a:rPr>
                        <a:t>Community Living (CL)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2,305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2492976"/>
                  </a:ext>
                </a:extLst>
              </a:tr>
              <a:tr h="362345">
                <a:tc>
                  <a:txBody>
                    <a:bodyPr/>
                    <a:lstStyle/>
                    <a:p>
                      <a:r>
                        <a:rPr lang="en-US" sz="1400">
                          <a:ln>
                            <a:noFill/>
                          </a:ln>
                        </a:rPr>
                        <a:t>Intensive Supports (IS)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10,056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3737521"/>
                  </a:ext>
                </a:extLst>
              </a:tr>
              <a:tr h="362345">
                <a:tc>
                  <a:txBody>
                    <a:bodyPr/>
                    <a:lstStyle/>
                    <a:p>
                      <a:r>
                        <a:rPr lang="en-US" sz="1400">
                          <a:ln>
                            <a:noFill/>
                          </a:ln>
                        </a:rPr>
                        <a:t>Frail Elder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12,503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48323"/>
                  </a:ext>
                </a:extLst>
              </a:tr>
              <a:tr h="362345">
                <a:tc>
                  <a:txBody>
                    <a:bodyPr/>
                    <a:lstStyle/>
                    <a:p>
                      <a:r>
                        <a:rPr lang="en-US" sz="1400">
                          <a:ln>
                            <a:noFill/>
                          </a:ln>
                        </a:rPr>
                        <a:t>Traumatic Brain Injury (TBI)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76249"/>
                  </a:ext>
                </a:extLst>
              </a:tr>
              <a:tr h="362345">
                <a:tc>
                  <a:txBody>
                    <a:bodyPr/>
                    <a:lstStyle/>
                    <a:p>
                      <a:r>
                        <a:rPr lang="en-US" sz="1400">
                          <a:ln>
                            <a:noFill/>
                          </a:ln>
                        </a:rPr>
                        <a:t>Children’s Autism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274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478176"/>
                  </a:ext>
                </a:extLst>
              </a:tr>
              <a:tr h="362345">
                <a:tc>
                  <a:txBody>
                    <a:bodyPr/>
                    <a:lstStyle/>
                    <a:p>
                      <a:r>
                        <a:rPr lang="en-US" sz="1400">
                          <a:ln>
                            <a:noFill/>
                          </a:ln>
                        </a:rPr>
                        <a:t>Acquired Brain Injury – </a:t>
                      </a:r>
                    </a:p>
                    <a:p>
                      <a:r>
                        <a:rPr lang="en-US" sz="1400">
                          <a:ln>
                            <a:noFill/>
                          </a:ln>
                        </a:rPr>
                        <a:t>Non-Residential Habilitation (ABI-N)*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2921488"/>
                  </a:ext>
                </a:extLst>
              </a:tr>
              <a:tr h="362345">
                <a:tc>
                  <a:txBody>
                    <a:bodyPr/>
                    <a:lstStyle/>
                    <a:p>
                      <a:r>
                        <a:rPr lang="en-US" sz="1400">
                          <a:ln>
                            <a:noFill/>
                          </a:ln>
                        </a:rPr>
                        <a:t>Acquired Brain Injury – </a:t>
                      </a:r>
                    </a:p>
                    <a:p>
                      <a:r>
                        <a:rPr lang="en-US" sz="1400">
                          <a:ln>
                            <a:noFill/>
                          </a:ln>
                        </a:rPr>
                        <a:t>Residential Habilitation (ABI-RH)*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605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84929"/>
                  </a:ext>
                </a:extLst>
              </a:tr>
              <a:tr h="362345">
                <a:tc>
                  <a:txBody>
                    <a:bodyPr/>
                    <a:lstStyle/>
                    <a:p>
                      <a:r>
                        <a:rPr lang="en-US" sz="1400">
                          <a:ln>
                            <a:noFill/>
                          </a:ln>
                        </a:rPr>
                        <a:t>Moving Forward Plan – </a:t>
                      </a:r>
                    </a:p>
                    <a:p>
                      <a:r>
                        <a:rPr lang="en-US" sz="1400">
                          <a:ln>
                            <a:noFill/>
                          </a:ln>
                        </a:rPr>
                        <a:t>Community Living (MFP-CL)*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833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046258"/>
                  </a:ext>
                </a:extLst>
              </a:tr>
              <a:tr h="362345">
                <a:tc>
                  <a:txBody>
                    <a:bodyPr/>
                    <a:lstStyle/>
                    <a:p>
                      <a:r>
                        <a:rPr lang="en-US" sz="1400">
                          <a:ln>
                            <a:noFill/>
                          </a:ln>
                        </a:rPr>
                        <a:t>Moving Forward Plan – </a:t>
                      </a:r>
                    </a:p>
                    <a:p>
                      <a:r>
                        <a:rPr lang="en-US" sz="1400">
                          <a:ln>
                            <a:noFill/>
                          </a:ln>
                        </a:rPr>
                        <a:t>Residential Supports (MFP-RS)*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ln>
                            <a:noFill/>
                          </a:ln>
                        </a:rPr>
                        <a:t>298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947019"/>
                  </a:ext>
                </a:extLst>
              </a:tr>
              <a:tr h="362345">
                <a:tc>
                  <a:txBody>
                    <a:bodyPr/>
                    <a:lstStyle/>
                    <a:p>
                      <a:r>
                        <a:rPr lang="en-US" sz="1400" b="1" dirty="0">
                          <a:ln>
                            <a:noFill/>
                          </a:ln>
                        </a:rPr>
                        <a:t>MassHealth Total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400" b="1" dirty="0">
                          <a:ln>
                            <a:noFill/>
                          </a:ln>
                        </a:rPr>
                        <a:t>31,521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48338843"/>
                  </a:ext>
                </a:extLst>
              </a:tr>
            </a:tbl>
          </a:graphicData>
        </a:graphic>
      </p:graphicFrame>
    </p:spTree>
    <p:extLst>
      <p:ext uri="{BB962C8B-B14F-4D97-AF65-F5344CB8AC3E}">
        <p14:creationId xmlns:p14="http://schemas.microsoft.com/office/powerpoint/2010/main" val="346935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0A98-2F18-6CC8-C5EC-2F0CDB1C8781}"/>
              </a:ext>
            </a:extLst>
          </p:cNvPr>
          <p:cNvSpPr>
            <a:spLocks noGrp="1"/>
          </p:cNvSpPr>
          <p:nvPr>
            <p:ph type="title"/>
          </p:nvPr>
        </p:nvSpPr>
        <p:spPr>
          <a:xfrm>
            <a:off x="3002122" y="3209246"/>
            <a:ext cx="3139755" cy="584775"/>
          </a:xfrm>
        </p:spPr>
        <p:txBody>
          <a:bodyPr/>
          <a:lstStyle/>
          <a:p>
            <a:pPr algn="ctr"/>
            <a:r>
              <a:rPr lang="en-US"/>
              <a:t>Money Follows the Person Demonstration</a:t>
            </a:r>
          </a:p>
        </p:txBody>
      </p:sp>
    </p:spTree>
    <p:extLst>
      <p:ext uri="{BB962C8B-B14F-4D97-AF65-F5344CB8AC3E}">
        <p14:creationId xmlns:p14="http://schemas.microsoft.com/office/powerpoint/2010/main" val="2924003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6" y="234863"/>
            <a:ext cx="5199488" cy="276999"/>
          </a:xfrm>
        </p:spPr>
        <p:txBody>
          <a:bodyPr vert="horz"/>
          <a:lstStyle/>
          <a:p>
            <a:r>
              <a:rPr lang="en-US" sz="1800" dirty="0"/>
              <a:t>Money Follows the Person Demonstration </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2462213"/>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cs typeface="Arial"/>
              </a:rPr>
              <a:t>Overview: </a:t>
            </a:r>
          </a:p>
          <a:p>
            <a:r>
              <a:rPr lang="en-US" altLang="en-US" sz="1400">
                <a:ea typeface="ＭＳ Ｐゴシック" pitchFamily="34" charset="-128"/>
              </a:rPr>
              <a:t>      </a:t>
            </a:r>
            <a:r>
              <a:rPr lang="en-US" altLang="en-US" sz="1400" b="0">
                <a:ea typeface="ＭＳ Ｐゴシック" pitchFamily="34" charset="-128"/>
              </a:rPr>
              <a:t>Money Follows the Person is a Demonstration Grant from CMS; the goal of which is to “rebalance” funding from facility-based settings to home and community-based settings. </a:t>
            </a:r>
            <a:r>
              <a:rPr lang="en-US" sz="1400" b="0"/>
              <a:t>The state may enroll HCBS waiver-eligible individuals in the MFP Demo, in order to take advantage of the additional federal funding. In these cases, the individual is enrolled in both a waiver and the MFP Demo. The state may also serve individuals in the MFP Demo who are not eligible for HCBS waivers and offer them services they would not otherwise have access to, such as transitional assistance and home modifications.</a:t>
            </a:r>
          </a:p>
          <a:p>
            <a:r>
              <a:rPr lang="en-US" sz="1400">
                <a:latin typeface="Arial"/>
              </a:rPr>
              <a:t>     </a:t>
            </a:r>
            <a:r>
              <a:rPr kumimoji="0" lang="en-US" sz="1400" b="0" i="0" u="none" strike="noStrike" kern="1200" cap="none" spc="0" normalizeH="0" baseline="0" noProof="0">
                <a:ln>
                  <a:noFill/>
                </a:ln>
                <a:effectLst/>
                <a:uLnTx/>
                <a:uFillTx/>
                <a:latin typeface="Arial"/>
                <a:ea typeface="+mn-ea"/>
                <a:cs typeface="+mn-cs"/>
              </a:rPr>
              <a:t>An individual may remain enrolled in the MFP Demo for a period of 365 days post discharge. After that time, the individual’s MFP Demo enrollment and services end. The individual will continue to receive MassHealth State Plan and HCBS Waiver services if eligible. </a:t>
            </a:r>
            <a:r>
              <a:rPr lang="en-US" sz="1400">
                <a:latin typeface="Arial"/>
              </a:rPr>
              <a:t>MFP Demo case management services are provided by MRC, DDS, and the ASAPs </a:t>
            </a:r>
            <a:r>
              <a:rPr lang="en-US" sz="1400">
                <a:solidFill>
                  <a:srgbClr val="000008"/>
                </a:solidFill>
                <a:latin typeface="Arial"/>
              </a:rPr>
              <a:t>(</a:t>
            </a:r>
            <a:r>
              <a:rPr kumimoji="0" lang="en-US" altLang="en-US" sz="1400" b="0" u="none" strike="noStrike" kern="1200" cap="none" spc="0" normalizeH="0" baseline="0" noProof="0">
                <a:ln>
                  <a:noFill/>
                </a:ln>
                <a:solidFill>
                  <a:srgbClr val="000008"/>
                </a:solidFill>
                <a:effectLst/>
                <a:uLnTx/>
                <a:uFillTx/>
              </a:rPr>
              <a:t>Aging Services Access Points)</a:t>
            </a:r>
            <a:endParaRPr kumimoji="0" lang="en-US" altLang="en-US" sz="1400" b="0" i="0" u="none" strike="noStrike" kern="1200" cap="none" spc="0" normalizeH="0" baseline="0" noProof="0">
              <a:ln>
                <a:noFill/>
              </a:ln>
              <a:solidFill>
                <a:srgbClr val="000008"/>
              </a:solidFill>
              <a:effectLst/>
              <a:uLnTx/>
              <a:uFillTx/>
              <a:latin typeface="Arial" charset="0"/>
              <a:ea typeface="+mn-ea"/>
              <a:cs typeface="+mn-cs"/>
            </a:endParaRP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3598502"/>
            <a:ext cx="8385011" cy="160043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cs typeface="Arial"/>
              </a:rPr>
              <a:t>Eligibility: </a:t>
            </a:r>
          </a:p>
          <a:p>
            <a:pPr marL="285750" indent="-285750">
              <a:buClr>
                <a:srgbClr val="002D86"/>
              </a:buClr>
              <a:buFont typeface="Arial" panose="020B0604020202020204" pitchFamily="34" charset="0"/>
              <a:buChar char="•"/>
            </a:pPr>
            <a:r>
              <a:rPr lang="en-US" altLang="en-US" sz="1400">
                <a:latin typeface="Arial" charset="0"/>
                <a:ea typeface="ＭＳ Ｐゴシック" pitchFamily="34" charset="-128"/>
              </a:rPr>
              <a:t>Individuals must be living in a qualified nursing facility or long-stay hospital for at least 60 consecutive days, including Medicare rehabilitation days; </a:t>
            </a:r>
          </a:p>
          <a:p>
            <a:pPr marL="285750" indent="-285750">
              <a:buClr>
                <a:srgbClr val="002D86"/>
              </a:buClr>
              <a:buFont typeface="Arial" panose="020B0604020202020204" pitchFamily="34" charset="0"/>
              <a:buChar char="•"/>
            </a:pPr>
            <a:r>
              <a:rPr lang="en-US" altLang="en-US" sz="1400" b="0">
                <a:latin typeface="Arial" charset="0"/>
                <a:ea typeface="ＭＳ Ｐゴシック" pitchFamily="34" charset="-128"/>
              </a:rPr>
              <a:t>Individuals must be 18 years old or older and be </a:t>
            </a:r>
            <a:r>
              <a:rPr lang="en-US" altLang="en-US" sz="1400">
                <a:latin typeface="Arial" charset="0"/>
                <a:ea typeface="ＭＳ Ｐゴシック" pitchFamily="34" charset="-128"/>
              </a:rPr>
              <a:t>disabled OR </a:t>
            </a:r>
            <a:r>
              <a:rPr lang="en-US" altLang="en-US" sz="1400" b="0">
                <a:latin typeface="Arial" charset="0"/>
                <a:ea typeface="ＭＳ Ｐゴシック" pitchFamily="34" charset="-128"/>
              </a:rPr>
              <a:t>be age 65 or older;  </a:t>
            </a:r>
          </a:p>
          <a:p>
            <a:pPr marL="285750" indent="-285750">
              <a:buClr>
                <a:srgbClr val="002D86"/>
              </a:buClr>
              <a:buFont typeface="Arial" panose="020B0604020202020204" pitchFamily="34" charset="0"/>
              <a:buChar char="•"/>
            </a:pPr>
            <a:r>
              <a:rPr lang="en-US" altLang="en-US" sz="1400" b="0">
                <a:latin typeface="Arial" charset="0"/>
                <a:ea typeface="ＭＳ Ｐゴシック" pitchFamily="34" charset="-128"/>
              </a:rPr>
              <a:t>Individuals must be eligible for MassHealth Standard or CommonHealth and whose last day in the facility is a Medicaid-paid inpatient day; and </a:t>
            </a:r>
          </a:p>
          <a:p>
            <a:pPr marL="285750" indent="-285750">
              <a:buClr>
                <a:srgbClr val="002D86"/>
              </a:buClr>
              <a:buFont typeface="Arial" panose="020B0604020202020204" pitchFamily="34" charset="0"/>
              <a:buChar char="•"/>
            </a:pPr>
            <a:r>
              <a:rPr lang="en-US" altLang="en-US" sz="1400" b="0">
                <a:latin typeface="Arial" charset="0"/>
                <a:ea typeface="ＭＳ Ｐゴシック" pitchFamily="34" charset="-128"/>
              </a:rPr>
              <a:t>Individuals must transition to an MFP Demo qualified residence in the community. </a:t>
            </a:r>
          </a:p>
        </p:txBody>
      </p:sp>
      <p:sp>
        <p:nvSpPr>
          <p:cNvPr id="4" name="TextBox 3">
            <a:extLst>
              <a:ext uri="{FF2B5EF4-FFF2-40B4-BE49-F238E27FC236}">
                <a16:creationId xmlns:a16="http://schemas.microsoft.com/office/drawing/2014/main" id="{A9EE99AB-D6B3-EFD9-3C25-9F98463DB7D1}"/>
              </a:ext>
            </a:extLst>
          </p:cNvPr>
          <p:cNvSpPr txBox="1"/>
          <p:nvPr/>
        </p:nvSpPr>
        <p:spPr>
          <a:xfrm>
            <a:off x="252995" y="6126120"/>
            <a:ext cx="5709266" cy="646331"/>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References:</a:t>
            </a:r>
          </a:p>
          <a:p>
            <a:r>
              <a:rPr lang="en-US" sz="1200">
                <a:hlinkClick r:id="rId6">
                  <a:extLst>
                    <a:ext uri="{A12FA001-AC4F-418D-AE19-62706E023703}">
                      <ahyp:hlinkClr xmlns:ahyp="http://schemas.microsoft.com/office/drawing/2018/hyperlinkcolor" val="tx"/>
                    </a:ext>
                  </a:extLst>
                </a:hlinkClick>
              </a:rPr>
              <a:t>Money Follows the Person Demonstration | Mass.gov</a:t>
            </a:r>
            <a:endParaRPr lang="en-US" sz="1200"/>
          </a:p>
          <a:p>
            <a:endParaRPr lang="en-US" sz="1200">
              <a:cs typeface="Arial"/>
            </a:endParaRPr>
          </a:p>
        </p:txBody>
      </p:sp>
      <p:sp>
        <p:nvSpPr>
          <p:cNvPr id="8" name="TextBox 7">
            <a:extLst>
              <a:ext uri="{FF2B5EF4-FFF2-40B4-BE49-F238E27FC236}">
                <a16:creationId xmlns:a16="http://schemas.microsoft.com/office/drawing/2014/main" id="{DD11454A-8FA7-1C74-9238-6F2AEA521CDF}"/>
              </a:ext>
            </a:extLst>
          </p:cNvPr>
          <p:cNvSpPr txBox="1"/>
          <p:nvPr/>
        </p:nvSpPr>
        <p:spPr>
          <a:xfrm>
            <a:off x="5962261" y="119447"/>
            <a:ext cx="2675745"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John Garcia</a:t>
            </a:r>
            <a:endParaRPr lang="en-US" sz="1400" i="1">
              <a:cs typeface="Arial"/>
            </a:endParaRPr>
          </a:p>
        </p:txBody>
      </p:sp>
    </p:spTree>
    <p:extLst>
      <p:ext uri="{BB962C8B-B14F-4D97-AF65-F5344CB8AC3E}">
        <p14:creationId xmlns:p14="http://schemas.microsoft.com/office/powerpoint/2010/main" val="241826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6" y="234863"/>
            <a:ext cx="5199488" cy="292388"/>
          </a:xfrm>
        </p:spPr>
        <p:txBody>
          <a:bodyPr vert="horz"/>
          <a:lstStyle/>
          <a:p>
            <a:r>
              <a:rPr lang="en-US"/>
              <a:t>Money Follows the Person Demonstration</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3108543"/>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cs typeface="Arial"/>
              </a:rPr>
              <a:t>Overview: </a:t>
            </a:r>
          </a:p>
          <a:p>
            <a:pPr marL="285750" indent="-285750">
              <a:buFont typeface="Arial" panose="020B0604020202020204" pitchFamily="34" charset="0"/>
              <a:buChar char="•"/>
            </a:pPr>
            <a:r>
              <a:rPr lang="en-US" altLang="en-US" sz="1400" b="0">
                <a:ea typeface="ＭＳ Ｐゴシック" pitchFamily="34" charset="-128"/>
              </a:rPr>
              <a:t>Money Follows the Person is a Demonstration Grant from CMS, the goal of which is to “rebalance” funding from facility-based settings to home and community-based settings.  </a:t>
            </a:r>
          </a:p>
          <a:p>
            <a:pPr marL="285750" indent="-285750">
              <a:buFont typeface="Arial" panose="020B0604020202020204" pitchFamily="34" charset="0"/>
              <a:buChar char="•"/>
            </a:pPr>
            <a:r>
              <a:rPr lang="en-US" sz="1400" b="0"/>
              <a:t>The state may enroll HCBS waiver-eligible individuals in the MFP Demo, in order to take advantage of the additional federal funding associated with the MFP Demo. In these cases, the individual is enrolled in both a waiver and the MFP Demo.</a:t>
            </a:r>
          </a:p>
          <a:p>
            <a:pPr marL="285750" indent="-285750">
              <a:buFont typeface="Arial" panose="020B0604020202020204" pitchFamily="34" charset="0"/>
              <a:buChar char="•"/>
            </a:pPr>
            <a:r>
              <a:rPr lang="en-US" sz="1400" b="0"/>
              <a:t>The state may also serve individuals in the MFP Demo who are not eligible for HCBS waivers and offer them services they would not otherwise have access to, such as transitional assistance and home modifications.</a:t>
            </a:r>
          </a:p>
          <a:p>
            <a:pPr marL="285750" indent="-285750">
              <a:buFont typeface="Arial" panose="020B0604020202020204" pitchFamily="34" charset="0"/>
              <a:buChar char="•"/>
            </a:pPr>
            <a:r>
              <a:rPr kumimoji="0" lang="en-US" sz="1400" b="0" i="0" u="none" strike="noStrike" kern="1200" cap="none" spc="0" normalizeH="0" baseline="0" noProof="0">
                <a:ln>
                  <a:noFill/>
                </a:ln>
                <a:effectLst/>
                <a:uLnTx/>
                <a:uFillTx/>
                <a:latin typeface="Arial"/>
                <a:ea typeface="+mn-ea"/>
                <a:cs typeface="+mn-cs"/>
              </a:rPr>
              <a:t>An individual may remain enrolled in the MFP Demo for a period of 365 days post discharge. After that time, the individual’s MFP Demo enrollment and services end. The individual will continue to receive MassHealth State Plan and HCBS Waiver services if eligible.</a:t>
            </a:r>
          </a:p>
          <a:p>
            <a:pPr marL="285750" indent="-285750">
              <a:buFont typeface="Arial" panose="020B0604020202020204" pitchFamily="34" charset="0"/>
              <a:buChar char="•"/>
            </a:pPr>
            <a:r>
              <a:rPr lang="en-US" sz="1400">
                <a:latin typeface="Arial"/>
              </a:rPr>
              <a:t>MFP Demo case management services are provided by MRC, DDS, and the ASAPs </a:t>
            </a:r>
            <a:r>
              <a:rPr lang="en-US" sz="1400">
                <a:solidFill>
                  <a:srgbClr val="000008"/>
                </a:solidFill>
                <a:latin typeface="Arial"/>
              </a:rPr>
              <a:t>(</a:t>
            </a:r>
            <a:r>
              <a:rPr kumimoji="0" lang="en-US" altLang="en-US" sz="1400" b="0" u="none" strike="noStrike" kern="1200" cap="none" spc="0" normalizeH="0" baseline="0" noProof="0">
                <a:ln>
                  <a:noFill/>
                </a:ln>
                <a:solidFill>
                  <a:srgbClr val="000008"/>
                </a:solidFill>
                <a:effectLst/>
                <a:uLnTx/>
                <a:uFillTx/>
              </a:rPr>
              <a:t>Aging Services Access Points)</a:t>
            </a:r>
            <a:endParaRPr kumimoji="0" lang="en-US" altLang="en-US" sz="1400" b="0" i="0" u="none" strike="noStrike" kern="1200" cap="none" spc="0" normalizeH="0" baseline="0" noProof="0">
              <a:ln>
                <a:noFill/>
              </a:ln>
              <a:solidFill>
                <a:srgbClr val="000008"/>
              </a:solidFill>
              <a:effectLst/>
              <a:uLnTx/>
              <a:uFillTx/>
              <a:latin typeface="Arial" charset="0"/>
              <a:ea typeface="+mn-ea"/>
              <a:cs typeface="+mn-cs"/>
            </a:endParaRP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3992950"/>
            <a:ext cx="8385011" cy="160043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cs typeface="Arial"/>
              </a:rPr>
              <a:t>Eligibility: </a:t>
            </a:r>
          </a:p>
          <a:p>
            <a:pPr marL="285750" indent="-285750">
              <a:buClr>
                <a:srgbClr val="002D86"/>
              </a:buClr>
              <a:buFont typeface="Arial" panose="020B0604020202020204" pitchFamily="34" charset="0"/>
              <a:buChar char="•"/>
            </a:pPr>
            <a:r>
              <a:rPr lang="en-US" altLang="en-US" sz="1400">
                <a:latin typeface="Arial" charset="0"/>
                <a:ea typeface="ＭＳ Ｐゴシック" pitchFamily="34" charset="-128"/>
              </a:rPr>
              <a:t>Individuals must be living in a qualified nursing facility or long-stay hospital for at least 60 consecutive days, including Medicare rehabilitation days; </a:t>
            </a:r>
          </a:p>
          <a:p>
            <a:pPr marL="285750" indent="-285750">
              <a:buClr>
                <a:srgbClr val="002D86"/>
              </a:buClr>
              <a:buFont typeface="Arial" panose="020B0604020202020204" pitchFamily="34" charset="0"/>
              <a:buChar char="•"/>
            </a:pPr>
            <a:r>
              <a:rPr lang="en-US" altLang="en-US" sz="1400" b="0">
                <a:latin typeface="Arial" charset="0"/>
                <a:ea typeface="ＭＳ Ｐゴシック" pitchFamily="34" charset="-128"/>
              </a:rPr>
              <a:t>Individuals must be 18 years old or older and be </a:t>
            </a:r>
            <a:r>
              <a:rPr lang="en-US" altLang="en-US" sz="1400">
                <a:latin typeface="Arial" charset="0"/>
                <a:ea typeface="ＭＳ Ｐゴシック" pitchFamily="34" charset="-128"/>
              </a:rPr>
              <a:t>disabled OR </a:t>
            </a:r>
            <a:r>
              <a:rPr lang="en-US" altLang="en-US" sz="1400" b="0">
                <a:latin typeface="Arial" charset="0"/>
                <a:ea typeface="ＭＳ Ｐゴシック" pitchFamily="34" charset="-128"/>
              </a:rPr>
              <a:t>be age 65 or older;  </a:t>
            </a:r>
          </a:p>
          <a:p>
            <a:pPr marL="285750" indent="-285750">
              <a:buClr>
                <a:srgbClr val="002D86"/>
              </a:buClr>
              <a:buFont typeface="Arial" panose="020B0604020202020204" pitchFamily="34" charset="0"/>
              <a:buChar char="•"/>
            </a:pPr>
            <a:r>
              <a:rPr lang="en-US" altLang="en-US" sz="1400" b="0">
                <a:latin typeface="Arial" charset="0"/>
                <a:ea typeface="ＭＳ Ｐゴシック" pitchFamily="34" charset="-128"/>
              </a:rPr>
              <a:t>Individuals must be eligible for MassHealth Standard or CommonHealth and whose last day in the facility is a Medicaid-paid inpatient day; and </a:t>
            </a:r>
          </a:p>
          <a:p>
            <a:pPr marL="285750" indent="-285750">
              <a:buClr>
                <a:srgbClr val="002D86"/>
              </a:buClr>
              <a:buFont typeface="Arial" panose="020B0604020202020204" pitchFamily="34" charset="0"/>
              <a:buChar char="•"/>
            </a:pPr>
            <a:r>
              <a:rPr lang="en-US" altLang="en-US" sz="1400" b="0">
                <a:latin typeface="Arial" charset="0"/>
                <a:ea typeface="ＭＳ Ｐゴシック" pitchFamily="34" charset="-128"/>
              </a:rPr>
              <a:t>Individuals must transition to an MFP Demo qualified residence in the community. </a:t>
            </a:r>
          </a:p>
        </p:txBody>
      </p:sp>
      <p:sp>
        <p:nvSpPr>
          <p:cNvPr id="4" name="TextBox 3">
            <a:extLst>
              <a:ext uri="{FF2B5EF4-FFF2-40B4-BE49-F238E27FC236}">
                <a16:creationId xmlns:a16="http://schemas.microsoft.com/office/drawing/2014/main" id="{A9EE99AB-D6B3-EFD9-3C25-9F98463DB7D1}"/>
              </a:ext>
            </a:extLst>
          </p:cNvPr>
          <p:cNvSpPr txBox="1"/>
          <p:nvPr/>
        </p:nvSpPr>
        <p:spPr>
          <a:xfrm>
            <a:off x="252995" y="6126119"/>
            <a:ext cx="5709266" cy="27699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References: </a:t>
            </a:r>
            <a:r>
              <a:rPr lang="en-US" sz="1200" dirty="0">
                <a:hlinkClick r:id="rId6">
                  <a:extLst>
                    <a:ext uri="{A12FA001-AC4F-418D-AE19-62706E023703}">
                      <ahyp:hlinkClr xmlns:ahyp="http://schemas.microsoft.com/office/drawing/2018/hyperlinkcolor" val="tx"/>
                    </a:ext>
                  </a:extLst>
                </a:hlinkClick>
              </a:rPr>
              <a:t>Money Follows the Person Demonstration | Mass.gov</a:t>
            </a:r>
            <a:endParaRPr lang="en-US" sz="1200" dirty="0"/>
          </a:p>
        </p:txBody>
      </p:sp>
      <p:sp>
        <p:nvSpPr>
          <p:cNvPr id="8" name="TextBox 7">
            <a:extLst>
              <a:ext uri="{FF2B5EF4-FFF2-40B4-BE49-F238E27FC236}">
                <a16:creationId xmlns:a16="http://schemas.microsoft.com/office/drawing/2014/main" id="{DD11454A-8FA7-1C74-9238-6F2AEA521CDF}"/>
              </a:ext>
            </a:extLst>
          </p:cNvPr>
          <p:cNvSpPr txBox="1"/>
          <p:nvPr/>
        </p:nvSpPr>
        <p:spPr>
          <a:xfrm>
            <a:off x="5962261" y="119447"/>
            <a:ext cx="2675745"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Contact: John Garcia</a:t>
            </a:r>
            <a:endParaRPr lang="en-US" sz="1400" i="1">
              <a:cs typeface="Arial"/>
            </a:endParaRPr>
          </a:p>
        </p:txBody>
      </p:sp>
    </p:spTree>
    <p:extLst>
      <p:ext uri="{BB962C8B-B14F-4D97-AF65-F5344CB8AC3E}">
        <p14:creationId xmlns:p14="http://schemas.microsoft.com/office/powerpoint/2010/main" val="3969275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1AAD-3A91-B46E-3CAA-E9BD3EB81F2B}"/>
              </a:ext>
            </a:extLst>
          </p:cNvPr>
          <p:cNvSpPr>
            <a:spLocks noGrp="1"/>
          </p:cNvSpPr>
          <p:nvPr>
            <p:ph type="title"/>
          </p:nvPr>
        </p:nvSpPr>
        <p:spPr>
          <a:xfrm>
            <a:off x="174945" y="234863"/>
            <a:ext cx="8053675" cy="292388"/>
          </a:xfrm>
        </p:spPr>
        <p:txBody>
          <a:bodyPr/>
          <a:lstStyle/>
          <a:p>
            <a:r>
              <a:rPr lang="en-US"/>
              <a:t>Money Follows the Person Demonstration</a:t>
            </a:r>
          </a:p>
        </p:txBody>
      </p:sp>
      <p:sp>
        <p:nvSpPr>
          <p:cNvPr id="3" name="TextBox 1">
            <a:extLst>
              <a:ext uri="{FF2B5EF4-FFF2-40B4-BE49-F238E27FC236}">
                <a16:creationId xmlns:a16="http://schemas.microsoft.com/office/drawing/2014/main" id="{9197127B-3B04-1745-5A91-D61B5E2AF75B}"/>
              </a:ext>
            </a:extLst>
          </p:cNvPr>
          <p:cNvSpPr txBox="1"/>
          <p:nvPr/>
        </p:nvSpPr>
        <p:spPr>
          <a:xfrm>
            <a:off x="252995" y="731881"/>
            <a:ext cx="8385011" cy="2462213"/>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400" b="1" dirty="0">
                <a:cs typeface="Arial"/>
              </a:rPr>
              <a:t>Where We've Been: </a:t>
            </a:r>
          </a:p>
          <a:p>
            <a:endParaRPr lang="en-US" sz="1400" dirty="0">
              <a:cs typeface="Arial"/>
            </a:endParaRPr>
          </a:p>
          <a:p>
            <a:pPr marL="285750" indent="-285750" defTabSz="913429" eaLnBrk="1" hangingPunct="1">
              <a:lnSpc>
                <a:spcPct val="100000"/>
              </a:lnSpc>
              <a:spcBef>
                <a:spcPct val="0"/>
              </a:spcBef>
              <a:buClr>
                <a:srgbClr val="002B82"/>
              </a:buClr>
              <a:buFont typeface="Arial" panose="020B0604020202020204" pitchFamily="34" charset="0"/>
              <a:buChar char="•"/>
              <a:defRPr/>
            </a:pPr>
            <a:r>
              <a:rPr kumimoji="0" lang="en-US" sz="1400" b="0" i="0" u="none" strike="noStrike" kern="0" cap="none" spc="0" normalizeH="0" baseline="0" noProof="0" dirty="0">
                <a:ln>
                  <a:noFill/>
                </a:ln>
                <a:effectLst/>
                <a:uLnTx/>
                <a:uFillTx/>
                <a:latin typeface="Arial"/>
                <a:ea typeface="+mn-ea"/>
                <a:cs typeface="+mn-cs"/>
              </a:rPr>
              <a:t>The original Massachusetts MFP Demo ran from April 2011 through </a:t>
            </a:r>
            <a:r>
              <a:rPr lang="en-US" sz="1400" b="0" kern="0" dirty="0">
                <a:latin typeface="Arial"/>
                <a:ea typeface="+mn-ea"/>
                <a:cs typeface="+mn-cs"/>
              </a:rPr>
              <a:t>June 2018</a:t>
            </a:r>
            <a:r>
              <a:rPr lang="en-US" sz="1400" b="0" dirty="0">
                <a:latin typeface="Arial"/>
              </a:rPr>
              <a:t> and transitioned 2,151 individuals to the community. </a:t>
            </a:r>
          </a:p>
          <a:p>
            <a:pPr defTabSz="913429" eaLnBrk="1" hangingPunct="1">
              <a:lnSpc>
                <a:spcPct val="100000"/>
              </a:lnSpc>
              <a:spcBef>
                <a:spcPct val="0"/>
              </a:spcBef>
              <a:buClr>
                <a:srgbClr val="002B82"/>
              </a:buClr>
              <a:defRPr/>
            </a:pPr>
            <a:endParaRPr lang="en-US" sz="1400" dirty="0">
              <a:latin typeface="Arial"/>
            </a:endParaRPr>
          </a:p>
          <a:p>
            <a:pPr marL="285750" indent="-285750" defTabSz="913429" eaLnBrk="1" hangingPunct="1">
              <a:lnSpc>
                <a:spcPct val="100000"/>
              </a:lnSpc>
              <a:spcBef>
                <a:spcPct val="0"/>
              </a:spcBef>
              <a:buClr>
                <a:srgbClr val="002B82"/>
              </a:buClr>
              <a:buFont typeface="Arial" panose="020B0604020202020204" pitchFamily="34" charset="0"/>
              <a:buChar char="•"/>
              <a:defRPr/>
            </a:pPr>
            <a:r>
              <a:rPr lang="en-US" sz="1400" b="0" dirty="0">
                <a:latin typeface="Arial"/>
              </a:rPr>
              <a:t>Massachusetts exhausted its initial MFP Demo award funding by June 2018.  The Consolidated Appropriations Act of 2021 provided new federal funding for state MFP Demonstrations,  and we began the reactivation process of our Demonstration with CMS. </a:t>
            </a:r>
          </a:p>
          <a:p>
            <a:pPr defTabSz="913429" eaLnBrk="1" hangingPunct="1">
              <a:lnSpc>
                <a:spcPct val="100000"/>
              </a:lnSpc>
              <a:spcBef>
                <a:spcPct val="0"/>
              </a:spcBef>
              <a:buClr>
                <a:srgbClr val="002B82"/>
              </a:buClr>
              <a:defRPr/>
            </a:pPr>
            <a:endParaRPr lang="en-US" sz="1400" dirty="0">
              <a:latin typeface="Arial"/>
            </a:endParaRPr>
          </a:p>
          <a:p>
            <a:pPr marL="285750" indent="-285750" defTabSz="913429" eaLnBrk="1" hangingPunct="1">
              <a:lnSpc>
                <a:spcPct val="100000"/>
              </a:lnSpc>
              <a:spcBef>
                <a:spcPct val="0"/>
              </a:spcBef>
              <a:buClr>
                <a:srgbClr val="002B82"/>
              </a:buClr>
              <a:buFont typeface="Arial" panose="020B0604020202020204" pitchFamily="34" charset="0"/>
              <a:buChar char="•"/>
              <a:defRPr/>
            </a:pPr>
            <a:r>
              <a:rPr lang="en-US" sz="1400" b="0" dirty="0">
                <a:latin typeface="Arial"/>
              </a:rPr>
              <a:t>CMS approved MassHealth’s Operational Protocol to “relaunch” its MFP Demonstration in April 2023.</a:t>
            </a:r>
          </a:p>
        </p:txBody>
      </p:sp>
      <p:sp>
        <p:nvSpPr>
          <p:cNvPr id="6" name="TextBox 2">
            <a:extLst>
              <a:ext uri="{FF2B5EF4-FFF2-40B4-BE49-F238E27FC236}">
                <a16:creationId xmlns:a16="http://schemas.microsoft.com/office/drawing/2014/main" id="{1967B824-E914-A657-6777-7257197F016E}"/>
              </a:ext>
            </a:extLst>
          </p:cNvPr>
          <p:cNvSpPr txBox="1"/>
          <p:nvPr/>
        </p:nvSpPr>
        <p:spPr>
          <a:xfrm>
            <a:off x="252995" y="3344452"/>
            <a:ext cx="8385011" cy="1815882"/>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400" b="1" dirty="0">
                <a:cs typeface="Arial"/>
              </a:rPr>
              <a:t>Where We're Going:</a:t>
            </a:r>
          </a:p>
          <a:p>
            <a:endParaRPr lang="en-US" sz="1400" dirty="0">
              <a:cs typeface="Arial"/>
            </a:endParaRPr>
          </a:p>
          <a:p>
            <a:pPr marL="285750" indent="-285750">
              <a:buFont typeface="Arial" panose="020B0604020202020204" pitchFamily="34" charset="0"/>
              <a:buChar char="•"/>
            </a:pPr>
            <a:r>
              <a:rPr lang="en-US" sz="1400" b="0" dirty="0">
                <a:latin typeface="Arial"/>
              </a:rPr>
              <a:t>The state’s goal is to transition 600 individuals per </a:t>
            </a:r>
            <a:r>
              <a:rPr lang="en-US" sz="1400" dirty="0">
                <a:latin typeface="Arial"/>
              </a:rPr>
              <a:t>year out of facilities to community settings.</a:t>
            </a:r>
          </a:p>
          <a:p>
            <a:pPr marL="285750" indent="-285750">
              <a:buFont typeface="Arial" panose="020B0604020202020204" pitchFamily="34" charset="0"/>
              <a:buChar char="•"/>
            </a:pPr>
            <a:endParaRPr lang="en-US" sz="1400" b="0" dirty="0">
              <a:latin typeface="Arial"/>
              <a:ea typeface="Calibri" panose="020F0502020204030204" pitchFamily="34" charset="0"/>
            </a:endParaRPr>
          </a:p>
          <a:p>
            <a:pPr marL="285750" indent="-285750">
              <a:buFont typeface="Arial" panose="020B0604020202020204" pitchFamily="34" charset="0"/>
              <a:buChar char="•"/>
            </a:pPr>
            <a:r>
              <a:rPr lang="en-US" sz="1400" b="0" dirty="0">
                <a:latin typeface="Arial"/>
                <a:ea typeface="Calibri" panose="020F0502020204030204" pitchFamily="34" charset="0"/>
              </a:rPr>
              <a:t>MassHealth is partnering with the Executive Office of Housing and Livable Communities </a:t>
            </a:r>
            <a:r>
              <a:rPr lang="en-US" sz="1400" b="0" dirty="0">
                <a:ea typeface="Calibri" panose="020F0502020204030204" pitchFamily="34" charset="0"/>
              </a:rPr>
              <a:t>to offer Alternative Housing Vouchers to assist MFP Demo participants with housing.</a:t>
            </a:r>
          </a:p>
          <a:p>
            <a:pPr marL="457200" lvl="3" defTabSz="685800">
              <a:buClr>
                <a:srgbClr val="002060"/>
              </a:buClr>
            </a:pPr>
            <a:endParaRPr lang="en-US" sz="1400" dirty="0">
              <a:latin typeface="Arial"/>
            </a:endParaRPr>
          </a:p>
          <a:p>
            <a:endParaRPr lang="en-US" sz="1400" dirty="0">
              <a:cs typeface="Arial"/>
            </a:endParaRPr>
          </a:p>
        </p:txBody>
      </p:sp>
    </p:spTree>
    <p:extLst>
      <p:ext uri="{BB962C8B-B14F-4D97-AF65-F5344CB8AC3E}">
        <p14:creationId xmlns:p14="http://schemas.microsoft.com/office/powerpoint/2010/main" val="349860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459F6-A2D0-8D76-AD4A-4C941BEA6ABE}"/>
              </a:ext>
            </a:extLst>
          </p:cNvPr>
          <p:cNvSpPr>
            <a:spLocks noGrp="1"/>
          </p:cNvSpPr>
          <p:nvPr>
            <p:ph type="title"/>
          </p:nvPr>
        </p:nvSpPr>
        <p:spPr>
          <a:xfrm>
            <a:off x="218736" y="10478"/>
            <a:ext cx="8053675" cy="246221"/>
          </a:xfrm>
        </p:spPr>
        <p:txBody>
          <a:bodyPr/>
          <a:lstStyle/>
          <a:p>
            <a:r>
              <a:rPr lang="en-US" sz="1600" dirty="0"/>
              <a:t>FFS LTSS Services Covered by MassHealth Coverage Type</a:t>
            </a:r>
          </a:p>
        </p:txBody>
      </p:sp>
      <p:sp>
        <p:nvSpPr>
          <p:cNvPr id="4" name="TextBox 3">
            <a:extLst>
              <a:ext uri="{FF2B5EF4-FFF2-40B4-BE49-F238E27FC236}">
                <a16:creationId xmlns:a16="http://schemas.microsoft.com/office/drawing/2014/main" id="{BE64EA6C-9061-CD36-CFC0-C7088494C958}"/>
              </a:ext>
            </a:extLst>
          </p:cNvPr>
          <p:cNvSpPr txBox="1"/>
          <p:nvPr/>
        </p:nvSpPr>
        <p:spPr>
          <a:xfrm>
            <a:off x="479912" y="1951672"/>
            <a:ext cx="4572000" cy="646331"/>
          </a:xfrm>
          <a:prstGeom prst="rect">
            <a:avLst/>
          </a:prstGeom>
          <a:noFill/>
        </p:spPr>
        <p:txBody>
          <a:bodyPr wrap="square">
            <a:spAutoFit/>
          </a:bodyPr>
          <a:lstStyle/>
          <a:p>
            <a:endParaRPr lang="en-US"/>
          </a:p>
          <a:p>
            <a:endParaRPr lang="en-US"/>
          </a:p>
        </p:txBody>
      </p:sp>
      <p:graphicFrame>
        <p:nvGraphicFramePr>
          <p:cNvPr id="5" name="Table 5">
            <a:extLst>
              <a:ext uri="{FF2B5EF4-FFF2-40B4-BE49-F238E27FC236}">
                <a16:creationId xmlns:a16="http://schemas.microsoft.com/office/drawing/2014/main" id="{B1D917CC-4E61-BA75-EF4C-14E071EAD8B4}"/>
              </a:ext>
            </a:extLst>
          </p:cNvPr>
          <p:cNvGraphicFramePr>
            <a:graphicFrameLocks noGrp="1"/>
          </p:cNvGraphicFramePr>
          <p:nvPr>
            <p:extLst>
              <p:ext uri="{D42A27DB-BD31-4B8C-83A1-F6EECF244321}">
                <p14:modId xmlns:p14="http://schemas.microsoft.com/office/powerpoint/2010/main" val="3977081239"/>
              </p:ext>
            </p:extLst>
          </p:nvPr>
        </p:nvGraphicFramePr>
        <p:xfrm>
          <a:off x="243228" y="246221"/>
          <a:ext cx="7396049" cy="6355080"/>
        </p:xfrm>
        <a:graphic>
          <a:graphicData uri="http://schemas.openxmlformats.org/drawingml/2006/table">
            <a:tbl>
              <a:tblPr firstRow="1" bandRow="1">
                <a:tableStyleId>{5C22544A-7EE6-4342-B048-85BDC9FD1C3A}</a:tableStyleId>
              </a:tblPr>
              <a:tblGrid>
                <a:gridCol w="1497340">
                  <a:extLst>
                    <a:ext uri="{9D8B030D-6E8A-4147-A177-3AD203B41FA5}">
                      <a16:colId xmlns:a16="http://schemas.microsoft.com/office/drawing/2014/main" val="1382100610"/>
                    </a:ext>
                  </a:extLst>
                </a:gridCol>
                <a:gridCol w="1516768">
                  <a:extLst>
                    <a:ext uri="{9D8B030D-6E8A-4147-A177-3AD203B41FA5}">
                      <a16:colId xmlns:a16="http://schemas.microsoft.com/office/drawing/2014/main" val="3096870950"/>
                    </a:ext>
                  </a:extLst>
                </a:gridCol>
                <a:gridCol w="1460647">
                  <a:extLst>
                    <a:ext uri="{9D8B030D-6E8A-4147-A177-3AD203B41FA5}">
                      <a16:colId xmlns:a16="http://schemas.microsoft.com/office/drawing/2014/main" val="532055835"/>
                    </a:ext>
                  </a:extLst>
                </a:gridCol>
                <a:gridCol w="1460647">
                  <a:extLst>
                    <a:ext uri="{9D8B030D-6E8A-4147-A177-3AD203B41FA5}">
                      <a16:colId xmlns:a16="http://schemas.microsoft.com/office/drawing/2014/main" val="4131013337"/>
                    </a:ext>
                  </a:extLst>
                </a:gridCol>
                <a:gridCol w="1460647">
                  <a:extLst>
                    <a:ext uri="{9D8B030D-6E8A-4147-A177-3AD203B41FA5}">
                      <a16:colId xmlns:a16="http://schemas.microsoft.com/office/drawing/2014/main" val="1176096285"/>
                    </a:ext>
                  </a:extLst>
                </a:gridCol>
              </a:tblGrid>
              <a:tr h="296177">
                <a:tc>
                  <a:txBody>
                    <a:bodyPr/>
                    <a:lstStyle/>
                    <a:p>
                      <a:endParaRPr lang="en-US" sz="900" dirty="0"/>
                    </a:p>
                  </a:txBody>
                  <a:tcPr/>
                </a:tc>
                <a:tc>
                  <a:txBody>
                    <a:bodyPr/>
                    <a:lstStyle/>
                    <a:p>
                      <a:r>
                        <a:rPr lang="en-US" sz="900">
                          <a:solidFill>
                            <a:schemeClr val="tx1"/>
                          </a:solidFill>
                        </a:rPr>
                        <a:t>MassHealth Standard</a:t>
                      </a:r>
                    </a:p>
                  </a:txBody>
                  <a:tcPr/>
                </a:tc>
                <a:tc>
                  <a:txBody>
                    <a:bodyPr/>
                    <a:lstStyle/>
                    <a:p>
                      <a:r>
                        <a:rPr lang="en-US" sz="900">
                          <a:solidFill>
                            <a:schemeClr val="tx1"/>
                          </a:solidFill>
                        </a:rPr>
                        <a:t>MassHealth CommonHealth</a:t>
                      </a:r>
                    </a:p>
                  </a:txBody>
                  <a:tcPr/>
                </a:tc>
                <a:tc>
                  <a:txBody>
                    <a:bodyPr/>
                    <a:lstStyle/>
                    <a:p>
                      <a:r>
                        <a:rPr lang="en-US" sz="900">
                          <a:solidFill>
                            <a:schemeClr val="tx1"/>
                          </a:solidFill>
                        </a:rPr>
                        <a:t>MassHealth Family Assistance</a:t>
                      </a:r>
                    </a:p>
                  </a:txBody>
                  <a:tcPr/>
                </a:tc>
                <a:tc>
                  <a:txBody>
                    <a:bodyPr/>
                    <a:lstStyle/>
                    <a:p>
                      <a:r>
                        <a:rPr lang="en-US" sz="900">
                          <a:solidFill>
                            <a:schemeClr val="tx1"/>
                          </a:solidFill>
                        </a:rPr>
                        <a:t>MassHealth Care Plus</a:t>
                      </a:r>
                    </a:p>
                  </a:txBody>
                  <a:tcPr/>
                </a:tc>
                <a:extLst>
                  <a:ext uri="{0D108BD9-81ED-4DB2-BD59-A6C34878D82A}">
                    <a16:rowId xmlns:a16="http://schemas.microsoft.com/office/drawing/2014/main" val="1818955561"/>
                  </a:ext>
                </a:extLst>
              </a:tr>
              <a:tr h="185111">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Adult Day Health </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FF0000"/>
                          </a:solidFill>
                        </a:rPr>
                        <a:t>No</a:t>
                      </a:r>
                    </a:p>
                  </a:txBody>
                  <a:tcPr/>
                </a:tc>
                <a:tc>
                  <a:txBody>
                    <a:bodyPr/>
                    <a:lstStyle/>
                    <a:p>
                      <a:r>
                        <a:rPr lang="en-US" sz="900">
                          <a:solidFill>
                            <a:srgbClr val="FF0000"/>
                          </a:solidFill>
                        </a:rPr>
                        <a:t>No</a:t>
                      </a:r>
                    </a:p>
                  </a:txBody>
                  <a:tcPr/>
                </a:tc>
                <a:extLst>
                  <a:ext uri="{0D108BD9-81ED-4DB2-BD59-A6C34878D82A}">
                    <a16:rowId xmlns:a16="http://schemas.microsoft.com/office/drawing/2014/main" val="982474707"/>
                  </a:ext>
                </a:extLst>
              </a:tr>
              <a:tr h="185111">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Adult Foster Care</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FF0000"/>
                          </a:solidFill>
                        </a:rPr>
                        <a:t>No</a:t>
                      </a:r>
                    </a:p>
                  </a:txBody>
                  <a:tcPr/>
                </a:tc>
                <a:tc>
                  <a:txBody>
                    <a:bodyPr/>
                    <a:lstStyle/>
                    <a:p>
                      <a:r>
                        <a:rPr lang="en-US" sz="900">
                          <a:solidFill>
                            <a:srgbClr val="FF0000"/>
                          </a:solidFill>
                        </a:rPr>
                        <a:t>No</a:t>
                      </a:r>
                    </a:p>
                  </a:txBody>
                  <a:tcPr/>
                </a:tc>
                <a:extLst>
                  <a:ext uri="{0D108BD9-81ED-4DB2-BD59-A6C34878D82A}">
                    <a16:rowId xmlns:a16="http://schemas.microsoft.com/office/drawing/2014/main" val="2765336157"/>
                  </a:ext>
                </a:extLst>
              </a:tr>
              <a:tr h="40724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Continuous </a:t>
                      </a:r>
                    </a:p>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Skilled Nursing </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FF0000"/>
                          </a:solidFill>
                        </a:rPr>
                        <a:t>No</a:t>
                      </a:r>
                    </a:p>
                  </a:txBody>
                  <a:tcPr/>
                </a:tc>
                <a:tc>
                  <a:txBody>
                    <a:bodyPr/>
                    <a:lstStyle/>
                    <a:p>
                      <a:r>
                        <a:rPr lang="en-US" sz="900">
                          <a:solidFill>
                            <a:srgbClr val="FF0000"/>
                          </a:solidFill>
                        </a:rPr>
                        <a:t>No</a:t>
                      </a:r>
                    </a:p>
                  </a:txBody>
                  <a:tcPr/>
                </a:tc>
                <a:extLst>
                  <a:ext uri="{0D108BD9-81ED-4DB2-BD59-A6C34878D82A}">
                    <a16:rowId xmlns:a16="http://schemas.microsoft.com/office/drawing/2014/main" val="601475443"/>
                  </a:ext>
                </a:extLst>
              </a:tr>
              <a:tr h="364398">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Day Habilitation</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FF0000"/>
                          </a:solidFill>
                        </a:rPr>
                        <a:t>No</a:t>
                      </a:r>
                    </a:p>
                  </a:txBody>
                  <a:tcPr/>
                </a:tc>
                <a:tc>
                  <a:txBody>
                    <a:bodyPr/>
                    <a:lstStyle/>
                    <a:p>
                      <a:r>
                        <a:rPr lang="en-US" sz="900">
                          <a:solidFill>
                            <a:srgbClr val="FF0000"/>
                          </a:solidFill>
                        </a:rPr>
                        <a:t>No</a:t>
                      </a:r>
                    </a:p>
                  </a:txBody>
                  <a:tcPr/>
                </a:tc>
                <a:extLst>
                  <a:ext uri="{0D108BD9-81ED-4DB2-BD59-A6C34878D82A}">
                    <a16:rowId xmlns:a16="http://schemas.microsoft.com/office/drawing/2014/main" val="1622536049"/>
                  </a:ext>
                </a:extLst>
              </a:tr>
              <a:tr h="40724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Durable Medical Equipment</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2910130287"/>
                  </a:ext>
                </a:extLst>
              </a:tr>
              <a:tr h="40724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Oxygen and Respiratory Therapy Equipment</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2197771109"/>
                  </a:ext>
                </a:extLst>
              </a:tr>
              <a:tr h="296177">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cs typeface="Arial"/>
                        </a:rPr>
                        <a:t>Group Adult Foster Care</a:t>
                      </a:r>
                      <a:endParaRPr lang="en-US" sz="900" b="0"/>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FF0000"/>
                          </a:solidFill>
                        </a:rPr>
                        <a:t>No</a:t>
                      </a:r>
                    </a:p>
                  </a:txBody>
                  <a:tcPr/>
                </a:tc>
                <a:tc>
                  <a:txBody>
                    <a:bodyPr/>
                    <a:lstStyle/>
                    <a:p>
                      <a:r>
                        <a:rPr lang="en-US" sz="900">
                          <a:solidFill>
                            <a:srgbClr val="FF0000"/>
                          </a:solidFill>
                        </a:rPr>
                        <a:t>No</a:t>
                      </a:r>
                    </a:p>
                  </a:txBody>
                  <a:tcPr/>
                </a:tc>
                <a:extLst>
                  <a:ext uri="{0D108BD9-81ED-4DB2-BD59-A6C34878D82A}">
                    <a16:rowId xmlns:a16="http://schemas.microsoft.com/office/drawing/2014/main" val="2289216349"/>
                  </a:ext>
                </a:extLst>
              </a:tr>
              <a:tr h="296177">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Home Health </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2898980289"/>
                  </a:ext>
                </a:extLst>
              </a:tr>
              <a:tr h="296177">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Hospice Care</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3400665899"/>
                  </a:ext>
                </a:extLst>
              </a:tr>
              <a:tr h="185908">
                <a:tc>
                  <a:txBody>
                    <a:bodyPr/>
                    <a:lstStyle/>
                    <a:p>
                      <a:r>
                        <a:rPr lang="en-US" sz="900" b="0"/>
                        <a:t>Personal Care Attendant </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FF0000"/>
                          </a:solidFill>
                        </a:rPr>
                        <a:t>No</a:t>
                      </a:r>
                    </a:p>
                  </a:txBody>
                  <a:tcPr/>
                </a:tc>
                <a:tc>
                  <a:txBody>
                    <a:bodyPr/>
                    <a:lstStyle/>
                    <a:p>
                      <a:r>
                        <a:rPr lang="en-US" sz="900">
                          <a:solidFill>
                            <a:srgbClr val="FF0000"/>
                          </a:solidFill>
                        </a:rPr>
                        <a:t>No</a:t>
                      </a:r>
                    </a:p>
                  </a:txBody>
                  <a:tcPr/>
                </a:tc>
                <a:extLst>
                  <a:ext uri="{0D108BD9-81ED-4DB2-BD59-A6C34878D82A}">
                    <a16:rowId xmlns:a16="http://schemas.microsoft.com/office/drawing/2014/main" val="844092460"/>
                  </a:ext>
                </a:extLst>
              </a:tr>
              <a:tr h="296177">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Prosthetics</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3085972012"/>
                  </a:ext>
                </a:extLst>
              </a:tr>
              <a:tr h="185111">
                <a:tc>
                  <a:txBody>
                    <a:bodyPr/>
                    <a:lstStyle/>
                    <a:p>
                      <a:r>
                        <a:rPr lang="en-US" sz="900" b="0"/>
                        <a:t>Orthotics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1682511145"/>
                  </a:ext>
                </a:extLst>
              </a:tr>
              <a:tr h="296177">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Therapies</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1746704293"/>
                  </a:ext>
                </a:extLst>
              </a:tr>
              <a:tr h="40724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Inpatient Rehab &amp; Chronic Hospitals</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2156789422"/>
                  </a:ext>
                </a:extLst>
              </a:tr>
              <a:tr h="296177">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a:t>Nursing Facilities</a:t>
                      </a:r>
                    </a:p>
                    <a:p>
                      <a:endParaRPr lang="en-US" sz="900" b="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dirty="0">
                          <a:solidFill>
                            <a:srgbClr val="50B950"/>
                          </a:solidFill>
                        </a:rPr>
                        <a:t>Yes</a:t>
                      </a:r>
                    </a:p>
                  </a:txBody>
                  <a:tcPr/>
                </a:tc>
                <a:tc>
                  <a:txBody>
                    <a:bodyPr/>
                    <a:lstStyle/>
                    <a:p>
                      <a:r>
                        <a:rPr lang="en-US" sz="900">
                          <a:solidFill>
                            <a:srgbClr val="00B050"/>
                          </a:solidFill>
                        </a:rPr>
                        <a:t>Yes</a:t>
                      </a:r>
                    </a:p>
                  </a:txBody>
                  <a:tcPr/>
                </a:tc>
                <a:extLst>
                  <a:ext uri="{0D108BD9-81ED-4DB2-BD59-A6C34878D82A}">
                    <a16:rowId xmlns:a16="http://schemas.microsoft.com/office/drawing/2014/main" val="2209043773"/>
                  </a:ext>
                </a:extLst>
              </a:tr>
              <a:tr h="407243">
                <a:tc>
                  <a:txBody>
                    <a:bodyPr/>
                    <a:lstStyle/>
                    <a:p>
                      <a:pPr marL="0" marR="0" lvl="0" indent="0" algn="l" defTabSz="932863" rtl="0" eaLnBrk="1" fontAlgn="auto" latinLnBrk="0" hangingPunct="1">
                        <a:lnSpc>
                          <a:spcPct val="100000"/>
                        </a:lnSpc>
                        <a:spcBef>
                          <a:spcPts val="0"/>
                        </a:spcBef>
                        <a:spcAft>
                          <a:spcPts val="0"/>
                        </a:spcAft>
                        <a:buClrTx/>
                        <a:buSzTx/>
                        <a:buFontTx/>
                        <a:buNone/>
                        <a:tabLst/>
                        <a:defRPr/>
                      </a:pPr>
                      <a:r>
                        <a:rPr lang="en-US" sz="900" b="0" dirty="0"/>
                        <a:t>Outpatient Rehab &amp; Chronic Hospitals</a:t>
                      </a:r>
                    </a:p>
                    <a:p>
                      <a:endParaRPr lang="en-US" sz="900" b="0" dirty="0"/>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a:solidFill>
                            <a:srgbClr val="00B050"/>
                          </a:solidFill>
                        </a:rPr>
                        <a:t>Yes</a:t>
                      </a:r>
                    </a:p>
                  </a:txBody>
                  <a:tcPr/>
                </a:tc>
                <a:tc>
                  <a:txBody>
                    <a:bodyPr/>
                    <a:lstStyle/>
                    <a:p>
                      <a:r>
                        <a:rPr lang="en-US" sz="900" dirty="0">
                          <a:solidFill>
                            <a:srgbClr val="00B050"/>
                          </a:solidFill>
                        </a:rPr>
                        <a:t>Yes</a:t>
                      </a:r>
                    </a:p>
                  </a:txBody>
                  <a:tcPr/>
                </a:tc>
                <a:extLst>
                  <a:ext uri="{0D108BD9-81ED-4DB2-BD59-A6C34878D82A}">
                    <a16:rowId xmlns:a16="http://schemas.microsoft.com/office/drawing/2014/main" val="1396697718"/>
                  </a:ext>
                </a:extLst>
              </a:tr>
            </a:tbl>
          </a:graphicData>
        </a:graphic>
      </p:graphicFrame>
    </p:spTree>
    <p:extLst>
      <p:ext uri="{BB962C8B-B14F-4D97-AF65-F5344CB8AC3E}">
        <p14:creationId xmlns:p14="http://schemas.microsoft.com/office/powerpoint/2010/main" val="981064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63F965B1-4B5F-1694-8996-63C02489D64E}"/>
              </a:ext>
            </a:extLst>
          </p:cNvPr>
          <p:cNvSpPr>
            <a:spLocks noGrp="1" noChangeArrowheads="1"/>
          </p:cNvSpPr>
          <p:nvPr>
            <p:ph type="title"/>
          </p:nvPr>
        </p:nvSpPr>
        <p:spPr>
          <a:xfrm>
            <a:off x="134709" y="63172"/>
            <a:ext cx="8780637" cy="292388"/>
          </a:xfrm>
        </p:spPr>
        <p:txBody>
          <a:bodyPr/>
          <a:lstStyle/>
          <a:p>
            <a:r>
              <a:rPr lang="en-US" altLang="en-US"/>
              <a:t>Program Manager Contact Information</a:t>
            </a:r>
          </a:p>
        </p:txBody>
      </p:sp>
      <p:graphicFrame>
        <p:nvGraphicFramePr>
          <p:cNvPr id="2" name="Table 1">
            <a:extLst>
              <a:ext uri="{FF2B5EF4-FFF2-40B4-BE49-F238E27FC236}">
                <a16:creationId xmlns:a16="http://schemas.microsoft.com/office/drawing/2014/main" id="{96C0E503-1D42-F45E-F065-A193F8F1EB7D}"/>
              </a:ext>
            </a:extLst>
          </p:cNvPr>
          <p:cNvGraphicFramePr>
            <a:graphicFrameLocks noGrp="1"/>
          </p:cNvGraphicFramePr>
          <p:nvPr>
            <p:extLst>
              <p:ext uri="{D42A27DB-BD31-4B8C-83A1-F6EECF244321}">
                <p14:modId xmlns:p14="http://schemas.microsoft.com/office/powerpoint/2010/main" val="2236455725"/>
              </p:ext>
            </p:extLst>
          </p:nvPr>
        </p:nvGraphicFramePr>
        <p:xfrm>
          <a:off x="565861" y="774238"/>
          <a:ext cx="8144076" cy="5010419"/>
        </p:xfrm>
        <a:graphic>
          <a:graphicData uri="http://schemas.openxmlformats.org/drawingml/2006/table">
            <a:tbl>
              <a:tblPr>
                <a:tableStyleId>{5C22544A-7EE6-4342-B048-85BDC9FD1C3A}</a:tableStyleId>
              </a:tblPr>
              <a:tblGrid>
                <a:gridCol w="2700937">
                  <a:extLst>
                    <a:ext uri="{9D8B030D-6E8A-4147-A177-3AD203B41FA5}">
                      <a16:colId xmlns:a16="http://schemas.microsoft.com/office/drawing/2014/main" val="20000"/>
                    </a:ext>
                  </a:extLst>
                </a:gridCol>
                <a:gridCol w="2164892">
                  <a:extLst>
                    <a:ext uri="{9D8B030D-6E8A-4147-A177-3AD203B41FA5}">
                      <a16:colId xmlns:a16="http://schemas.microsoft.com/office/drawing/2014/main" val="20001"/>
                    </a:ext>
                  </a:extLst>
                </a:gridCol>
                <a:gridCol w="3278247">
                  <a:extLst>
                    <a:ext uri="{9D8B030D-6E8A-4147-A177-3AD203B41FA5}">
                      <a16:colId xmlns:a16="http://schemas.microsoft.com/office/drawing/2014/main" val="20002"/>
                    </a:ext>
                  </a:extLst>
                </a:gridCol>
              </a:tblGrid>
              <a:tr h="253349">
                <a:tc>
                  <a:txBody>
                    <a:bodyPr/>
                    <a:lstStyle/>
                    <a:p>
                      <a:pPr algn="l" fontAlgn="b"/>
                      <a:r>
                        <a:rPr lang="en-US" sz="1200" u="none" strike="noStrike">
                          <a:effectLst/>
                        </a:rPr>
                        <a:t>Program</a:t>
                      </a:r>
                      <a:endParaRPr lang="en-US" sz="1200" b="1" i="0" u="none" strike="noStrike">
                        <a:solidFill>
                          <a:srgbClr val="000000"/>
                        </a:solidFill>
                        <a:effectLst/>
                        <a:latin typeface="Calibri" panose="020F0502020204030204" pitchFamily="34" charset="0"/>
                      </a:endParaRPr>
                    </a:p>
                  </a:txBody>
                  <a:tcPr marL="426" marR="426" marT="426" marB="0" anchor="b"/>
                </a:tc>
                <a:tc>
                  <a:txBody>
                    <a:bodyPr/>
                    <a:lstStyle/>
                    <a:p>
                      <a:pPr algn="l" fontAlgn="b"/>
                      <a:r>
                        <a:rPr lang="en-US" sz="1200" u="none" strike="noStrike">
                          <a:effectLst/>
                        </a:rPr>
                        <a:t>Program Manager</a:t>
                      </a:r>
                      <a:endParaRPr lang="en-US" sz="1200" b="1" i="0" u="none" strike="noStrike">
                        <a:solidFill>
                          <a:srgbClr val="000000"/>
                        </a:solidFill>
                        <a:effectLst/>
                        <a:latin typeface="Calibri" panose="020F0502020204030204" pitchFamily="34" charset="0"/>
                      </a:endParaRPr>
                    </a:p>
                  </a:txBody>
                  <a:tcPr marL="426" marR="426" marT="426" marB="0" anchor="b"/>
                </a:tc>
                <a:tc>
                  <a:txBody>
                    <a:bodyPr/>
                    <a:lstStyle/>
                    <a:p>
                      <a:pPr algn="l" fontAlgn="b"/>
                      <a:r>
                        <a:rPr lang="en-US" sz="1200" u="none" strike="noStrike">
                          <a:effectLst/>
                        </a:rPr>
                        <a:t>Program Manager Email address</a:t>
                      </a:r>
                      <a:endParaRPr lang="en-US" sz="1200" b="1" i="0" u="none" strike="noStrike">
                        <a:solidFill>
                          <a:srgbClr val="000000"/>
                        </a:solidFill>
                        <a:effectLst/>
                        <a:latin typeface="Calibri" panose="020F0502020204030204" pitchFamily="34" charset="0"/>
                      </a:endParaRPr>
                    </a:p>
                  </a:txBody>
                  <a:tcPr marL="426" marR="426" marT="426" marB="0" anchor="b"/>
                </a:tc>
                <a:extLst>
                  <a:ext uri="{0D108BD9-81ED-4DB2-BD59-A6C34878D82A}">
                    <a16:rowId xmlns:a16="http://schemas.microsoft.com/office/drawing/2014/main" val="10000"/>
                  </a:ext>
                </a:extLst>
              </a:tr>
              <a:tr h="253349">
                <a:tc>
                  <a:txBody>
                    <a:bodyPr/>
                    <a:lstStyle/>
                    <a:p>
                      <a:pPr algn="l" fontAlgn="t"/>
                      <a:r>
                        <a:rPr lang="en-US" sz="1200" u="none" strike="noStrike">
                          <a:effectLst/>
                        </a:rPr>
                        <a:t>Adult Day Health</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Karen Seck</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sng" strike="noStrike">
                          <a:effectLst/>
                          <a:hlinkClick r:id="rId2"/>
                        </a:rPr>
                        <a:t>Karen.L.Seck@mass.gov</a:t>
                      </a:r>
                      <a:endParaRPr lang="en-US" sz="1200" b="0" i="0" u="sng" strike="noStrike">
                        <a:solidFill>
                          <a:srgbClr val="0000FF"/>
                        </a:solidFill>
                        <a:effectLst/>
                        <a:latin typeface="Arial" panose="020B0604020202020204" pitchFamily="34" charset="0"/>
                      </a:endParaRPr>
                    </a:p>
                  </a:txBody>
                  <a:tcPr marL="426" marR="426" marT="426" marB="0"/>
                </a:tc>
                <a:extLst>
                  <a:ext uri="{0D108BD9-81ED-4DB2-BD59-A6C34878D82A}">
                    <a16:rowId xmlns:a16="http://schemas.microsoft.com/office/drawing/2014/main" val="10001"/>
                  </a:ext>
                </a:extLst>
              </a:tr>
              <a:tr h="253349">
                <a:tc>
                  <a:txBody>
                    <a:bodyPr/>
                    <a:lstStyle/>
                    <a:p>
                      <a:pPr algn="l" fontAlgn="t"/>
                      <a:r>
                        <a:rPr lang="en-US" sz="1200" u="none" strike="noStrike">
                          <a:effectLst/>
                        </a:rPr>
                        <a:t>Adult Foster Care</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Allison Ananis </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sng" strike="noStrike">
                          <a:effectLst/>
                          <a:hlinkClick r:id="rId3"/>
                        </a:rPr>
                        <a:t>Allison.Ananis@mass.gov</a:t>
                      </a:r>
                      <a:endParaRPr lang="en-US" sz="1200" b="0" i="0" u="sng" strike="noStrike">
                        <a:solidFill>
                          <a:srgbClr val="0000FF"/>
                        </a:solidFill>
                        <a:effectLst/>
                        <a:latin typeface="Arial" panose="020B0604020202020204" pitchFamily="34" charset="0"/>
                      </a:endParaRPr>
                    </a:p>
                  </a:txBody>
                  <a:tcPr marL="426" marR="426" marT="426" marB="0"/>
                </a:tc>
                <a:extLst>
                  <a:ext uri="{0D108BD9-81ED-4DB2-BD59-A6C34878D82A}">
                    <a16:rowId xmlns:a16="http://schemas.microsoft.com/office/drawing/2014/main" val="10002"/>
                  </a:ext>
                </a:extLst>
              </a:tr>
              <a:tr h="378310">
                <a:tc>
                  <a:txBody>
                    <a:bodyPr/>
                    <a:lstStyle/>
                    <a:p>
                      <a:pPr algn="l" fontAlgn="t"/>
                      <a:r>
                        <a:rPr lang="en-US" sz="1200" u="none" strike="noStrike" dirty="0">
                          <a:effectLst/>
                        </a:rPr>
                        <a:t>CDRHs</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dirty="0">
                          <a:effectLst/>
                        </a:rPr>
                        <a:t>Pam Murdock</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b"/>
                      <a:r>
                        <a:rPr lang="en-US" sz="1200" b="0" i="0" u="sng" strike="noStrike" dirty="0">
                          <a:solidFill>
                            <a:srgbClr val="0000FF"/>
                          </a:solidFill>
                          <a:effectLst/>
                          <a:latin typeface="Arial" panose="020B0604020202020204" pitchFamily="34" charset="0"/>
                          <a:hlinkClick r:id="rId4"/>
                        </a:rPr>
                        <a:t>Pamela.Murdock@mass.gov</a:t>
                      </a:r>
                      <a:endParaRPr lang="en-US" sz="1200" b="0" i="0" u="sng" strike="noStrike" dirty="0">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03"/>
                  </a:ext>
                </a:extLst>
              </a:tr>
              <a:tr h="253349">
                <a:tc>
                  <a:txBody>
                    <a:bodyPr/>
                    <a:lstStyle/>
                    <a:p>
                      <a:pPr algn="l" fontAlgn="t"/>
                      <a:r>
                        <a:rPr lang="en-US" sz="1200" u="none" strike="noStrike" dirty="0">
                          <a:effectLst/>
                        </a:rPr>
                        <a:t>Day Habilitation</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dirty="0">
                          <a:effectLst/>
                        </a:rPr>
                        <a:t>Karen Seck</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t"/>
                      <a:r>
                        <a:rPr lang="en-US" sz="1200" u="sng" strike="noStrike" dirty="0">
                          <a:effectLst/>
                          <a:hlinkClick r:id="rId2"/>
                        </a:rPr>
                        <a:t>Karen.L.Seck@mass.gov</a:t>
                      </a:r>
                      <a:endParaRPr lang="en-US" sz="1200" b="0" i="0" u="sng" strike="noStrike" dirty="0">
                        <a:solidFill>
                          <a:srgbClr val="0000FF"/>
                        </a:solidFill>
                        <a:effectLst/>
                        <a:latin typeface="Arial" panose="020B0604020202020204" pitchFamily="34" charset="0"/>
                      </a:endParaRPr>
                    </a:p>
                  </a:txBody>
                  <a:tcPr marL="426" marR="426" marT="426" marB="0"/>
                </a:tc>
                <a:extLst>
                  <a:ext uri="{0D108BD9-81ED-4DB2-BD59-A6C34878D82A}">
                    <a16:rowId xmlns:a16="http://schemas.microsoft.com/office/drawing/2014/main" val="10005"/>
                  </a:ext>
                </a:extLst>
              </a:tr>
              <a:tr h="328603">
                <a:tc>
                  <a:txBody>
                    <a:bodyPr/>
                    <a:lstStyle/>
                    <a:p>
                      <a:pPr algn="l" fontAlgn="t"/>
                      <a:r>
                        <a:rPr lang="en-US" sz="1200" u="none" strike="noStrike" dirty="0">
                          <a:effectLst/>
                        </a:rPr>
                        <a:t>Durable Medical Equipment</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dirty="0">
                          <a:effectLst/>
                        </a:rPr>
                        <a:t>Daniel Girard</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dirty="0">
                          <a:effectLst/>
                          <a:hlinkClick r:id="rId5"/>
                        </a:rPr>
                        <a:t>Daniel.J.Girard@mass.gov</a:t>
                      </a:r>
                      <a:endParaRPr lang="en-US" sz="1200" b="0" i="0" u="sng" strike="noStrike" dirty="0">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06"/>
                  </a:ext>
                </a:extLst>
              </a:tr>
              <a:tr h="378310">
                <a:tc>
                  <a:txBody>
                    <a:bodyPr/>
                    <a:lstStyle/>
                    <a:p>
                      <a:pPr algn="l" fontAlgn="t"/>
                      <a:r>
                        <a:rPr lang="en-US" sz="1200" u="none" strike="noStrike" dirty="0">
                          <a:effectLst/>
                        </a:rPr>
                        <a:t>Personal Care Attendant Program</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dirty="0">
                          <a:effectLst/>
                        </a:rPr>
                        <a:t>Kayla Buchanan-Craig</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b"/>
                      <a:r>
                        <a:rPr lang="en-US" sz="1200" b="0" i="0" u="sng" strike="noStrike" dirty="0">
                          <a:solidFill>
                            <a:srgbClr val="0000FF"/>
                          </a:solidFill>
                          <a:effectLst/>
                          <a:latin typeface="Arial" panose="020B0604020202020204" pitchFamily="34" charset="0"/>
                        </a:rPr>
                        <a:t>Kayla.m.Buchanan-Craig@mass.gov</a:t>
                      </a:r>
                    </a:p>
                  </a:txBody>
                  <a:tcPr marL="426" marR="426" marT="426" marB="0" anchor="b"/>
                </a:tc>
                <a:extLst>
                  <a:ext uri="{0D108BD9-81ED-4DB2-BD59-A6C34878D82A}">
                    <a16:rowId xmlns:a16="http://schemas.microsoft.com/office/drawing/2014/main" val="10007"/>
                  </a:ext>
                </a:extLst>
              </a:tr>
              <a:tr h="253349">
                <a:tc>
                  <a:txBody>
                    <a:bodyPr/>
                    <a:lstStyle/>
                    <a:p>
                      <a:pPr algn="l" fontAlgn="t"/>
                      <a:r>
                        <a:rPr lang="en-US" sz="1200" u="none" strike="noStrike">
                          <a:effectLst/>
                        </a:rPr>
                        <a:t>Group Adult Foster Care</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Allison Ananis </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a:effectLst/>
                          <a:hlinkClick r:id="rId3"/>
                        </a:rPr>
                        <a:t>Allison.Ananis@mass.gov</a:t>
                      </a:r>
                      <a:endParaRPr lang="en-US" sz="1200" b="0" i="0" u="sng" strike="noStrike">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08"/>
                  </a:ext>
                </a:extLst>
              </a:tr>
              <a:tr h="253349">
                <a:tc>
                  <a:txBody>
                    <a:bodyPr/>
                    <a:lstStyle/>
                    <a:p>
                      <a:pPr algn="l" fontAlgn="t"/>
                      <a:r>
                        <a:rPr lang="en-US" sz="1200" u="none" strike="noStrike">
                          <a:effectLst/>
                        </a:rPr>
                        <a:t>Home Health Agency</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Abigail Newton</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a:effectLst/>
                          <a:hlinkClick r:id="rId6"/>
                        </a:rPr>
                        <a:t>Abigail.Newton@mass.gov</a:t>
                      </a:r>
                      <a:endParaRPr lang="en-US" sz="1200" b="0" i="0" u="sng" strike="noStrike">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09"/>
                  </a:ext>
                </a:extLst>
              </a:tr>
              <a:tr h="253349">
                <a:tc>
                  <a:txBody>
                    <a:bodyPr/>
                    <a:lstStyle/>
                    <a:p>
                      <a:pPr algn="l" fontAlgn="t"/>
                      <a:r>
                        <a:rPr lang="en-US" sz="1200" u="none" strike="noStrike">
                          <a:effectLst/>
                        </a:rPr>
                        <a:t>Hospice Services</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Abigail Newton</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a:effectLst/>
                          <a:hlinkClick r:id="rId6"/>
                        </a:rPr>
                        <a:t>Abigail.Newton@mass.gov</a:t>
                      </a:r>
                      <a:endParaRPr lang="en-US" sz="1200" b="0" i="0" u="sng" strike="noStrike">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0"/>
                  </a:ext>
                </a:extLst>
              </a:tr>
              <a:tr h="253349">
                <a:tc>
                  <a:txBody>
                    <a:bodyPr/>
                    <a:lstStyle/>
                    <a:p>
                      <a:pPr algn="l" fontAlgn="t"/>
                      <a:r>
                        <a:rPr lang="en-US" sz="1200" u="none" strike="noStrike" dirty="0">
                          <a:effectLst/>
                        </a:rPr>
                        <a:t>Continuous Skilled Nursing</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Abigail Newton</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a:effectLst/>
                          <a:hlinkClick r:id="rId6"/>
                        </a:rPr>
                        <a:t>Abigail.Newton@mass.gov</a:t>
                      </a:r>
                      <a:endParaRPr lang="en-US" sz="1200" b="0" i="0" u="sng" strike="noStrike">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1"/>
                  </a:ext>
                </a:extLst>
              </a:tr>
              <a:tr h="253349">
                <a:tc>
                  <a:txBody>
                    <a:bodyPr/>
                    <a:lstStyle/>
                    <a:p>
                      <a:pPr algn="l" fontAlgn="t"/>
                      <a:r>
                        <a:rPr lang="en-US" sz="1200" u="none" strike="noStrike">
                          <a:effectLst/>
                        </a:rPr>
                        <a:t>Independent therapist </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Abigail Newton</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dirty="0">
                          <a:effectLst/>
                          <a:hlinkClick r:id="rId6"/>
                        </a:rPr>
                        <a:t>Abigail.Newton@mass.gov</a:t>
                      </a:r>
                      <a:endParaRPr lang="en-US" sz="1200" b="0" i="0" u="sng" strike="noStrike" dirty="0">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2"/>
                  </a:ext>
                </a:extLst>
              </a:tr>
              <a:tr h="253349">
                <a:tc>
                  <a:txBody>
                    <a:bodyPr/>
                    <a:lstStyle/>
                    <a:p>
                      <a:pPr algn="l" fontAlgn="t"/>
                      <a:r>
                        <a:rPr lang="en-US" sz="1200" u="none" strike="noStrike" dirty="0">
                          <a:effectLst/>
                        </a:rPr>
                        <a:t>Nursing Facilities</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dirty="0">
                          <a:effectLst/>
                        </a:rPr>
                        <a:t>Jackie Fratus</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b"/>
                      <a:r>
                        <a:rPr lang="en-US" sz="1200" b="0" i="0" u="sng" strike="noStrike" dirty="0">
                          <a:solidFill>
                            <a:srgbClr val="0000FF"/>
                          </a:solidFill>
                          <a:effectLst/>
                          <a:latin typeface="Arial" panose="020B0604020202020204" pitchFamily="34" charset="0"/>
                        </a:rPr>
                        <a:t>Jacqueline.Fratus@mass.gov</a:t>
                      </a:r>
                    </a:p>
                  </a:txBody>
                  <a:tcPr marL="426" marR="426" marT="426" marB="0" anchor="b"/>
                </a:tc>
                <a:extLst>
                  <a:ext uri="{0D108BD9-81ED-4DB2-BD59-A6C34878D82A}">
                    <a16:rowId xmlns:a16="http://schemas.microsoft.com/office/drawing/2014/main" val="10013"/>
                  </a:ext>
                </a:extLst>
              </a:tr>
              <a:tr h="253349">
                <a:tc>
                  <a:txBody>
                    <a:bodyPr/>
                    <a:lstStyle/>
                    <a:p>
                      <a:pPr algn="l" fontAlgn="t"/>
                      <a:r>
                        <a:rPr lang="en-US" sz="1200" u="none" strike="noStrike">
                          <a:effectLst/>
                        </a:rPr>
                        <a:t>Orthotics  </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dirty="0">
                          <a:effectLst/>
                        </a:rPr>
                        <a:t>Daniel Girard</a:t>
                      </a:r>
                      <a:endParaRPr lang="en-US" sz="1200" b="0" i="0" u="none" strike="noStrike" dirty="0">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dirty="0">
                          <a:effectLst/>
                          <a:hlinkClick r:id="rId5"/>
                        </a:rPr>
                        <a:t>Daniel.J.Girard@mass.gov</a:t>
                      </a:r>
                      <a:endParaRPr lang="en-US" sz="1200" b="0" i="0" u="sng" strike="noStrike" dirty="0">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4"/>
                  </a:ext>
                </a:extLst>
              </a:tr>
              <a:tr h="378310">
                <a:tc>
                  <a:txBody>
                    <a:bodyPr/>
                    <a:lstStyle/>
                    <a:p>
                      <a:pPr algn="l" fontAlgn="t"/>
                      <a:r>
                        <a:rPr lang="en-US" sz="1200" u="none" strike="noStrike">
                          <a:effectLst/>
                        </a:rPr>
                        <a:t>Oxygen &amp; Respiratory Therapy</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Daniel Girard</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a:effectLst/>
                          <a:hlinkClick r:id="rId5"/>
                        </a:rPr>
                        <a:t>Daniel.J.Girard@mass.gov</a:t>
                      </a:r>
                      <a:endParaRPr lang="en-US" sz="1200" b="0" i="0" u="sng" strike="noStrike">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5"/>
                  </a:ext>
                </a:extLst>
              </a:tr>
              <a:tr h="253349">
                <a:tc>
                  <a:txBody>
                    <a:bodyPr/>
                    <a:lstStyle/>
                    <a:p>
                      <a:pPr algn="l" fontAlgn="t"/>
                      <a:r>
                        <a:rPr lang="en-US" sz="1200" u="none" strike="noStrike">
                          <a:effectLst/>
                        </a:rPr>
                        <a:t>Prosthetics</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Daniel Girard</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dirty="0">
                          <a:effectLst/>
                          <a:hlinkClick r:id="rId5"/>
                        </a:rPr>
                        <a:t>Daniel.J.Girard@mass.gov</a:t>
                      </a:r>
                      <a:endParaRPr lang="en-US" sz="1200" b="0" i="0" u="sng" strike="noStrike" dirty="0">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7"/>
                  </a:ext>
                </a:extLst>
              </a:tr>
              <a:tr h="253349">
                <a:tc>
                  <a:txBody>
                    <a:bodyPr/>
                    <a:lstStyle/>
                    <a:p>
                      <a:pPr algn="l" fontAlgn="t"/>
                      <a:r>
                        <a:rPr lang="en-US" sz="1200" u="none" strike="noStrike">
                          <a:effectLst/>
                        </a:rPr>
                        <a:t>Rehabilitation Centers </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Abigail Newton</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a:effectLst/>
                          <a:hlinkClick r:id="rId6"/>
                        </a:rPr>
                        <a:t>Abigail.Newton@mass.gov</a:t>
                      </a:r>
                      <a:endParaRPr lang="en-US" sz="1200" b="0" i="0" u="sng" strike="noStrike">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8"/>
                  </a:ext>
                </a:extLst>
              </a:tr>
              <a:tr h="253349">
                <a:tc>
                  <a:txBody>
                    <a:bodyPr/>
                    <a:lstStyle/>
                    <a:p>
                      <a:pPr algn="l" fontAlgn="t"/>
                      <a:r>
                        <a:rPr lang="en-US" sz="1200" u="none" strike="noStrike">
                          <a:effectLst/>
                        </a:rPr>
                        <a:t>Speech and Hearing centers</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t"/>
                      <a:r>
                        <a:rPr lang="en-US" sz="1200" u="none" strike="noStrike">
                          <a:effectLst/>
                        </a:rPr>
                        <a:t>Abigail Newton</a:t>
                      </a:r>
                      <a:endParaRPr lang="en-US" sz="1200" b="0" i="0" u="none" strike="noStrike">
                        <a:solidFill>
                          <a:srgbClr val="000000"/>
                        </a:solidFill>
                        <a:effectLst/>
                        <a:latin typeface="Calibri" panose="020F0502020204030204" pitchFamily="34" charset="0"/>
                      </a:endParaRPr>
                    </a:p>
                  </a:txBody>
                  <a:tcPr marL="426" marR="426" marT="426" marB="0"/>
                </a:tc>
                <a:tc>
                  <a:txBody>
                    <a:bodyPr/>
                    <a:lstStyle/>
                    <a:p>
                      <a:pPr algn="l" fontAlgn="b"/>
                      <a:r>
                        <a:rPr lang="en-US" sz="1200" u="sng" strike="noStrike" dirty="0">
                          <a:effectLst/>
                          <a:hlinkClick r:id="rId6"/>
                        </a:rPr>
                        <a:t>Abigail.Newton@mass.gov</a:t>
                      </a:r>
                      <a:endParaRPr lang="en-US" sz="1200" b="0" i="0" u="sng" strike="noStrike" dirty="0">
                        <a:solidFill>
                          <a:srgbClr val="0000FF"/>
                        </a:solidFill>
                        <a:effectLst/>
                        <a:latin typeface="Arial" panose="020B0604020202020204" pitchFamily="34" charset="0"/>
                      </a:endParaRPr>
                    </a:p>
                  </a:txBody>
                  <a:tcPr marL="426" marR="426" marT="426" marB="0" anchor="b"/>
                </a:tc>
                <a:extLst>
                  <a:ext uri="{0D108BD9-81ED-4DB2-BD59-A6C34878D82A}">
                    <a16:rowId xmlns:a16="http://schemas.microsoft.com/office/drawing/2014/main" val="1001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0A98-2F18-6CC8-C5EC-2F0CDB1C8781}"/>
              </a:ext>
            </a:extLst>
          </p:cNvPr>
          <p:cNvSpPr>
            <a:spLocks noGrp="1"/>
          </p:cNvSpPr>
          <p:nvPr>
            <p:ph type="title"/>
          </p:nvPr>
        </p:nvSpPr>
        <p:spPr>
          <a:xfrm>
            <a:off x="1637985" y="3074096"/>
            <a:ext cx="5688645" cy="584775"/>
          </a:xfrm>
        </p:spPr>
        <p:txBody>
          <a:bodyPr/>
          <a:lstStyle/>
          <a:p>
            <a:r>
              <a:rPr lang="en-US"/>
              <a:t>Home-and-Community Based OLTSS Programs</a:t>
            </a:r>
            <a:br>
              <a:rPr lang="en-US"/>
            </a:br>
            <a:endParaRPr lang="en-US"/>
          </a:p>
        </p:txBody>
      </p:sp>
    </p:spTree>
    <p:extLst>
      <p:ext uri="{BB962C8B-B14F-4D97-AF65-F5344CB8AC3E}">
        <p14:creationId xmlns:p14="http://schemas.microsoft.com/office/powerpoint/2010/main" val="251363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extLst>
              <p:ext uri="{D42A27DB-BD31-4B8C-83A1-F6EECF244321}">
                <p14:modId xmlns:p14="http://schemas.microsoft.com/office/powerpoint/2010/main" val="3414058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Adult Day Health </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385011" cy="120032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Overview: </a:t>
            </a:r>
          </a:p>
          <a:p>
            <a:r>
              <a:rPr lang="en-US" sz="1200" b="0" i="0" u="none" strike="noStrike">
                <a:solidFill>
                  <a:schemeClr val="tx1"/>
                </a:solidFill>
                <a:effectLst/>
                <a:latin typeface="Arial" panose="020B0604020202020204" pitchFamily="34" charset="0"/>
              </a:rPr>
              <a:t>Adult Day Health (ADH) is “a community and non-residential service that provides nursing care, supervision, and health related support services in a structured group setting to MassHealth members who have physical, cognitive, or behavioral health impairments.” Services include an organized program of nursing, therapy, personal care, case management, counseling, nutritional, therapeutic activities, socialization, and other related support services for eligible MassHealth members. </a:t>
            </a:r>
            <a:endParaRPr lang="en-US" sz="1200">
              <a:solidFill>
                <a:schemeClr val="tx1"/>
              </a:solidFill>
              <a:cs typeface="Arial"/>
            </a:endParaRPr>
          </a:p>
        </p:txBody>
      </p:sp>
      <p:sp>
        <p:nvSpPr>
          <p:cNvPr id="4" name="TextBox 3">
            <a:extLst>
              <a:ext uri="{FF2B5EF4-FFF2-40B4-BE49-F238E27FC236}">
                <a16:creationId xmlns:a16="http://schemas.microsoft.com/office/drawing/2014/main" id="{4F9F7771-6857-5F35-59A4-7824A8AA598D}"/>
              </a:ext>
            </a:extLst>
          </p:cNvPr>
          <p:cNvSpPr txBox="1"/>
          <p:nvPr/>
        </p:nvSpPr>
        <p:spPr>
          <a:xfrm>
            <a:off x="252992" y="2139910"/>
            <a:ext cx="8385011" cy="304698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Eligibility:</a:t>
            </a:r>
          </a:p>
          <a:p>
            <a:pPr marL="285750" indent="-285750">
              <a:buFont typeface="Arial" panose="020B0604020202020204" pitchFamily="34" charset="0"/>
              <a:buChar char="•"/>
            </a:pPr>
            <a:r>
              <a:rPr lang="en-US" sz="1200" dirty="0">
                <a:cs typeface="Arial"/>
              </a:rPr>
              <a:t>Member must have MassHealth Standard and CommonHealth</a:t>
            </a:r>
          </a:p>
          <a:p>
            <a:pPr marL="285750" indent="-285750">
              <a:buFont typeface="Arial" panose="020B0604020202020204" pitchFamily="34" charset="0"/>
              <a:buChar char="•"/>
            </a:pPr>
            <a:r>
              <a:rPr lang="en-US" sz="1200" dirty="0">
                <a:cs typeface="Arial"/>
              </a:rPr>
              <a:t>Member’s PCP must ordered ADH services</a:t>
            </a:r>
          </a:p>
          <a:p>
            <a:pPr marL="285750" indent="-285750">
              <a:buFont typeface="Arial" panose="020B0604020202020204" pitchFamily="34" charset="0"/>
              <a:buChar char="•"/>
            </a:pPr>
            <a:r>
              <a:rPr lang="en-US" sz="1200" dirty="0">
                <a:cs typeface="Arial"/>
              </a:rPr>
              <a:t>Member has 1 or more chronic or post-acute medical, cognitive, or mental health condition(s) that require active monitoring, treatment, or intervention and observation and assessment by a nurse</a:t>
            </a:r>
          </a:p>
          <a:p>
            <a:pPr marL="285750" indent="-285750">
              <a:buFont typeface="Arial" panose="020B0604020202020204" pitchFamily="34" charset="0"/>
              <a:buChar char="•"/>
            </a:pPr>
            <a:r>
              <a:rPr lang="en-US" sz="1200" dirty="0">
                <a:cs typeface="Arial"/>
              </a:rPr>
              <a:t>Member requires: (a) 1 or more skilled service, or (b) regular hands-on assistance with one or more qualifying ADLs to be provided at the program</a:t>
            </a:r>
          </a:p>
          <a:p>
            <a:pPr marL="800100" lvl="1" indent="-342900">
              <a:buFont typeface="+mj-lt"/>
              <a:buAutoNum type="alphaLcPeriod"/>
            </a:pPr>
            <a:r>
              <a:rPr lang="en-US" sz="1200" dirty="0">
                <a:cs typeface="Arial"/>
              </a:rPr>
              <a:t>Member requires skilled services – as ordered by a physician – that fall within the nursing, physical, occupational, and speech therapy disciplines. Examples include but not limited to: (1) injections and intravenous feeding; (2) treatment of wound dressings where the skills of a nurse are required, and (3) catheter maintenance, placement, and replacement</a:t>
            </a:r>
          </a:p>
          <a:p>
            <a:pPr marL="800100" lvl="1" indent="-342900">
              <a:buFont typeface="+mj-lt"/>
              <a:buAutoNum type="alphaLcPeriod"/>
            </a:pPr>
            <a:r>
              <a:rPr lang="en-US" sz="1200" dirty="0">
                <a:cs typeface="Arial"/>
              </a:rPr>
              <a:t>Member requires assistance with 1 or more ADLs: (1) bathing on a scheduled basis, (2) toileting, (3) bodily transfer, (4) mobility, and (5) eating</a:t>
            </a:r>
          </a:p>
          <a:p>
            <a:pPr marL="342900" indent="-342900">
              <a:buFont typeface="Arial" panose="020B0604020202020204" pitchFamily="34" charset="0"/>
              <a:buChar char="•"/>
            </a:pPr>
            <a:r>
              <a:rPr lang="en-US" sz="1200" dirty="0">
                <a:cs typeface="Arial"/>
              </a:rPr>
              <a:t>ADH provider must obtain prior authorization from MassHealth</a:t>
            </a:r>
          </a:p>
          <a:p>
            <a:pPr marL="285750" indent="-285750">
              <a:buFont typeface="Arial" panose="020B0604020202020204" pitchFamily="34" charset="0"/>
              <a:buChar char="•"/>
            </a:pPr>
            <a:endParaRPr lang="en-US" sz="1200" dirty="0">
              <a:cs typeface="Arial"/>
            </a:endParaRPr>
          </a:p>
          <a:p>
            <a:r>
              <a:rPr lang="en-US" sz="1200" b="1" dirty="0">
                <a:cs typeface="Arial"/>
              </a:rPr>
              <a:t>For complete eligibility requirements see 130 CMR 404</a:t>
            </a:r>
          </a:p>
        </p:txBody>
      </p:sp>
      <p:sp>
        <p:nvSpPr>
          <p:cNvPr id="9" name="TextBox 8">
            <a:extLst>
              <a:ext uri="{FF2B5EF4-FFF2-40B4-BE49-F238E27FC236}">
                <a16:creationId xmlns:a16="http://schemas.microsoft.com/office/drawing/2014/main" id="{C6FB805A-BFCC-5280-1DDF-3EDBE3F3AEDC}"/>
              </a:ext>
            </a:extLst>
          </p:cNvPr>
          <p:cNvSpPr txBox="1"/>
          <p:nvPr/>
        </p:nvSpPr>
        <p:spPr>
          <a:xfrm>
            <a:off x="4549774" y="245791"/>
            <a:ext cx="4088229"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Arial"/>
              </a:rPr>
              <a:t>Point of </a:t>
            </a:r>
            <a:r>
              <a:rPr lang="en-US" sz="1200">
                <a:cs typeface="Arial"/>
              </a:rPr>
              <a:t>Contact</a:t>
            </a:r>
            <a:r>
              <a:rPr lang="en-US" sz="1400">
                <a:cs typeface="Arial"/>
              </a:rPr>
              <a:t>: Karen Seck &amp; Danielle Sheehan</a:t>
            </a:r>
            <a:endParaRPr lang="en-US" sz="1400" i="1">
              <a:cs typeface="Arial"/>
            </a:endParaRPr>
          </a:p>
        </p:txBody>
      </p:sp>
      <p:sp>
        <p:nvSpPr>
          <p:cNvPr id="10" name="TextBox 9">
            <a:extLst>
              <a:ext uri="{FF2B5EF4-FFF2-40B4-BE49-F238E27FC236}">
                <a16:creationId xmlns:a16="http://schemas.microsoft.com/office/drawing/2014/main" id="{55D243E8-D062-ABC3-6EBD-AB92D16021EF}"/>
              </a:ext>
            </a:extLst>
          </p:cNvPr>
          <p:cNvSpPr txBox="1"/>
          <p:nvPr/>
        </p:nvSpPr>
        <p:spPr>
          <a:xfrm>
            <a:off x="252992" y="6398967"/>
            <a:ext cx="4296782"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https://www.mass.gov/doc/adult-day-health-regulations-0/download</a:t>
            </a:r>
            <a:r>
              <a:rPr lang="en-US" sz="700">
                <a:cs typeface="Arial"/>
              </a:rPr>
              <a:t> Published 7/27/2018</a:t>
            </a:r>
          </a:p>
          <a:p>
            <a:r>
              <a:rPr lang="en-US" sz="700">
                <a:cs typeface="Arial"/>
              </a:rPr>
              <a:t>https://www.mass.gov/doc/introduction-to-masshealth-long-term-services-and-supports/download </a:t>
            </a:r>
          </a:p>
        </p:txBody>
      </p:sp>
      <p:graphicFrame>
        <p:nvGraphicFramePr>
          <p:cNvPr id="6" name="Table 5">
            <a:extLst>
              <a:ext uri="{FF2B5EF4-FFF2-40B4-BE49-F238E27FC236}">
                <a16:creationId xmlns:a16="http://schemas.microsoft.com/office/drawing/2014/main" id="{17E2B1BE-E220-3EE8-7965-55238A131FEF}"/>
              </a:ext>
            </a:extLst>
          </p:cNvPr>
          <p:cNvGraphicFramePr>
            <a:graphicFrameLocks noGrp="1"/>
          </p:cNvGraphicFramePr>
          <p:nvPr>
            <p:extLst>
              <p:ext uri="{D42A27DB-BD31-4B8C-83A1-F6EECF244321}">
                <p14:modId xmlns:p14="http://schemas.microsoft.com/office/powerpoint/2010/main" val="1851011573"/>
              </p:ext>
            </p:extLst>
          </p:nvPr>
        </p:nvGraphicFramePr>
        <p:xfrm>
          <a:off x="252992" y="5394598"/>
          <a:ext cx="8385012" cy="769896"/>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319773">
                <a:tc>
                  <a:txBody>
                    <a:bodyPr/>
                    <a:lstStyle/>
                    <a:p>
                      <a:pPr algn="ctr"/>
                      <a:r>
                        <a:rPr lang="en-US" sz="1200" b="1">
                          <a:solidFill>
                            <a:srgbClr val="002960"/>
                          </a:solidFill>
                          <a:latin typeface="+mn-lt"/>
                        </a:rPr>
                        <a:t>FY 2023 FFS Spend</a:t>
                      </a:r>
                    </a:p>
                  </a:txBody>
                  <a:tcPr anchor="ctr"/>
                </a:tc>
                <a:tc>
                  <a:txBody>
                    <a:bodyPr/>
                    <a:lstStyle/>
                    <a:p>
                      <a:pPr algn="ctr"/>
                      <a:r>
                        <a:rPr lang="en-US" sz="1200" b="1">
                          <a:solidFill>
                            <a:srgbClr val="002960"/>
                          </a:solidFill>
                          <a:latin typeface="+mn-lt"/>
                        </a:rPr>
                        <a:t>FY 2023 FFS Member Count</a:t>
                      </a:r>
                    </a:p>
                  </a:txBody>
                  <a:tcPr anchor="ctr"/>
                </a:tc>
                <a:tc>
                  <a:txBody>
                    <a:bodyPr/>
                    <a:lstStyle/>
                    <a:p>
                      <a:pPr algn="ctr"/>
                      <a:r>
                        <a:rPr lang="en-US" sz="1200" b="1">
                          <a:solidFill>
                            <a:srgbClr val="002960"/>
                          </a:solidFill>
                          <a:latin typeface="+mn-lt"/>
                        </a:rPr>
                        <a:t>FY 2023 Managed Care Spend</a:t>
                      </a:r>
                    </a:p>
                  </a:txBody>
                  <a:tcPr anchor="ctr"/>
                </a:tc>
                <a:tc>
                  <a:txBody>
                    <a:bodyPr/>
                    <a:lstStyle/>
                    <a:p>
                      <a:pPr algn="ctr"/>
                      <a:r>
                        <a:rPr lang="en-US" sz="1200" b="1">
                          <a:solidFill>
                            <a:srgbClr val="002960"/>
                          </a:solidFill>
                          <a:latin typeface="+mn-lt"/>
                        </a:rPr>
                        <a:t>FY 2023 Managed Care Members</a:t>
                      </a:r>
                    </a:p>
                  </a:txBody>
                  <a:tcPr anchor="ctr"/>
                </a:tc>
                <a:extLst>
                  <a:ext uri="{0D108BD9-81ED-4DB2-BD59-A6C34878D82A}">
                    <a16:rowId xmlns:a16="http://schemas.microsoft.com/office/drawing/2014/main" val="1294134101"/>
                  </a:ext>
                </a:extLst>
              </a:tr>
              <a:tr h="312696">
                <a:tc>
                  <a:txBody>
                    <a:bodyPr/>
                    <a:lstStyle/>
                    <a:p>
                      <a:pPr algn="ctr" fontAlgn="ctr"/>
                      <a:r>
                        <a:rPr lang="en-US" sz="1200" b="1" i="0" u="none" strike="noStrike">
                          <a:solidFill>
                            <a:srgbClr val="002060"/>
                          </a:solidFill>
                          <a:effectLst/>
                          <a:latin typeface="+mn-lt"/>
                        </a:rPr>
                        <a:t>$80,174,119 </a:t>
                      </a:r>
                    </a:p>
                  </a:txBody>
                  <a:tcPr marL="6350" marR="6350" marT="6350" marB="0" anchor="ctr"/>
                </a:tc>
                <a:tc>
                  <a:txBody>
                    <a:bodyPr/>
                    <a:lstStyle/>
                    <a:p>
                      <a:pPr algn="ctr" fontAlgn="ctr"/>
                      <a:r>
                        <a:rPr lang="en-US" sz="1200" b="1" i="0" u="none" strike="noStrike">
                          <a:solidFill>
                            <a:srgbClr val="002060"/>
                          </a:solidFill>
                          <a:effectLst/>
                          <a:latin typeface="+mn-lt"/>
                        </a:rPr>
                        <a:t>5,213</a:t>
                      </a:r>
                    </a:p>
                  </a:txBody>
                  <a:tcPr marL="6350" marR="6350" marT="6350" marB="0" anchor="ctr"/>
                </a:tc>
                <a:tc>
                  <a:txBody>
                    <a:bodyPr/>
                    <a:lstStyle/>
                    <a:p>
                      <a:pPr marL="0" marR="0" lvl="0" indent="0" algn="ctr" defTabSz="932863"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accent4"/>
                          </a:solidFill>
                          <a:effectLst/>
                          <a:latin typeface="+mn-lt"/>
                        </a:rPr>
                        <a:t>$71,803,449 </a:t>
                      </a:r>
                    </a:p>
                  </a:txBody>
                  <a:tcPr marL="6350" marR="6350" marT="6350" marB="0" anchor="ctr"/>
                </a:tc>
                <a:tc>
                  <a:txBody>
                    <a:bodyPr/>
                    <a:lstStyle/>
                    <a:p>
                      <a:pPr algn="ctr" fontAlgn="ctr"/>
                      <a:r>
                        <a:rPr lang="en-US" sz="1200" b="1" i="0" u="none" strike="noStrike" dirty="0">
                          <a:solidFill>
                            <a:schemeClr val="accent4"/>
                          </a:solidFill>
                          <a:effectLst/>
                          <a:latin typeface="+mn-lt"/>
                        </a:rPr>
                        <a:t>4,700</a:t>
                      </a:r>
                    </a:p>
                  </a:txBody>
                  <a:tcPr marL="6350" marR="6350" marT="6350" marB="0" anchor="ct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279819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Adult Foster Care</a:t>
            </a:r>
          </a:p>
        </p:txBody>
      </p:sp>
      <p:sp>
        <p:nvSpPr>
          <p:cNvPr id="5" name="TextBox 4">
            <a:extLst>
              <a:ext uri="{FF2B5EF4-FFF2-40B4-BE49-F238E27FC236}">
                <a16:creationId xmlns:a16="http://schemas.microsoft.com/office/drawing/2014/main" id="{50D4AB00-388F-6BE6-2FC4-A399B5A03AE9}"/>
              </a:ext>
            </a:extLst>
          </p:cNvPr>
          <p:cNvSpPr txBox="1"/>
          <p:nvPr/>
        </p:nvSpPr>
        <p:spPr>
          <a:xfrm>
            <a:off x="227637" y="617581"/>
            <a:ext cx="8385011" cy="83099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Adult Foster Care (AFC) is a service ordered by a primary care provider delivered to a member in a qualified setting by a multidisciplinary team (MDT) and qualified AFC caregiver, that includes assistance with ADLs and IADLs, nursing oversight, and AFC care management. MassHealth member may live in their own home with an AFC caregiver or live in the home of their AFC caregiver to receive their personal care needs. </a:t>
            </a:r>
          </a:p>
        </p:txBody>
      </p:sp>
      <p:sp>
        <p:nvSpPr>
          <p:cNvPr id="6" name="TextBox 5">
            <a:extLst>
              <a:ext uri="{FF2B5EF4-FFF2-40B4-BE49-F238E27FC236}">
                <a16:creationId xmlns:a16="http://schemas.microsoft.com/office/drawing/2014/main" id="{999B9F45-B179-D202-94A8-2AE7CD0AF7D5}"/>
              </a:ext>
            </a:extLst>
          </p:cNvPr>
          <p:cNvSpPr txBox="1"/>
          <p:nvPr/>
        </p:nvSpPr>
        <p:spPr>
          <a:xfrm>
            <a:off x="4711958" y="234863"/>
            <a:ext cx="3900690" cy="461665"/>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Point of Contact: Allison Ananis</a:t>
            </a:r>
          </a:p>
          <a:p>
            <a:endParaRPr lang="en-US" sz="1200" i="1" dirty="0">
              <a:cs typeface="Arial"/>
            </a:endParaRPr>
          </a:p>
        </p:txBody>
      </p:sp>
      <p:sp>
        <p:nvSpPr>
          <p:cNvPr id="4" name="TextBox 3">
            <a:extLst>
              <a:ext uri="{FF2B5EF4-FFF2-40B4-BE49-F238E27FC236}">
                <a16:creationId xmlns:a16="http://schemas.microsoft.com/office/drawing/2014/main" id="{4B4947F3-8A32-9C34-B2B4-3483845C2386}"/>
              </a:ext>
            </a:extLst>
          </p:cNvPr>
          <p:cNvSpPr txBox="1"/>
          <p:nvPr/>
        </p:nvSpPr>
        <p:spPr>
          <a:xfrm>
            <a:off x="227637" y="1898094"/>
            <a:ext cx="8385011" cy="304698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Eligibility:</a:t>
            </a:r>
          </a:p>
          <a:p>
            <a:pPr marL="285750" indent="-285750">
              <a:buFont typeface="Arial" panose="020B0604020202020204" pitchFamily="34" charset="0"/>
              <a:buChar char="•"/>
            </a:pPr>
            <a:r>
              <a:rPr lang="en-US" sz="1200" dirty="0">
                <a:cs typeface="Arial"/>
              </a:rPr>
              <a:t>Member must be 16 years or older</a:t>
            </a:r>
          </a:p>
          <a:p>
            <a:pPr marL="285750" indent="-285750">
              <a:buFont typeface="Arial" panose="020B0604020202020204" pitchFamily="34" charset="0"/>
              <a:buChar char="•"/>
            </a:pPr>
            <a:r>
              <a:rPr lang="en-US" sz="1200" dirty="0">
                <a:cs typeface="Arial"/>
              </a:rPr>
              <a:t>Member must have MassHealth Standard or CommonHealth</a:t>
            </a:r>
          </a:p>
          <a:p>
            <a:pPr marL="285750" indent="-285750">
              <a:buFont typeface="Arial" panose="020B0604020202020204" pitchFamily="34" charset="0"/>
              <a:buChar char="•"/>
            </a:pPr>
            <a:r>
              <a:rPr lang="en-US" sz="1200" dirty="0">
                <a:cs typeface="Arial"/>
              </a:rPr>
              <a:t>Member’s PCP ordered an AFC service</a:t>
            </a:r>
          </a:p>
          <a:p>
            <a:pPr marL="285750" indent="-285750">
              <a:buFont typeface="Arial" panose="020B0604020202020204" pitchFamily="34" charset="0"/>
              <a:buChar char="•"/>
            </a:pPr>
            <a:r>
              <a:rPr lang="en-US" sz="1200" dirty="0">
                <a:cs typeface="Arial"/>
              </a:rPr>
              <a:t>Member has a medical or mental condition that requires physical assistance and supervision throughout the entire activity in order for them to complete at least 1 of the following activities:</a:t>
            </a:r>
          </a:p>
          <a:p>
            <a:pPr marL="742950" lvl="1" indent="-285750">
              <a:buFont typeface="Arial" panose="020B0604020202020204" pitchFamily="34" charset="0"/>
              <a:buChar char="•"/>
            </a:pPr>
            <a:r>
              <a:rPr lang="en-US" sz="1200" dirty="0">
                <a:cs typeface="Arial"/>
              </a:rPr>
              <a:t>Bathing/grooming</a:t>
            </a:r>
          </a:p>
          <a:p>
            <a:pPr marL="742950" lvl="1" indent="-285750">
              <a:buFont typeface="Arial" panose="020B0604020202020204" pitchFamily="34" charset="0"/>
              <a:buChar char="•"/>
            </a:pPr>
            <a:r>
              <a:rPr lang="en-US" sz="1200" dirty="0">
                <a:cs typeface="Arial"/>
              </a:rPr>
              <a:t>Dressing</a:t>
            </a:r>
          </a:p>
          <a:p>
            <a:pPr marL="742950" lvl="1" indent="-285750">
              <a:buFont typeface="Arial" panose="020B0604020202020204" pitchFamily="34" charset="0"/>
              <a:buChar char="•"/>
            </a:pPr>
            <a:r>
              <a:rPr lang="en-US" sz="1200" dirty="0">
                <a:cs typeface="Arial"/>
              </a:rPr>
              <a:t>Toileting</a:t>
            </a:r>
          </a:p>
          <a:p>
            <a:pPr marL="742950" lvl="1" indent="-285750">
              <a:buFont typeface="Arial" panose="020B0604020202020204" pitchFamily="34" charset="0"/>
              <a:buChar char="•"/>
            </a:pPr>
            <a:r>
              <a:rPr lang="en-US" sz="1200" dirty="0">
                <a:cs typeface="Arial"/>
              </a:rPr>
              <a:t>Transferring</a:t>
            </a:r>
          </a:p>
          <a:p>
            <a:pPr marL="742950" lvl="1" indent="-285750">
              <a:buFont typeface="Arial" panose="020B0604020202020204" pitchFamily="34" charset="0"/>
              <a:buChar char="•"/>
            </a:pPr>
            <a:r>
              <a:rPr lang="en-US" sz="1200" dirty="0">
                <a:cs typeface="Arial"/>
              </a:rPr>
              <a:t>Mobility</a:t>
            </a:r>
          </a:p>
          <a:p>
            <a:pPr marL="742950" lvl="1" indent="-285750">
              <a:buFont typeface="Arial" panose="020B0604020202020204" pitchFamily="34" charset="0"/>
              <a:buChar char="•"/>
            </a:pPr>
            <a:r>
              <a:rPr lang="en-US" sz="1200" dirty="0">
                <a:cs typeface="Arial"/>
              </a:rPr>
              <a:t>Eating </a:t>
            </a:r>
          </a:p>
          <a:p>
            <a:pPr marL="285750" indent="-285750">
              <a:buFont typeface="Arial" panose="020B0604020202020204" pitchFamily="34" charset="0"/>
              <a:buChar char="•"/>
            </a:pPr>
            <a:r>
              <a:rPr lang="en-US" sz="1200" dirty="0">
                <a:cs typeface="Arial"/>
              </a:rPr>
              <a:t>AFC provider must obtain prior authorization from MassHealth</a:t>
            </a:r>
          </a:p>
          <a:p>
            <a:r>
              <a:rPr lang="en-US" sz="1200" dirty="0">
                <a:cs typeface="Arial"/>
              </a:rPr>
              <a:t>Room and Board fees are not paid by MassHealth.</a:t>
            </a:r>
          </a:p>
          <a:p>
            <a:pPr lvl="1"/>
            <a:endParaRPr lang="en-US" sz="1200" dirty="0">
              <a:cs typeface="Arial"/>
            </a:endParaRPr>
          </a:p>
          <a:p>
            <a:r>
              <a:rPr lang="en-US" sz="1200" b="1" dirty="0">
                <a:cs typeface="Arial"/>
              </a:rPr>
              <a:t>For complete eligibility requirements see 130 CMR 408</a:t>
            </a:r>
          </a:p>
        </p:txBody>
      </p:sp>
      <p:sp>
        <p:nvSpPr>
          <p:cNvPr id="9" name="TextBox 8">
            <a:extLst>
              <a:ext uri="{FF2B5EF4-FFF2-40B4-BE49-F238E27FC236}">
                <a16:creationId xmlns:a16="http://schemas.microsoft.com/office/drawing/2014/main" id="{89B84E8C-1EA9-8F03-6E3E-4DA859383258}"/>
              </a:ext>
            </a:extLst>
          </p:cNvPr>
          <p:cNvSpPr txBox="1"/>
          <p:nvPr/>
        </p:nvSpPr>
        <p:spPr>
          <a:xfrm>
            <a:off x="227638" y="6401093"/>
            <a:ext cx="4913530"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dirty="0">
                <a:cs typeface="Arial"/>
              </a:rPr>
              <a:t>References: </a:t>
            </a:r>
            <a:r>
              <a:rPr lang="en-US" sz="700" dirty="0">
                <a:cs typeface="Arial"/>
                <a:hlinkClick r:id="rId6"/>
              </a:rPr>
              <a:t>https://www.mass.gov/doc/adult-foster-care-regulations/download</a:t>
            </a:r>
            <a:r>
              <a:rPr lang="en-US" sz="700" dirty="0">
                <a:cs typeface="Arial"/>
              </a:rPr>
              <a:t> Published 7/01/2022</a:t>
            </a:r>
          </a:p>
          <a:p>
            <a:r>
              <a:rPr lang="en-US" sz="700" dirty="0">
                <a:cs typeface="Arial"/>
                <a:hlinkClick r:id="rId7"/>
              </a:rPr>
              <a:t>https://www.mass.gov/doc/introduction-to-masshealth-long-term-services-and-supports/download</a:t>
            </a:r>
            <a:r>
              <a:rPr lang="en-US" sz="700" dirty="0">
                <a:cs typeface="Arial"/>
              </a:rPr>
              <a:t> Published 9/25/2018 </a:t>
            </a:r>
          </a:p>
        </p:txBody>
      </p:sp>
      <p:graphicFrame>
        <p:nvGraphicFramePr>
          <p:cNvPr id="7" name="Table 6">
            <a:extLst>
              <a:ext uri="{FF2B5EF4-FFF2-40B4-BE49-F238E27FC236}">
                <a16:creationId xmlns:a16="http://schemas.microsoft.com/office/drawing/2014/main" id="{375DA23B-15E5-62DD-9392-C04686FF8544}"/>
              </a:ext>
            </a:extLst>
          </p:cNvPr>
          <p:cNvGraphicFramePr>
            <a:graphicFrameLocks noGrp="1"/>
          </p:cNvGraphicFramePr>
          <p:nvPr>
            <p:extLst>
              <p:ext uri="{D42A27DB-BD31-4B8C-83A1-F6EECF244321}">
                <p14:modId xmlns:p14="http://schemas.microsoft.com/office/powerpoint/2010/main" val="1850076345"/>
              </p:ext>
            </p:extLst>
          </p:nvPr>
        </p:nvGraphicFramePr>
        <p:xfrm>
          <a:off x="252992" y="5394598"/>
          <a:ext cx="8385012" cy="73152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319773">
                <a:tc>
                  <a:txBody>
                    <a:bodyPr/>
                    <a:lstStyle/>
                    <a:p>
                      <a:pPr algn="ctr"/>
                      <a:r>
                        <a:rPr lang="en-US" sz="1200" b="1">
                          <a:solidFill>
                            <a:srgbClr val="002060"/>
                          </a:solidFill>
                          <a:latin typeface="+mn-lt"/>
                        </a:rPr>
                        <a:t>FY 2023 FFS Spend</a:t>
                      </a:r>
                    </a:p>
                  </a:txBody>
                  <a:tcPr anchor="ctr"/>
                </a:tc>
                <a:tc>
                  <a:txBody>
                    <a:bodyPr/>
                    <a:lstStyle/>
                    <a:p>
                      <a:pPr algn="ctr"/>
                      <a:r>
                        <a:rPr lang="en-US" sz="1200" b="1">
                          <a:solidFill>
                            <a:srgbClr val="002060"/>
                          </a:solidFill>
                          <a:latin typeface="+mn-lt"/>
                        </a:rPr>
                        <a:t>FY 2023 FFS Member Count</a:t>
                      </a:r>
                    </a:p>
                  </a:txBody>
                  <a:tcPr anchor="ctr"/>
                </a:tc>
                <a:tc>
                  <a:txBody>
                    <a:bodyPr/>
                    <a:lstStyle/>
                    <a:p>
                      <a:pPr algn="ctr"/>
                      <a:r>
                        <a:rPr lang="en-US" sz="1200" b="1">
                          <a:solidFill>
                            <a:srgbClr val="002060"/>
                          </a:solidFill>
                          <a:latin typeface="+mn-lt"/>
                        </a:rPr>
                        <a:t>FY 2023 Managed Care Spend</a:t>
                      </a:r>
                    </a:p>
                  </a:txBody>
                  <a:tcPr anchor="ctr"/>
                </a:tc>
                <a:tc>
                  <a:txBody>
                    <a:bodyPr/>
                    <a:lstStyle/>
                    <a:p>
                      <a:pPr algn="ctr"/>
                      <a:r>
                        <a:rPr lang="en-US" sz="1200" b="1">
                          <a:solidFill>
                            <a:srgbClr val="002060"/>
                          </a:solidFill>
                          <a:latin typeface="+mn-lt"/>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$342,345,558 </a:t>
                      </a:r>
                    </a:p>
                  </a:txBody>
                  <a:tcPr marL="6350" marR="6350" marT="6350" marB="0" anchor="ctr"/>
                </a:tc>
                <a:tc>
                  <a:txBody>
                    <a:bodyPr/>
                    <a:lstStyle/>
                    <a:p>
                      <a:pPr algn="ctr" fontAlgn="ctr"/>
                      <a:r>
                        <a:rPr lang="en-US" sz="1200" b="1" i="0" u="none" strike="noStrike">
                          <a:solidFill>
                            <a:srgbClr val="002060"/>
                          </a:solidFill>
                          <a:effectLst/>
                          <a:latin typeface="+mn-lt"/>
                        </a:rPr>
                        <a:t>14,589</a:t>
                      </a:r>
                    </a:p>
                  </a:txBody>
                  <a:tcPr marL="6350" marR="6350" marT="6350" marB="0" anchor="ctr"/>
                </a:tc>
                <a:tc>
                  <a:txBody>
                    <a:bodyPr/>
                    <a:lstStyle/>
                    <a:p>
                      <a:pPr algn="ctr"/>
                      <a:r>
                        <a:rPr lang="en-US" sz="1200" b="1" dirty="0">
                          <a:solidFill>
                            <a:srgbClr val="002060"/>
                          </a:solidFill>
                          <a:latin typeface="+mn-lt"/>
                        </a:rPr>
                        <a:t>$164,524,798</a:t>
                      </a:r>
                    </a:p>
                  </a:txBody>
                  <a:tcPr/>
                </a:tc>
                <a:tc>
                  <a:txBody>
                    <a:bodyPr/>
                    <a:lstStyle/>
                    <a:p>
                      <a:pPr algn="ctr" fontAlgn="ctr"/>
                      <a:r>
                        <a:rPr lang="en-US" sz="1200" b="1" i="0" u="none" strike="noStrike" dirty="0">
                          <a:solidFill>
                            <a:srgbClr val="002060"/>
                          </a:solidFill>
                          <a:effectLst/>
                          <a:latin typeface="+mn-lt"/>
                        </a:rPr>
                        <a:t>7,451</a:t>
                      </a:r>
                    </a:p>
                  </a:txBody>
                  <a:tcPr marL="6350" marR="6350" marT="6350" marB="0" anchor="ct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81166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3305373" cy="276999"/>
          </a:xfrm>
        </p:spPr>
        <p:txBody>
          <a:bodyPr vert="horz"/>
          <a:lstStyle/>
          <a:p>
            <a:r>
              <a:rPr lang="en-US" sz="1800"/>
              <a:t>Continuous Skilled Nursing </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731881"/>
            <a:ext cx="8457295" cy="83099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Overview: </a:t>
            </a:r>
            <a:r>
              <a:rPr lang="en-US" sz="1200" dirty="0"/>
              <a:t>Continuous Skilled Nursing (CSN) Services are “skilled nursing care provided by a licensed nurse to complex care members who require more than two continuous hours of nursing services per day.</a:t>
            </a:r>
            <a:r>
              <a:rPr lang="en-US" sz="1200" dirty="0">
                <a:cs typeface="Arial"/>
              </a:rPr>
              <a:t>” CSN services can be provided by a nurse employed through a Home Health Agency or by an independent nurse who is independently enrolled in MassHealth. </a:t>
            </a: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2232243"/>
            <a:ext cx="8457295" cy="2862322"/>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rtl="0" fontAlgn="base"/>
            <a:r>
              <a:rPr lang="en-US" sz="1200" b="0" i="0" u="none" strike="noStrike">
                <a:solidFill>
                  <a:srgbClr val="000000"/>
                </a:solidFill>
                <a:effectLst/>
                <a:latin typeface="Arial" panose="020B0604020202020204" pitchFamily="34" charset="0"/>
              </a:rPr>
              <a:t>Eligibility:</a:t>
            </a:r>
            <a:r>
              <a:rPr lang="en-US" sz="1200" b="0" i="0">
                <a:solidFill>
                  <a:srgbClr val="000000"/>
                </a:solidFill>
                <a:effectLst/>
                <a:latin typeface="Arial" panose="020B0604020202020204" pitchFamily="34" charset="0"/>
              </a:rPr>
              <a:t>​</a:t>
            </a:r>
            <a:endParaRPr lang="en-US" sz="1200" b="0" i="0">
              <a:solidFill>
                <a:srgbClr val="000000"/>
              </a:solidFill>
              <a:effectLst/>
              <a:latin typeface="Segoe UI" panose="020B0502040204020203" pitchFamily="34" charset="0"/>
            </a:endParaRPr>
          </a:p>
          <a:p>
            <a:pPr marL="171450" indent="-171450" algn="l" rtl="0" fontAlgn="base">
              <a:buFont typeface="Arial" panose="020B0604020202020204" pitchFamily="34" charset="0"/>
              <a:buChar char="•"/>
            </a:pPr>
            <a:r>
              <a:rPr lang="en-US" sz="1200" b="0" i="0" u="none" strike="noStrike">
                <a:solidFill>
                  <a:srgbClr val="000000"/>
                </a:solidFill>
                <a:effectLst/>
                <a:latin typeface="Arial" panose="020B0604020202020204" pitchFamily="34" charset="0"/>
              </a:rPr>
              <a:t>Member must have MassHealth Standard or CommonHealth</a:t>
            </a:r>
            <a:r>
              <a:rPr lang="en-US" sz="1200" b="0" i="0">
                <a:solidFill>
                  <a:srgbClr val="000000"/>
                </a:solidFill>
                <a:effectLst/>
                <a:latin typeface="Arial" panose="020B0604020202020204" pitchFamily="34" charset="0"/>
              </a:rPr>
              <a:t>​</a:t>
            </a:r>
          </a:p>
          <a:p>
            <a:pPr marL="171450" indent="-171450" algn="l" rtl="0" fontAlgn="base">
              <a:buFont typeface="Arial" panose="020B0604020202020204" pitchFamily="34" charset="0"/>
              <a:buChar char="•"/>
            </a:pPr>
            <a:r>
              <a:rPr lang="en-US" sz="1200" b="0" i="0" u="none" strike="noStrike">
                <a:solidFill>
                  <a:srgbClr val="000000"/>
                </a:solidFill>
                <a:effectLst/>
                <a:latin typeface="Arial" panose="020B0604020202020204" pitchFamily="34" charset="0"/>
              </a:rPr>
              <a:t>Must be under the care of a physician or ordering non-physician practitioner</a:t>
            </a:r>
            <a:r>
              <a:rPr lang="en-US" sz="1200" b="0" i="0">
                <a:solidFill>
                  <a:srgbClr val="000000"/>
                </a:solidFill>
                <a:effectLst/>
                <a:latin typeface="Arial" panose="020B0604020202020204" pitchFamily="34" charset="0"/>
              </a:rPr>
              <a:t>​</a:t>
            </a:r>
          </a:p>
          <a:p>
            <a:pPr marL="171450" indent="-171450" algn="l" rtl="0" fontAlgn="base">
              <a:buFont typeface="Arial" panose="020B0604020202020204" pitchFamily="34" charset="0"/>
              <a:buChar char="•"/>
            </a:pPr>
            <a:r>
              <a:rPr lang="en-US" sz="1200" b="0" i="0" u="none" strike="noStrike">
                <a:solidFill>
                  <a:srgbClr val="000000"/>
                </a:solidFill>
                <a:effectLst/>
                <a:latin typeface="Arial" panose="020B0604020202020204" pitchFamily="34" charset="0"/>
              </a:rPr>
              <a:t>A member is clinically eligible for MassHealth coverage of CSN services when </a:t>
            </a:r>
            <a:r>
              <a:rPr lang="en-US" sz="1200" b="1" i="0" u="none" strike="noStrike">
                <a:solidFill>
                  <a:srgbClr val="000000"/>
                </a:solidFill>
                <a:effectLst/>
                <a:latin typeface="Arial" panose="020B0604020202020204" pitchFamily="34" charset="0"/>
              </a:rPr>
              <a:t>all of the following criteria </a:t>
            </a:r>
            <a:r>
              <a:rPr lang="en-US" sz="1200" b="0" i="0" u="none" strike="noStrike">
                <a:solidFill>
                  <a:srgbClr val="000000"/>
                </a:solidFill>
                <a:effectLst/>
                <a:latin typeface="Arial" panose="020B0604020202020204" pitchFamily="34" charset="0"/>
              </a:rPr>
              <a:t>are met:</a:t>
            </a:r>
            <a:r>
              <a:rPr lang="en-US" sz="1200" b="0" i="0">
                <a:solidFill>
                  <a:srgbClr val="000000"/>
                </a:solidFill>
                <a:effectLst/>
                <a:latin typeface="Arial" panose="020B0604020202020204" pitchFamily="34" charset="0"/>
              </a:rPr>
              <a:t>​</a:t>
            </a:r>
          </a:p>
          <a:p>
            <a:pPr marL="685800" lvl="1" indent="-228600" fontAlgn="base">
              <a:buFont typeface="+mj-lt"/>
              <a:buAutoNum type="arabicParenR"/>
            </a:pPr>
            <a:r>
              <a:rPr lang="en-US" sz="1200" b="0" i="0" u="none" strike="noStrike">
                <a:solidFill>
                  <a:srgbClr val="000000"/>
                </a:solidFill>
                <a:effectLst/>
                <a:latin typeface="Arial" panose="020B0604020202020204" pitchFamily="34" charset="0"/>
              </a:rPr>
              <a:t>There is a clearly identifiable, specific medical need for a nursing visit to provide nursing services, as described at 130 CMR 438.410(A), of more than two continuous hours such services include those that must be provided by an RN or LPN, either because of the difficulty of the task or complexity of member’s condition; </a:t>
            </a:r>
            <a:r>
              <a:rPr lang="en-US" sz="1200" b="0" i="0">
                <a:solidFill>
                  <a:srgbClr val="000000"/>
                </a:solidFill>
                <a:effectLst/>
                <a:latin typeface="Arial" panose="020B0604020202020204" pitchFamily="34" charset="0"/>
              </a:rPr>
              <a:t>​</a:t>
            </a:r>
            <a:endParaRPr lang="en-US" sz="1200">
              <a:solidFill>
                <a:srgbClr val="000000"/>
              </a:solidFill>
              <a:latin typeface="Segoe UI" panose="020B0502040204020203" pitchFamily="34" charset="0"/>
            </a:endParaRPr>
          </a:p>
          <a:p>
            <a:pPr marL="685800" lvl="1" indent="-228600" fontAlgn="base">
              <a:buFont typeface="+mj-lt"/>
              <a:buAutoNum type="arabicParenR"/>
            </a:pPr>
            <a:r>
              <a:rPr lang="en-US" sz="1200" b="0" i="0" u="none" strike="noStrike">
                <a:solidFill>
                  <a:srgbClr val="000000"/>
                </a:solidFill>
                <a:effectLst/>
                <a:latin typeface="Arial" panose="020B0604020202020204" pitchFamily="34" charset="0"/>
              </a:rPr>
              <a:t>The CSN services are medically necessary to treat an illness or injury in accordance with 130 CMR 438.410; and </a:t>
            </a:r>
            <a:r>
              <a:rPr lang="en-US" sz="1200" b="0" i="0">
                <a:solidFill>
                  <a:srgbClr val="000000"/>
                </a:solidFill>
                <a:effectLst/>
                <a:latin typeface="Arial" panose="020B0604020202020204" pitchFamily="34" charset="0"/>
              </a:rPr>
              <a:t>​</a:t>
            </a:r>
            <a:endParaRPr lang="en-US" sz="1200">
              <a:solidFill>
                <a:srgbClr val="000000"/>
              </a:solidFill>
              <a:latin typeface="Segoe UI" panose="020B0502040204020203" pitchFamily="34" charset="0"/>
            </a:endParaRPr>
          </a:p>
          <a:p>
            <a:pPr marL="685800" lvl="1" indent="-228600" fontAlgn="base">
              <a:buFont typeface="+mj-lt"/>
              <a:buAutoNum type="arabicParenR"/>
            </a:pPr>
            <a:r>
              <a:rPr lang="en-US" sz="1200" b="0" i="0" u="none" strike="noStrike">
                <a:solidFill>
                  <a:srgbClr val="000000"/>
                </a:solidFill>
                <a:effectLst/>
                <a:latin typeface="Arial" panose="020B0604020202020204" pitchFamily="34" charset="0"/>
              </a:rPr>
              <a:t>Prior authorization is obtained by the CSN agency in accordance with 130 CMR 438.411, which includes but is not limited to MassHealth conducting an assessment to determine CSN services need</a:t>
            </a:r>
            <a:endParaRPr lang="en-US" sz="1200" u="none" strike="noStrike">
              <a:solidFill>
                <a:srgbClr val="000000"/>
              </a:solidFill>
              <a:latin typeface="Arial" panose="020B0604020202020204" pitchFamily="34" charset="0"/>
            </a:endParaRPr>
          </a:p>
          <a:p>
            <a:pPr marL="171450" indent="-171450" fontAlgn="base">
              <a:buFont typeface="Arial" panose="020B0604020202020204" pitchFamily="34" charset="0"/>
              <a:buChar char="•"/>
            </a:pPr>
            <a:r>
              <a:rPr lang="en-US" sz="1200" b="0" i="0" u="none" strike="noStrike">
                <a:solidFill>
                  <a:srgbClr val="000000"/>
                </a:solidFill>
                <a:effectLst/>
                <a:latin typeface="Arial" panose="020B0604020202020204" pitchFamily="34" charset="0"/>
              </a:rPr>
              <a:t>The member's physician or ordering non-physician practitioner and CSN agency must determine that member can safely remain in the community under appropriate CSN care</a:t>
            </a:r>
            <a:r>
              <a:rPr lang="en-US" sz="1200" b="0" i="0">
                <a:solidFill>
                  <a:srgbClr val="000000"/>
                </a:solidFill>
                <a:effectLst/>
                <a:latin typeface="Arial" panose="020B0604020202020204" pitchFamily="34" charset="0"/>
              </a:rPr>
              <a:t>​</a:t>
            </a:r>
          </a:p>
          <a:p>
            <a:pPr algn="l" rtl="0" fontAlgn="base"/>
            <a:r>
              <a:rPr lang="en-US" sz="1200" b="0" i="0">
                <a:solidFill>
                  <a:srgbClr val="000000"/>
                </a:solidFill>
                <a:effectLst/>
                <a:latin typeface="Arial" panose="020B0604020202020204" pitchFamily="34" charset="0"/>
              </a:rPr>
              <a:t>​</a:t>
            </a:r>
            <a:endParaRPr lang="en-US" sz="1200" b="0" i="0">
              <a:solidFill>
                <a:srgbClr val="000000"/>
              </a:solidFill>
              <a:effectLst/>
              <a:latin typeface="Segoe UI" panose="020B0502040204020203" pitchFamily="34" charset="0"/>
            </a:endParaRPr>
          </a:p>
          <a:p>
            <a:pPr algn="l" rtl="0" fontAlgn="base"/>
            <a:r>
              <a:rPr lang="en-US" sz="1200" b="1" i="0" u="none" strike="noStrike">
                <a:solidFill>
                  <a:srgbClr val="000000"/>
                </a:solidFill>
                <a:effectLst/>
                <a:latin typeface="Arial" panose="020B0604020202020204" pitchFamily="34" charset="0"/>
              </a:rPr>
              <a:t>For complete eligibility requirements see 130 CMR 438</a:t>
            </a:r>
            <a:endParaRPr lang="en-US" sz="1200" b="0" i="0">
              <a:solidFill>
                <a:srgbClr val="000000"/>
              </a:solidFill>
              <a:effectLst/>
              <a:latin typeface="Segoe UI" panose="020B0502040204020203" pitchFamily="34" charset="0"/>
            </a:endParaRPr>
          </a:p>
        </p:txBody>
      </p:sp>
      <p:sp>
        <p:nvSpPr>
          <p:cNvPr id="4" name="TextBox 3">
            <a:extLst>
              <a:ext uri="{FF2B5EF4-FFF2-40B4-BE49-F238E27FC236}">
                <a16:creationId xmlns:a16="http://schemas.microsoft.com/office/drawing/2014/main" id="{907C31A7-4FE3-579E-5FCC-9C527CFFC5CE}"/>
              </a:ext>
            </a:extLst>
          </p:cNvPr>
          <p:cNvSpPr txBox="1"/>
          <p:nvPr/>
        </p:nvSpPr>
        <p:spPr>
          <a:xfrm>
            <a:off x="252995" y="6400591"/>
            <a:ext cx="4947561"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https://www.mass.gov/doc/continuous-skilled-nursing-agency-regulations-0/download Published 7/21/2023</a:t>
            </a:r>
            <a:endParaRPr lang="en-US" sz="700">
              <a:cs typeface="Arial"/>
            </a:endParaRPr>
          </a:p>
          <a:p>
            <a:r>
              <a:rPr lang="en-US" sz="700">
                <a:cs typeface="Arial"/>
                <a:hlinkClick r:id="rId7"/>
              </a:rPr>
              <a:t>https://www.mass.gov/doc/introduction-to-masshealth-long-term-services-and-supports/download</a:t>
            </a:r>
            <a:r>
              <a:rPr lang="en-US" sz="700">
                <a:cs typeface="Arial"/>
              </a:rPr>
              <a:t> Published 9/25/2018 </a:t>
            </a:r>
          </a:p>
        </p:txBody>
      </p:sp>
      <p:sp>
        <p:nvSpPr>
          <p:cNvPr id="9" name="TextBox 8">
            <a:extLst>
              <a:ext uri="{FF2B5EF4-FFF2-40B4-BE49-F238E27FC236}">
                <a16:creationId xmlns:a16="http://schemas.microsoft.com/office/drawing/2014/main" id="{52DCEA87-C9CD-2185-DF32-B3BFD5842065}"/>
              </a:ext>
            </a:extLst>
          </p:cNvPr>
          <p:cNvSpPr txBox="1"/>
          <p:nvPr/>
        </p:nvSpPr>
        <p:spPr>
          <a:xfrm>
            <a:off x="3377682" y="234863"/>
            <a:ext cx="5332608" cy="27699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Point of Contact: Abby Newton, April Miranda &amp; Anne </a:t>
            </a:r>
            <a:r>
              <a:rPr lang="en-US" sz="1200" err="1">
                <a:cs typeface="Arial"/>
              </a:rPr>
              <a:t>Kazarnovsky</a:t>
            </a:r>
            <a:r>
              <a:rPr lang="en-US" sz="1200">
                <a:cs typeface="Arial"/>
              </a:rPr>
              <a:t> </a:t>
            </a:r>
            <a:endParaRPr lang="en-US" sz="1200" i="1">
              <a:cs typeface="Arial"/>
            </a:endParaRPr>
          </a:p>
        </p:txBody>
      </p:sp>
      <p:graphicFrame>
        <p:nvGraphicFramePr>
          <p:cNvPr id="10" name="Table 9">
            <a:extLst>
              <a:ext uri="{FF2B5EF4-FFF2-40B4-BE49-F238E27FC236}">
                <a16:creationId xmlns:a16="http://schemas.microsoft.com/office/drawing/2014/main" id="{599E2D3F-7A68-4122-85EE-1ECDBA6ADE67}"/>
              </a:ext>
            </a:extLst>
          </p:cNvPr>
          <p:cNvGraphicFramePr>
            <a:graphicFrameLocks noGrp="1"/>
          </p:cNvGraphicFramePr>
          <p:nvPr>
            <p:extLst>
              <p:ext uri="{D42A27DB-BD31-4B8C-83A1-F6EECF244321}">
                <p14:modId xmlns:p14="http://schemas.microsoft.com/office/powerpoint/2010/main" val="1110558331"/>
              </p:ext>
            </p:extLst>
          </p:nvPr>
        </p:nvGraphicFramePr>
        <p:xfrm>
          <a:off x="252992" y="5532025"/>
          <a:ext cx="8457296" cy="731520"/>
        </p:xfrm>
        <a:graphic>
          <a:graphicData uri="http://schemas.openxmlformats.org/drawingml/2006/table">
            <a:tbl>
              <a:tblPr firstRow="1" bandRow="1">
                <a:tableStyleId>{C4B1156A-380E-4F78-BDF5-A606A8083BF9}</a:tableStyleId>
              </a:tblPr>
              <a:tblGrid>
                <a:gridCol w="2114324">
                  <a:extLst>
                    <a:ext uri="{9D8B030D-6E8A-4147-A177-3AD203B41FA5}">
                      <a16:colId xmlns:a16="http://schemas.microsoft.com/office/drawing/2014/main" val="2359770056"/>
                    </a:ext>
                  </a:extLst>
                </a:gridCol>
                <a:gridCol w="2114324">
                  <a:extLst>
                    <a:ext uri="{9D8B030D-6E8A-4147-A177-3AD203B41FA5}">
                      <a16:colId xmlns:a16="http://schemas.microsoft.com/office/drawing/2014/main" val="4071438450"/>
                    </a:ext>
                  </a:extLst>
                </a:gridCol>
                <a:gridCol w="2114324">
                  <a:extLst>
                    <a:ext uri="{9D8B030D-6E8A-4147-A177-3AD203B41FA5}">
                      <a16:colId xmlns:a16="http://schemas.microsoft.com/office/drawing/2014/main" val="169988499"/>
                    </a:ext>
                  </a:extLst>
                </a:gridCol>
                <a:gridCol w="2114324">
                  <a:extLst>
                    <a:ext uri="{9D8B030D-6E8A-4147-A177-3AD203B41FA5}">
                      <a16:colId xmlns:a16="http://schemas.microsoft.com/office/drawing/2014/main" val="4009792520"/>
                    </a:ext>
                  </a:extLst>
                </a:gridCol>
              </a:tblGrid>
              <a:tr h="319773">
                <a:tc>
                  <a:txBody>
                    <a:bodyPr/>
                    <a:lstStyle/>
                    <a:p>
                      <a:pPr algn="ctr"/>
                      <a:r>
                        <a:rPr lang="en-US" sz="1200">
                          <a:solidFill>
                            <a:srgbClr val="002060"/>
                          </a:solidFill>
                        </a:rPr>
                        <a:t>FY 2023 FFS Spend</a:t>
                      </a:r>
                    </a:p>
                  </a:txBody>
                  <a:tcPr anchor="ctr"/>
                </a:tc>
                <a:tc>
                  <a:txBody>
                    <a:bodyPr/>
                    <a:lstStyle/>
                    <a:p>
                      <a:pPr algn="ctr"/>
                      <a:r>
                        <a:rPr lang="en-US" sz="1200">
                          <a:solidFill>
                            <a:srgbClr val="002060"/>
                          </a:solidFill>
                        </a:rPr>
                        <a:t>FY 2023 FFS Member Count</a:t>
                      </a:r>
                    </a:p>
                  </a:txBody>
                  <a:tcPr anchor="ctr"/>
                </a:tc>
                <a:tc>
                  <a:txBody>
                    <a:bodyPr/>
                    <a:lstStyle/>
                    <a:p>
                      <a:pPr algn="ctr"/>
                      <a:r>
                        <a:rPr lang="en-US" sz="1200">
                          <a:solidFill>
                            <a:srgbClr val="002060"/>
                          </a:solidFill>
                        </a:rPr>
                        <a:t>FY 2023 Managed Care Spend</a:t>
                      </a:r>
                    </a:p>
                  </a:txBody>
                  <a:tcPr anchor="ctr"/>
                </a:tc>
                <a:tc>
                  <a:txBody>
                    <a:bodyPr/>
                    <a:lstStyle/>
                    <a:p>
                      <a:pPr algn="ctr"/>
                      <a:r>
                        <a:rPr lang="en-US" sz="1200">
                          <a:solidFill>
                            <a:srgbClr val="0020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$120,660,771 </a:t>
                      </a:r>
                    </a:p>
                  </a:txBody>
                  <a:tcPr marL="6350" marR="6350" marT="6350" marB="0" anchor="ctr"/>
                </a:tc>
                <a:tc>
                  <a:txBody>
                    <a:bodyPr/>
                    <a:lstStyle/>
                    <a:p>
                      <a:pPr algn="ctr" fontAlgn="ctr"/>
                      <a:r>
                        <a:rPr lang="en-US" sz="1200" b="1" i="0" u="none" strike="noStrike">
                          <a:solidFill>
                            <a:srgbClr val="002060"/>
                          </a:solidFill>
                          <a:effectLst/>
                          <a:latin typeface="+mn-lt"/>
                        </a:rPr>
                        <a:t>837</a:t>
                      </a:r>
                    </a:p>
                  </a:txBody>
                  <a:tcPr marL="6350" marR="6350" marT="6350" marB="0" anchor="ctr"/>
                </a:tc>
                <a:tc>
                  <a:txBody>
                    <a:bodyPr/>
                    <a:lstStyle/>
                    <a:p>
                      <a:pPr algn="ctr"/>
                      <a:r>
                        <a:rPr lang="en-US" sz="1200" b="1" dirty="0">
                          <a:solidFill>
                            <a:srgbClr val="002060"/>
                          </a:solidFill>
                          <a:latin typeface="+mn-lt"/>
                        </a:rPr>
                        <a:t>$6,600,940</a:t>
                      </a:r>
                    </a:p>
                  </a:txBody>
                  <a:tcPr/>
                </a:tc>
                <a:tc>
                  <a:txBody>
                    <a:bodyPr/>
                    <a:lstStyle/>
                    <a:p>
                      <a:pPr algn="ctr"/>
                      <a:r>
                        <a:rPr lang="en-US" sz="1200" b="1" dirty="0">
                          <a:solidFill>
                            <a:srgbClr val="002060"/>
                          </a:solidFill>
                          <a:latin typeface="+mn-lt"/>
                        </a:rPr>
                        <a:t>136</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148018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Day Habilitation</a:t>
            </a:r>
          </a:p>
        </p:txBody>
      </p:sp>
      <p:sp>
        <p:nvSpPr>
          <p:cNvPr id="5" name="TextBox 4">
            <a:extLst>
              <a:ext uri="{FF2B5EF4-FFF2-40B4-BE49-F238E27FC236}">
                <a16:creationId xmlns:a16="http://schemas.microsoft.com/office/drawing/2014/main" id="{50D4AB00-388F-6BE6-2FC4-A399B5A03AE9}"/>
              </a:ext>
            </a:extLst>
          </p:cNvPr>
          <p:cNvSpPr txBox="1"/>
          <p:nvPr/>
        </p:nvSpPr>
        <p:spPr>
          <a:xfrm>
            <a:off x="174945" y="713194"/>
            <a:ext cx="8385011" cy="120032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Overview: </a:t>
            </a:r>
            <a:r>
              <a:rPr lang="en-US" sz="1200"/>
              <a:t>Day Habilitation (DH) is “a service, for individuals with an intellectual disability (ID) or a developmental disability (DD), that is based on a day habilitation service plan that sets forth measurable goals and objectives, and prescribes an integrated program of activities and therapies necessary to reach the stated goals and objectives.”</a:t>
            </a:r>
          </a:p>
          <a:p>
            <a:r>
              <a:rPr lang="en-US" sz="1200">
                <a:cs typeface="Arial"/>
              </a:rPr>
              <a:t>A DH provider must provide: (1) nursing services and health care supervision (e.g., monitoring and reporting member’s health), (2) developmental skills training; (3) therapy services (e.g., speech and occupational), (4) ADL assistance, and (5) DH service management.</a:t>
            </a:r>
          </a:p>
        </p:txBody>
      </p:sp>
      <p:sp>
        <p:nvSpPr>
          <p:cNvPr id="4" name="TextBox 3">
            <a:extLst>
              <a:ext uri="{FF2B5EF4-FFF2-40B4-BE49-F238E27FC236}">
                <a16:creationId xmlns:a16="http://schemas.microsoft.com/office/drawing/2014/main" id="{60DCC28F-AF8E-DCF0-676C-40DD536803E4}"/>
              </a:ext>
            </a:extLst>
          </p:cNvPr>
          <p:cNvSpPr txBox="1"/>
          <p:nvPr/>
        </p:nvSpPr>
        <p:spPr>
          <a:xfrm>
            <a:off x="174945" y="2568612"/>
            <a:ext cx="8385011" cy="2677656"/>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Eligibility: </a:t>
            </a:r>
          </a:p>
          <a:p>
            <a:pPr marL="285750" indent="-285750">
              <a:buFont typeface="Arial" panose="020B0604020202020204" pitchFamily="34" charset="0"/>
              <a:buChar char="•"/>
            </a:pPr>
            <a:r>
              <a:rPr lang="en-US" sz="1200" dirty="0">
                <a:cs typeface="Arial"/>
              </a:rPr>
              <a:t>Member must have MassHealth Standard or CommonHealth and have a diagnosis of ID or DD (typically serve members 22+)</a:t>
            </a:r>
          </a:p>
          <a:p>
            <a:pPr marL="800100" lvl="1" indent="-342900">
              <a:buAutoNum type="alphaUcParenR"/>
            </a:pPr>
            <a:r>
              <a:rPr lang="en-US" sz="1200" dirty="0"/>
              <a:t>All members not residing in a nursing facility must meet have an ID or DD as defined in 130 CMR 419.402 and as certified by a PCP; and (2) need DH to acquire, improve, or retain their maximum skill level and independent functioning. </a:t>
            </a:r>
          </a:p>
          <a:p>
            <a:pPr marL="800100" lvl="1" indent="-342900">
              <a:buAutoNum type="alphaUcParenR"/>
            </a:pPr>
            <a:r>
              <a:rPr lang="en-US" sz="1200" dirty="0"/>
              <a:t>Members residing in an NF must have been determined by DDS via a Level II </a:t>
            </a:r>
            <a:r>
              <a:rPr lang="en-US" sz="1200" dirty="0">
                <a:cs typeface="Arial"/>
              </a:rPr>
              <a:t>Pre-admission Screening and Resident Review (</a:t>
            </a:r>
            <a:r>
              <a:rPr lang="en-US" sz="1200" dirty="0"/>
              <a:t>PASRR) that the member requires specialized services. </a:t>
            </a:r>
          </a:p>
          <a:p>
            <a:pPr marL="800100" lvl="1" indent="-342900">
              <a:buAutoNum type="alphaUcParenR"/>
            </a:pPr>
            <a:r>
              <a:rPr lang="en-US" sz="1200" dirty="0"/>
              <a:t>Members in hospice care must obtain written notice that the DH provider is not performing duplicative or equivalent to ongoing hospice treatment</a:t>
            </a:r>
          </a:p>
          <a:p>
            <a:pPr marL="285750" indent="-285750">
              <a:buFont typeface="Arial" panose="020B0604020202020204" pitchFamily="34" charset="0"/>
              <a:buChar char="•"/>
            </a:pPr>
            <a:r>
              <a:rPr lang="en-US" sz="1200" dirty="0"/>
              <a:t>Effective July 2024, DH provider must obtain prior authorization. Currently, DH provider completes assessment to determine appropriateness of service. </a:t>
            </a:r>
          </a:p>
          <a:p>
            <a:pPr marL="342900" indent="-342900">
              <a:buAutoNum type="alphaUcParenR"/>
            </a:pPr>
            <a:endParaRPr lang="en-US" sz="1200" dirty="0"/>
          </a:p>
          <a:p>
            <a:r>
              <a:rPr lang="en-US" sz="1200" b="1" dirty="0">
                <a:cs typeface="Arial"/>
              </a:rPr>
              <a:t>For complete eligibility requirements see 130 CMR 419</a:t>
            </a:r>
          </a:p>
        </p:txBody>
      </p:sp>
      <p:sp>
        <p:nvSpPr>
          <p:cNvPr id="8" name="TextBox 7">
            <a:extLst>
              <a:ext uri="{FF2B5EF4-FFF2-40B4-BE49-F238E27FC236}">
                <a16:creationId xmlns:a16="http://schemas.microsoft.com/office/drawing/2014/main" id="{93A46171-E91E-C8BC-2F45-B5B023EFE42E}"/>
              </a:ext>
            </a:extLst>
          </p:cNvPr>
          <p:cNvSpPr txBox="1"/>
          <p:nvPr/>
        </p:nvSpPr>
        <p:spPr>
          <a:xfrm>
            <a:off x="174945" y="6458320"/>
            <a:ext cx="5292794"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a:t>
            </a:r>
            <a:r>
              <a:rPr lang="en-US" sz="700">
                <a:cs typeface="Arial"/>
                <a:hlinkClick r:id="rId6"/>
              </a:rPr>
              <a:t>https://www.mass.gov/doc/day-habilitation-dh-regulations-effective-october-28-2022-0/download</a:t>
            </a:r>
            <a:r>
              <a:rPr lang="en-US" sz="700">
                <a:cs typeface="Arial"/>
              </a:rPr>
              <a:t> Published 10/28/22 </a:t>
            </a:r>
          </a:p>
          <a:p>
            <a:r>
              <a:rPr lang="en-US" sz="700">
                <a:cs typeface="Arial"/>
                <a:hlinkClick r:id="rId7"/>
              </a:rPr>
              <a:t>https://www.mass.gov/doc/introduction-to-masshealth-long-term-services-and-supports/download</a:t>
            </a:r>
            <a:r>
              <a:rPr lang="en-US" sz="700">
                <a:cs typeface="Arial"/>
              </a:rPr>
              <a:t> Published 9/25/2018 </a:t>
            </a:r>
          </a:p>
        </p:txBody>
      </p:sp>
      <p:sp>
        <p:nvSpPr>
          <p:cNvPr id="9" name="TextBox 8">
            <a:extLst>
              <a:ext uri="{FF2B5EF4-FFF2-40B4-BE49-F238E27FC236}">
                <a16:creationId xmlns:a16="http://schemas.microsoft.com/office/drawing/2014/main" id="{9BFF3897-9812-D2CE-D4F1-02D83FEB45B6}"/>
              </a:ext>
            </a:extLst>
          </p:cNvPr>
          <p:cNvSpPr txBox="1"/>
          <p:nvPr/>
        </p:nvSpPr>
        <p:spPr>
          <a:xfrm>
            <a:off x="4309087" y="236756"/>
            <a:ext cx="4250869" cy="27699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Point of Contact: Karen Seck &amp; Danielle Sheehan</a:t>
            </a:r>
            <a:endParaRPr lang="en-US" sz="1200" i="1">
              <a:cs typeface="Arial"/>
            </a:endParaRPr>
          </a:p>
        </p:txBody>
      </p:sp>
      <p:graphicFrame>
        <p:nvGraphicFramePr>
          <p:cNvPr id="6" name="Table 5">
            <a:extLst>
              <a:ext uri="{FF2B5EF4-FFF2-40B4-BE49-F238E27FC236}">
                <a16:creationId xmlns:a16="http://schemas.microsoft.com/office/drawing/2014/main" id="{7C7DA200-A9CD-1EEE-74F2-955984A5F040}"/>
              </a:ext>
            </a:extLst>
          </p:cNvPr>
          <p:cNvGraphicFramePr>
            <a:graphicFrameLocks noGrp="1"/>
          </p:cNvGraphicFramePr>
          <p:nvPr>
            <p:extLst>
              <p:ext uri="{D42A27DB-BD31-4B8C-83A1-F6EECF244321}">
                <p14:modId xmlns:p14="http://schemas.microsoft.com/office/powerpoint/2010/main" val="654648327"/>
              </p:ext>
            </p:extLst>
          </p:nvPr>
        </p:nvGraphicFramePr>
        <p:xfrm>
          <a:off x="174945" y="5532025"/>
          <a:ext cx="8385012" cy="73152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384839">
                <a:tc>
                  <a:txBody>
                    <a:bodyPr/>
                    <a:lstStyle/>
                    <a:p>
                      <a:pPr algn="ctr"/>
                      <a:r>
                        <a:rPr lang="en-US" sz="1200">
                          <a:solidFill>
                            <a:srgbClr val="002060"/>
                          </a:solidFill>
                        </a:rPr>
                        <a:t>FY 2023 FFS Spend</a:t>
                      </a:r>
                    </a:p>
                  </a:txBody>
                  <a:tcPr anchor="ctr"/>
                </a:tc>
                <a:tc>
                  <a:txBody>
                    <a:bodyPr/>
                    <a:lstStyle/>
                    <a:p>
                      <a:pPr algn="ctr"/>
                      <a:r>
                        <a:rPr lang="en-US" sz="1200">
                          <a:solidFill>
                            <a:srgbClr val="002060"/>
                          </a:solidFill>
                        </a:rPr>
                        <a:t>FY 2023 FFS Member Count</a:t>
                      </a:r>
                    </a:p>
                  </a:txBody>
                  <a:tcPr anchor="ctr"/>
                </a:tc>
                <a:tc>
                  <a:txBody>
                    <a:bodyPr/>
                    <a:lstStyle/>
                    <a:p>
                      <a:pPr algn="ctr"/>
                      <a:r>
                        <a:rPr lang="en-US" sz="1200">
                          <a:solidFill>
                            <a:srgbClr val="002060"/>
                          </a:solidFill>
                        </a:rPr>
                        <a:t>FY 2023 Managed Care Spend</a:t>
                      </a:r>
                    </a:p>
                  </a:txBody>
                  <a:tcPr anchor="ctr"/>
                </a:tc>
                <a:tc>
                  <a:txBody>
                    <a:bodyPr/>
                    <a:lstStyle/>
                    <a:p>
                      <a:pPr algn="ctr"/>
                      <a:r>
                        <a:rPr lang="en-US" sz="1200">
                          <a:solidFill>
                            <a:srgbClr val="002060"/>
                          </a:solidFill>
                        </a:rPr>
                        <a:t>FY 2023 Managed Care Members</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$169,232,980 </a:t>
                      </a:r>
                    </a:p>
                  </a:txBody>
                  <a:tcPr marL="6350" marR="6350" marT="6350" marB="0" anchor="ctr"/>
                </a:tc>
                <a:tc>
                  <a:txBody>
                    <a:bodyPr/>
                    <a:lstStyle/>
                    <a:p>
                      <a:pPr algn="ctr" fontAlgn="ctr"/>
                      <a:r>
                        <a:rPr lang="en-US" sz="1200" b="1" i="0" u="none" strike="noStrike">
                          <a:solidFill>
                            <a:srgbClr val="002060"/>
                          </a:solidFill>
                          <a:effectLst/>
                          <a:latin typeface="+mn-lt"/>
                        </a:rPr>
                        <a:t>8,294</a:t>
                      </a:r>
                    </a:p>
                  </a:txBody>
                  <a:tcPr marL="6350" marR="6350" marT="6350" marB="0" anchor="ctr"/>
                </a:tc>
                <a:tc>
                  <a:txBody>
                    <a:bodyPr/>
                    <a:lstStyle/>
                    <a:p>
                      <a:pPr algn="ctr"/>
                      <a:r>
                        <a:rPr lang="en-US" sz="1200" b="1" dirty="0">
                          <a:solidFill>
                            <a:srgbClr val="002060"/>
                          </a:solidFill>
                          <a:latin typeface="+mn-lt"/>
                        </a:rPr>
                        <a:t>$1,748,970</a:t>
                      </a:r>
                    </a:p>
                  </a:txBody>
                  <a:tcPr/>
                </a:tc>
                <a:tc>
                  <a:txBody>
                    <a:bodyPr/>
                    <a:lstStyle/>
                    <a:p>
                      <a:pPr algn="ctr"/>
                      <a:r>
                        <a:rPr lang="en-US" sz="1200" b="1" dirty="0">
                          <a:solidFill>
                            <a:srgbClr val="002060"/>
                          </a:solidFill>
                          <a:latin typeface="+mn-lt"/>
                        </a:rPr>
                        <a:t>229</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3942676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DA971E8-E656-0B51-8938-E31C1B645A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2DA971E8-E656-0B51-8938-E31C1B645A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5C57E-FBAE-B7F1-4D2C-8464C991F4AF}"/>
              </a:ext>
            </a:extLst>
          </p:cNvPr>
          <p:cNvSpPr>
            <a:spLocks noGrp="1"/>
          </p:cNvSpPr>
          <p:nvPr>
            <p:ph type="title"/>
          </p:nvPr>
        </p:nvSpPr>
        <p:spPr>
          <a:xfrm>
            <a:off x="174945" y="234863"/>
            <a:ext cx="8053675" cy="292388"/>
          </a:xfrm>
        </p:spPr>
        <p:txBody>
          <a:bodyPr vert="horz"/>
          <a:lstStyle/>
          <a:p>
            <a:r>
              <a:rPr lang="en-US"/>
              <a:t>Durable Medical Equipment</a:t>
            </a:r>
          </a:p>
        </p:txBody>
      </p:sp>
      <p:sp>
        <p:nvSpPr>
          <p:cNvPr id="5" name="TextBox 4">
            <a:extLst>
              <a:ext uri="{FF2B5EF4-FFF2-40B4-BE49-F238E27FC236}">
                <a16:creationId xmlns:a16="http://schemas.microsoft.com/office/drawing/2014/main" id="{50D4AB00-388F-6BE6-2FC4-A399B5A03AE9}"/>
              </a:ext>
            </a:extLst>
          </p:cNvPr>
          <p:cNvSpPr txBox="1"/>
          <p:nvPr/>
        </p:nvSpPr>
        <p:spPr>
          <a:xfrm>
            <a:off x="252995" y="820773"/>
            <a:ext cx="8385011" cy="83099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Overview: </a:t>
            </a:r>
            <a:r>
              <a:rPr lang="en-US" sz="1200"/>
              <a:t>Durable Medical Equipment (DME) is “equipment that (1) is used primarily and customarily to serve a medical purpose; (2) is generally not useful in the absence of disability, illness or injury; (3) can withstand repeated use over an extended period; and (4) is appropriate for use in any setting in which normal life activities take place, other than a hospital, nursing facility, ICF/IID, or any setting in which payment is or could be made under Medicaid inpatient services.”</a:t>
            </a:r>
            <a:endParaRPr lang="en-US" sz="1200" b="1">
              <a:cs typeface="Arial"/>
            </a:endParaRPr>
          </a:p>
        </p:txBody>
      </p:sp>
      <p:sp>
        <p:nvSpPr>
          <p:cNvPr id="6" name="TextBox 5">
            <a:extLst>
              <a:ext uri="{FF2B5EF4-FFF2-40B4-BE49-F238E27FC236}">
                <a16:creationId xmlns:a16="http://schemas.microsoft.com/office/drawing/2014/main" id="{999B9F45-B179-D202-94A8-2AE7CD0AF7D5}"/>
              </a:ext>
            </a:extLst>
          </p:cNvPr>
          <p:cNvSpPr txBox="1"/>
          <p:nvPr/>
        </p:nvSpPr>
        <p:spPr>
          <a:xfrm>
            <a:off x="252995" y="1976070"/>
            <a:ext cx="8385011" cy="3970318"/>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cs typeface="Arial"/>
              </a:rPr>
              <a:t>Eligibility:</a:t>
            </a:r>
          </a:p>
          <a:p>
            <a:pPr marL="285750" indent="-285750">
              <a:buFont typeface="Arial" panose="020B0604020202020204" pitchFamily="34" charset="0"/>
              <a:buChar char="•"/>
            </a:pPr>
            <a:r>
              <a:rPr lang="en-US" sz="1200" dirty="0">
                <a:cs typeface="Arial"/>
              </a:rPr>
              <a:t>Member must have MassHealth Standard, CommonHealth, Family Assistance, or </a:t>
            </a:r>
            <a:r>
              <a:rPr lang="en-US" sz="1200" dirty="0" err="1">
                <a:cs typeface="Arial"/>
              </a:rPr>
              <a:t>CarePlus</a:t>
            </a:r>
            <a:endParaRPr lang="en-US" sz="1200" dirty="0">
              <a:cs typeface="Arial"/>
            </a:endParaRPr>
          </a:p>
          <a:p>
            <a:pPr marL="285750" indent="-285750">
              <a:buFont typeface="Arial" panose="020B0604020202020204" pitchFamily="34" charset="0"/>
              <a:buChar char="•"/>
            </a:pPr>
            <a:r>
              <a:rPr lang="en-US" sz="1200" dirty="0">
                <a:cs typeface="Arial"/>
              </a:rPr>
              <a:t>Most DME require prior authorization by MassHealth</a:t>
            </a:r>
          </a:p>
          <a:p>
            <a:pPr marL="285750" indent="-285750">
              <a:buFont typeface="Arial" panose="020B0604020202020204" pitchFamily="34" charset="0"/>
              <a:buChar char="•"/>
            </a:pPr>
            <a:r>
              <a:rPr lang="en-US" sz="1200" dirty="0">
                <a:cs typeface="Arial"/>
              </a:rPr>
              <a:t>DME must be deemed medically necessary</a:t>
            </a:r>
          </a:p>
          <a:p>
            <a:pPr marL="285750" indent="-285750">
              <a:buFont typeface="Arial" panose="020B0604020202020204" pitchFamily="34" charset="0"/>
              <a:buChar char="•"/>
            </a:pPr>
            <a:r>
              <a:rPr lang="en-US" sz="1200" dirty="0">
                <a:cs typeface="Arial"/>
              </a:rPr>
              <a:t>MassHealth covered DME includes but is not limited to:</a:t>
            </a:r>
          </a:p>
          <a:p>
            <a:pPr marL="742950" lvl="1" indent="-285750">
              <a:buFont typeface="Arial" panose="020B0604020202020204" pitchFamily="34" charset="0"/>
              <a:buChar char="•"/>
            </a:pPr>
            <a:r>
              <a:rPr lang="en-US" sz="1200" dirty="0">
                <a:cs typeface="Arial"/>
              </a:rPr>
              <a:t>Absorbent products for incontinence</a:t>
            </a:r>
          </a:p>
          <a:p>
            <a:pPr marL="742950" lvl="1" indent="-285750">
              <a:buFont typeface="Arial" panose="020B0604020202020204" pitchFamily="34" charset="0"/>
              <a:buChar char="•"/>
            </a:pPr>
            <a:r>
              <a:rPr lang="en-US" sz="1200" dirty="0">
                <a:cs typeface="Arial"/>
              </a:rPr>
              <a:t>Ambulatory products (e.g., crutches and canes)</a:t>
            </a:r>
          </a:p>
          <a:p>
            <a:pPr marL="742950" lvl="1" indent="-285750">
              <a:buFont typeface="Arial" panose="020B0604020202020204" pitchFamily="34" charset="0"/>
              <a:buChar char="•"/>
            </a:pPr>
            <a:r>
              <a:rPr lang="en-US" sz="1200" dirty="0">
                <a:cs typeface="Arial"/>
              </a:rPr>
              <a:t>Compression devices</a:t>
            </a:r>
          </a:p>
          <a:p>
            <a:pPr marL="742950" lvl="1" indent="-285750">
              <a:buFont typeface="Arial" panose="020B0604020202020204" pitchFamily="34" charset="0"/>
              <a:buChar char="•"/>
            </a:pPr>
            <a:r>
              <a:rPr lang="en-US" sz="1200" dirty="0">
                <a:cs typeface="Arial"/>
              </a:rPr>
              <a:t>Alternative communication devices (e.g., speech generating device)</a:t>
            </a:r>
          </a:p>
          <a:p>
            <a:pPr marL="742950" lvl="1" indent="-285750">
              <a:buFont typeface="Arial" panose="020B0604020202020204" pitchFamily="34" charset="0"/>
              <a:buChar char="•"/>
            </a:pPr>
            <a:r>
              <a:rPr lang="en-US" sz="1200" dirty="0">
                <a:cs typeface="Arial"/>
              </a:rPr>
              <a:t>Glucose monitors and diabetic supplies</a:t>
            </a:r>
          </a:p>
          <a:p>
            <a:pPr marL="742950" lvl="1" indent="-285750">
              <a:buFont typeface="Arial" panose="020B0604020202020204" pitchFamily="34" charset="0"/>
              <a:buChar char="•"/>
            </a:pPr>
            <a:r>
              <a:rPr lang="en-US" sz="1200" dirty="0">
                <a:cs typeface="Arial"/>
              </a:rPr>
              <a:t>Patient lifts</a:t>
            </a:r>
          </a:p>
          <a:p>
            <a:pPr marL="742950" lvl="1" indent="-285750">
              <a:buFont typeface="Arial" panose="020B0604020202020204" pitchFamily="34" charset="0"/>
              <a:buChar char="•"/>
            </a:pPr>
            <a:r>
              <a:rPr lang="en-US" sz="1200" dirty="0">
                <a:cs typeface="Arial"/>
              </a:rPr>
              <a:t>Bath and toilet supplies (e.g., grab bars and tub benches)</a:t>
            </a:r>
          </a:p>
          <a:p>
            <a:pPr marL="742950" lvl="1" indent="-285750">
              <a:buFont typeface="Arial" panose="020B0604020202020204" pitchFamily="34" charset="0"/>
              <a:buChar char="•"/>
            </a:pPr>
            <a:r>
              <a:rPr lang="en-US" sz="1200" dirty="0">
                <a:cs typeface="Arial"/>
              </a:rPr>
              <a:t>Wheelchairs</a:t>
            </a:r>
          </a:p>
          <a:p>
            <a:pPr marL="742950" lvl="1" indent="-285750">
              <a:buFont typeface="Arial" panose="020B0604020202020204" pitchFamily="34" charset="0"/>
              <a:buChar char="•"/>
            </a:pPr>
            <a:r>
              <a:rPr lang="en-US" sz="1200" dirty="0">
                <a:cs typeface="Arial"/>
              </a:rPr>
              <a:t>Personal Emergency Response Systems</a:t>
            </a:r>
          </a:p>
          <a:p>
            <a:pPr marL="285750" indent="-285750">
              <a:buFont typeface="Arial" panose="020B0604020202020204" pitchFamily="34" charset="0"/>
              <a:buChar char="•"/>
            </a:pPr>
            <a:r>
              <a:rPr lang="en-US" sz="1200" dirty="0">
                <a:cs typeface="Arial"/>
              </a:rPr>
              <a:t>DME must be ordered through a prescription</a:t>
            </a:r>
          </a:p>
          <a:p>
            <a:pPr marL="285750" indent="-285750">
              <a:buFont typeface="Arial" panose="020B0604020202020204" pitchFamily="34" charset="0"/>
              <a:buChar char="•"/>
            </a:pPr>
            <a:r>
              <a:rPr lang="en-US" sz="1200" dirty="0">
                <a:cs typeface="Arial"/>
              </a:rPr>
              <a:t>MassHealth does not pay for DME that is experimental or investigational in nature</a:t>
            </a:r>
          </a:p>
          <a:p>
            <a:r>
              <a:rPr lang="en-US" altLang="en-US" sz="1200" dirty="0"/>
              <a:t>Covered service codes,  modifiers,  service limitations,  and prior authorization (PA) requirements are listed in the </a:t>
            </a:r>
            <a:r>
              <a:rPr lang="en-US" altLang="en-US" sz="1200" i="1" dirty="0"/>
              <a:t>DME and Oxygen Payment and Coverage Guidelines Tool</a:t>
            </a:r>
            <a:endParaRPr lang="en-US" sz="1200" i="1" dirty="0">
              <a:cs typeface="Arial"/>
            </a:endParaRPr>
          </a:p>
          <a:p>
            <a:r>
              <a:rPr lang="en-US" sz="1200" dirty="0">
                <a:hlinkClick r:id="rId6"/>
              </a:rPr>
              <a:t>MassHealth Payment and Coverage Guideline Tools | Mass.gov</a:t>
            </a:r>
            <a:endParaRPr lang="en-US" sz="1200" i="1" dirty="0">
              <a:cs typeface="Arial"/>
            </a:endParaRPr>
          </a:p>
          <a:p>
            <a:endParaRPr lang="en-US" sz="1200" dirty="0">
              <a:cs typeface="Arial"/>
            </a:endParaRPr>
          </a:p>
          <a:p>
            <a:r>
              <a:rPr lang="en-US" sz="1200" b="1" dirty="0">
                <a:cs typeface="Arial"/>
              </a:rPr>
              <a:t>For complete eligibility requirements see 130 CMR 409 or 427</a:t>
            </a:r>
          </a:p>
        </p:txBody>
      </p:sp>
      <p:sp>
        <p:nvSpPr>
          <p:cNvPr id="9" name="TextBox 8">
            <a:extLst>
              <a:ext uri="{FF2B5EF4-FFF2-40B4-BE49-F238E27FC236}">
                <a16:creationId xmlns:a16="http://schemas.microsoft.com/office/drawing/2014/main" id="{56EB6E03-4864-8C32-D4F6-6ED44E0709D4}"/>
              </a:ext>
            </a:extLst>
          </p:cNvPr>
          <p:cNvSpPr txBox="1"/>
          <p:nvPr/>
        </p:nvSpPr>
        <p:spPr>
          <a:xfrm>
            <a:off x="4236098" y="219474"/>
            <a:ext cx="4401908" cy="27699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cs typeface="Arial"/>
              </a:rPr>
              <a:t>Point of Contact: </a:t>
            </a:r>
            <a:r>
              <a:rPr lang="fr-FR" sz="1200">
                <a:cs typeface="Arial"/>
              </a:rPr>
              <a:t>Jacqueline Eagle &amp;</a:t>
            </a:r>
            <a:r>
              <a:rPr lang="fr-FR" sz="1200" i="1">
                <a:cs typeface="Arial"/>
              </a:rPr>
              <a:t> </a:t>
            </a:r>
            <a:r>
              <a:rPr lang="en-US" sz="1200">
                <a:cs typeface="Arial"/>
              </a:rPr>
              <a:t>Jamie Davidson</a:t>
            </a:r>
            <a:endParaRPr lang="en-US" sz="1200" i="1">
              <a:cs typeface="Arial"/>
            </a:endParaRPr>
          </a:p>
        </p:txBody>
      </p:sp>
      <p:sp>
        <p:nvSpPr>
          <p:cNvPr id="4" name="TextBox 3">
            <a:extLst>
              <a:ext uri="{FF2B5EF4-FFF2-40B4-BE49-F238E27FC236}">
                <a16:creationId xmlns:a16="http://schemas.microsoft.com/office/drawing/2014/main" id="{B2005ACD-A5C9-CD3B-72AE-473FC918FAE2}"/>
              </a:ext>
            </a:extLst>
          </p:cNvPr>
          <p:cNvSpPr txBox="1"/>
          <p:nvPr/>
        </p:nvSpPr>
        <p:spPr>
          <a:xfrm>
            <a:off x="252995" y="6403933"/>
            <a:ext cx="4934825" cy="307777"/>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00">
                <a:cs typeface="Arial"/>
              </a:rPr>
              <a:t>References: https://www.mass.gov/doc/durable-medical-equipment-regulations/downloadPublished 7/01/22</a:t>
            </a:r>
          </a:p>
          <a:p>
            <a:r>
              <a:rPr lang="en-US" sz="700">
                <a:cs typeface="Arial"/>
                <a:hlinkClick r:id="rId7"/>
              </a:rPr>
              <a:t>https://www.mass.gov/doc/introduction-to-masshealth-long-term-services-and-supports/download</a:t>
            </a:r>
            <a:r>
              <a:rPr lang="en-US" sz="700">
                <a:cs typeface="Arial"/>
              </a:rPr>
              <a:t> Published 9/25/2018 </a:t>
            </a:r>
          </a:p>
        </p:txBody>
      </p:sp>
      <p:graphicFrame>
        <p:nvGraphicFramePr>
          <p:cNvPr id="7" name="Table 6">
            <a:extLst>
              <a:ext uri="{FF2B5EF4-FFF2-40B4-BE49-F238E27FC236}">
                <a16:creationId xmlns:a16="http://schemas.microsoft.com/office/drawing/2014/main" id="{19EEC8BE-C526-E33D-6D01-F537A737861C}"/>
              </a:ext>
            </a:extLst>
          </p:cNvPr>
          <p:cNvGraphicFramePr>
            <a:graphicFrameLocks noGrp="1"/>
          </p:cNvGraphicFramePr>
          <p:nvPr>
            <p:extLst>
              <p:ext uri="{D42A27DB-BD31-4B8C-83A1-F6EECF244321}">
                <p14:modId xmlns:p14="http://schemas.microsoft.com/office/powerpoint/2010/main" val="4202635823"/>
              </p:ext>
            </p:extLst>
          </p:nvPr>
        </p:nvGraphicFramePr>
        <p:xfrm>
          <a:off x="252994" y="5532024"/>
          <a:ext cx="8385012" cy="731520"/>
        </p:xfrm>
        <a:graphic>
          <a:graphicData uri="http://schemas.openxmlformats.org/drawingml/2006/table">
            <a:tbl>
              <a:tblPr firstRow="1" bandRow="1">
                <a:tableStyleId>{C4B1156A-380E-4F78-BDF5-A606A8083BF9}</a:tableStyleId>
              </a:tblPr>
              <a:tblGrid>
                <a:gridCol w="2096253">
                  <a:extLst>
                    <a:ext uri="{9D8B030D-6E8A-4147-A177-3AD203B41FA5}">
                      <a16:colId xmlns:a16="http://schemas.microsoft.com/office/drawing/2014/main" val="2359770056"/>
                    </a:ext>
                  </a:extLst>
                </a:gridCol>
                <a:gridCol w="2096253">
                  <a:extLst>
                    <a:ext uri="{9D8B030D-6E8A-4147-A177-3AD203B41FA5}">
                      <a16:colId xmlns:a16="http://schemas.microsoft.com/office/drawing/2014/main" val="4071438450"/>
                    </a:ext>
                  </a:extLst>
                </a:gridCol>
                <a:gridCol w="2096253">
                  <a:extLst>
                    <a:ext uri="{9D8B030D-6E8A-4147-A177-3AD203B41FA5}">
                      <a16:colId xmlns:a16="http://schemas.microsoft.com/office/drawing/2014/main" val="169988499"/>
                    </a:ext>
                  </a:extLst>
                </a:gridCol>
                <a:gridCol w="2096253">
                  <a:extLst>
                    <a:ext uri="{9D8B030D-6E8A-4147-A177-3AD203B41FA5}">
                      <a16:colId xmlns:a16="http://schemas.microsoft.com/office/drawing/2014/main" val="4009792520"/>
                    </a:ext>
                  </a:extLst>
                </a:gridCol>
              </a:tblGrid>
              <a:tr h="411403">
                <a:tc>
                  <a:txBody>
                    <a:bodyPr/>
                    <a:lstStyle/>
                    <a:p>
                      <a:pPr algn="ctr"/>
                      <a:r>
                        <a:rPr lang="en-US" sz="1200">
                          <a:solidFill>
                            <a:srgbClr val="002060"/>
                          </a:solidFill>
                        </a:rPr>
                        <a:t>FY 2023 FFS Spend* with Oxygen</a:t>
                      </a:r>
                    </a:p>
                  </a:txBody>
                  <a:tcPr anchor="ctr"/>
                </a:tc>
                <a:tc>
                  <a:txBody>
                    <a:bodyPr/>
                    <a:lstStyle/>
                    <a:p>
                      <a:pPr algn="ctr"/>
                      <a:r>
                        <a:rPr lang="en-US" sz="1200">
                          <a:solidFill>
                            <a:srgbClr val="002060"/>
                          </a:solidFill>
                        </a:rPr>
                        <a:t>FY 2023 FFS Member Count* with Oxygen</a:t>
                      </a:r>
                    </a:p>
                  </a:txBody>
                  <a:tcPr anchor="ctr"/>
                </a:tc>
                <a:tc>
                  <a:txBody>
                    <a:bodyPr/>
                    <a:lstStyle/>
                    <a:p>
                      <a:pPr algn="ctr"/>
                      <a:r>
                        <a:rPr lang="en-US" sz="1200">
                          <a:solidFill>
                            <a:srgbClr val="002060"/>
                          </a:solidFill>
                        </a:rPr>
                        <a:t>FY 2023 Managed Care Spend* with Oxygen</a:t>
                      </a:r>
                    </a:p>
                  </a:txBody>
                  <a:tcPr anchor="ctr"/>
                </a:tc>
                <a:tc>
                  <a:txBody>
                    <a:bodyPr/>
                    <a:lstStyle/>
                    <a:p>
                      <a:pPr algn="ctr"/>
                      <a:r>
                        <a:rPr lang="en-US" sz="1200">
                          <a:solidFill>
                            <a:srgbClr val="002060"/>
                          </a:solidFill>
                        </a:rPr>
                        <a:t>FY 2023 Managed Care Members* with Oxygen</a:t>
                      </a:r>
                    </a:p>
                  </a:txBody>
                  <a:tcPr anchor="ctr"/>
                </a:tc>
                <a:extLst>
                  <a:ext uri="{0D108BD9-81ED-4DB2-BD59-A6C34878D82A}">
                    <a16:rowId xmlns:a16="http://schemas.microsoft.com/office/drawing/2014/main" val="1294134101"/>
                  </a:ext>
                </a:extLst>
              </a:tr>
              <a:tr h="162346">
                <a:tc>
                  <a:txBody>
                    <a:bodyPr/>
                    <a:lstStyle/>
                    <a:p>
                      <a:pPr algn="ctr" fontAlgn="ctr"/>
                      <a:r>
                        <a:rPr lang="en-US" sz="1200" b="1" i="0" u="none" strike="noStrike">
                          <a:solidFill>
                            <a:srgbClr val="002060"/>
                          </a:solidFill>
                          <a:effectLst/>
                          <a:latin typeface="+mn-lt"/>
                        </a:rPr>
                        <a:t>$53,561,937 </a:t>
                      </a:r>
                    </a:p>
                  </a:txBody>
                  <a:tcPr marL="6350" marR="6350" marT="6350" marB="0" anchor="ctr"/>
                </a:tc>
                <a:tc>
                  <a:txBody>
                    <a:bodyPr/>
                    <a:lstStyle/>
                    <a:p>
                      <a:pPr algn="ctr" fontAlgn="ctr"/>
                      <a:r>
                        <a:rPr lang="en-US" sz="1200" b="1" i="0" u="none" strike="noStrike">
                          <a:solidFill>
                            <a:srgbClr val="002060"/>
                          </a:solidFill>
                          <a:effectLst/>
                          <a:latin typeface="+mn-lt"/>
                        </a:rPr>
                        <a:t>58,998</a:t>
                      </a:r>
                    </a:p>
                  </a:txBody>
                  <a:tcPr marL="6350" marR="6350" marT="6350" marB="0" anchor="ctr"/>
                </a:tc>
                <a:tc>
                  <a:txBody>
                    <a:bodyPr/>
                    <a:lstStyle/>
                    <a:p>
                      <a:pPr algn="ctr"/>
                      <a:r>
                        <a:rPr lang="en-US" sz="1200" b="1" dirty="0">
                          <a:solidFill>
                            <a:srgbClr val="002060"/>
                          </a:solidFill>
                          <a:latin typeface="+mn-lt"/>
                        </a:rPr>
                        <a:t>$50,715,455</a:t>
                      </a:r>
                    </a:p>
                  </a:txBody>
                  <a:tcPr/>
                </a:tc>
                <a:tc>
                  <a:txBody>
                    <a:bodyPr/>
                    <a:lstStyle/>
                    <a:p>
                      <a:pPr algn="ctr"/>
                      <a:r>
                        <a:rPr lang="en-US" sz="1200" b="1" dirty="0">
                          <a:solidFill>
                            <a:srgbClr val="002060"/>
                          </a:solidFill>
                          <a:latin typeface="+mn-lt"/>
                        </a:rPr>
                        <a:t>75,641</a:t>
                      </a:r>
                    </a:p>
                  </a:txBody>
                  <a:tcPr/>
                </a:tc>
                <a:extLst>
                  <a:ext uri="{0D108BD9-81ED-4DB2-BD59-A6C34878D82A}">
                    <a16:rowId xmlns:a16="http://schemas.microsoft.com/office/drawing/2014/main" val="3953591361"/>
                  </a:ext>
                </a:extLst>
              </a:tr>
            </a:tbl>
          </a:graphicData>
        </a:graphic>
      </p:graphicFrame>
    </p:spTree>
    <p:extLst>
      <p:ext uri="{BB962C8B-B14F-4D97-AF65-F5344CB8AC3E}">
        <p14:creationId xmlns:p14="http://schemas.microsoft.com/office/powerpoint/2010/main" val="18134770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8" ma:contentTypeDescription="Create a new document." ma:contentTypeScope="" ma:versionID="99e8b7ea0a69eb6b6b484607e63d99cc">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a760d82c227f205e7afaedae0c55672f"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Location" minOccurs="0"/>
                <xsd:element ref="ns2:MediaLengthInSeconds" minOccurs="0"/>
                <xsd:element ref="ns2:lcf76f155ced4ddcb4097134ff3c332f" minOccurs="0"/>
                <xsd:element ref="ns3:TaxCatchAll" minOccurs="0"/>
                <xsd:element ref="ns2:TopicofOutreach" minOccurs="0"/>
                <xsd:element ref="ns2:Dateoutreachsent" minOccurs="0"/>
                <xsd:element ref="ns2:Reviewed"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TopicofOutreach" ma:index="22" nillable="true" ma:displayName="Topic of Outreach" ma:format="Dropdown" ma:internalName="TopicofOutreach">
      <xsd:simpleType>
        <xsd:restriction base="dms:Note">
          <xsd:maxLength value="255"/>
        </xsd:restriction>
      </xsd:simpleType>
    </xsd:element>
    <xsd:element name="Dateoutreachsent" ma:index="23" nillable="true" ma:displayName="Date outreach sent " ma:format="DateOnly" ma:internalName="Dateoutreachsent">
      <xsd:simpleType>
        <xsd:restriction base="dms:DateTime"/>
      </xsd:simpleType>
    </xsd:element>
    <xsd:element name="Reviewed" ma:index="24" nillable="true" ma:displayName="Reviewed" ma:default="0" ma:format="Dropdown" ma:internalName="Reviewed">
      <xsd:simpleType>
        <xsd:restriction base="dms:Boolea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8b40b15-145b-42ce-8af4-d69715b8fbd9}"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Dominguez, Irving (EHS)</DisplayName>
        <AccountId>148</AccountId>
        <AccountType/>
      </UserInfo>
      <UserInfo>
        <DisplayName>Kacher, Eleni (EHS)</DisplayName>
        <AccountId>86</AccountId>
        <AccountType/>
      </UserInfo>
    </SharedWithUsers>
    <TopicofOutreach xmlns="6f41c3f9-0ddd-4792-9cc5-2aa494f8de60" xsi:nil="true"/>
    <Dateoutreachsent xmlns="6f41c3f9-0ddd-4792-9cc5-2aa494f8de60" xsi:nil="true"/>
    <Reviewed xmlns="6f41c3f9-0ddd-4792-9cc5-2aa494f8de60">false</Reviewed>
  </documentManagement>
</p:properties>
</file>

<file path=customXml/itemProps1.xml><?xml version="1.0" encoding="utf-8"?>
<ds:datastoreItem xmlns:ds="http://schemas.openxmlformats.org/officeDocument/2006/customXml" ds:itemID="{75E55614-B920-484A-992F-2C1A73CBC4F3}">
  <ds:schemaRefs>
    <ds:schemaRef ds:uri="http://schemas.microsoft.com/sharepoint/v3/contenttype/forms"/>
  </ds:schemaRefs>
</ds:datastoreItem>
</file>

<file path=customXml/itemProps2.xml><?xml version="1.0" encoding="utf-8"?>
<ds:datastoreItem xmlns:ds="http://schemas.openxmlformats.org/officeDocument/2006/customXml" ds:itemID="{B2D7B1B5-0D77-45C4-86C7-5A9128F913E7}">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1400B1E-524A-4DB2-89B9-A2A7B7E31CB3}">
  <ds:schemaRefs>
    <ds:schemaRef ds:uri="http://purl.org/dc/elements/1.1/"/>
    <ds:schemaRef ds:uri="http://schemas.microsoft.com/office/2006/metadata/properties"/>
    <ds:schemaRef ds:uri="http://www.w3.org/XML/1998/namespace"/>
    <ds:schemaRef ds:uri="http://schemas.microsoft.com/office/2006/documentManagement/types"/>
    <ds:schemaRef ds:uri="http://purl.org/dc/dcmitype/"/>
    <ds:schemaRef ds:uri="http://purl.org/dc/terms/"/>
    <ds:schemaRef ds:uri="http://schemas.openxmlformats.org/package/2006/metadata/core-properties"/>
    <ds:schemaRef ds:uri="http://schemas.microsoft.com/office/infopath/2007/PartnerControls"/>
    <ds:schemaRef ds:uri="3efdb8b0-c47e-4c3c-846a-2bf99d413b35"/>
    <ds:schemaRef ds:uri="6f41c3f9-0ddd-4792-9cc5-2aa494f8de60"/>
  </ds:schemaRefs>
</ds:datastoreItem>
</file>

<file path=docProps/app.xml><?xml version="1.0" encoding="utf-8"?>
<Properties xmlns="http://schemas.openxmlformats.org/officeDocument/2006/extended-properties" xmlns:vt="http://schemas.openxmlformats.org/officeDocument/2006/docPropsVTypes">
  <TotalTime>1857</TotalTime>
  <Words>6522</Words>
  <Application>Microsoft Office PowerPoint</Application>
  <PresentationFormat>On-screen Show (4:3)</PresentationFormat>
  <Paragraphs>714</Paragraphs>
  <Slides>30</Slides>
  <Notes>23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Segoe UI</vt:lpstr>
      <vt:lpstr>Wingdings</vt:lpstr>
      <vt:lpstr>SRM_CF_DG1140</vt:lpstr>
      <vt:lpstr>3_Default Design</vt:lpstr>
      <vt:lpstr>think-cell Slide</vt:lpstr>
      <vt:lpstr>MassHealth Long Term Services and Supports: An Overview</vt:lpstr>
      <vt:lpstr>PowerPoint Presentation</vt:lpstr>
      <vt:lpstr>FFS LTSS Services Covered by MassHealth Coverage Type</vt:lpstr>
      <vt:lpstr>Home-and-Community Based OLTSS Programs </vt:lpstr>
      <vt:lpstr>Adult Day Health </vt:lpstr>
      <vt:lpstr>Adult Foster Care</vt:lpstr>
      <vt:lpstr>Continuous Skilled Nursing </vt:lpstr>
      <vt:lpstr>Day Habilitation</vt:lpstr>
      <vt:lpstr>Durable Medical Equipment</vt:lpstr>
      <vt:lpstr>Oxygen and Respiratory Therapy Equipment</vt:lpstr>
      <vt:lpstr>Group Adult Foster Care</vt:lpstr>
      <vt:lpstr>Home Health Service</vt:lpstr>
      <vt:lpstr>Hospice Care</vt:lpstr>
      <vt:lpstr>Personal Care Attendant Program</vt:lpstr>
      <vt:lpstr>Personal Care Attendant Program</vt:lpstr>
      <vt:lpstr>Prosthetics &amp; Orthotics</vt:lpstr>
      <vt:lpstr>Therapies</vt:lpstr>
      <vt:lpstr>Institutional-Based OLTSS Programs</vt:lpstr>
      <vt:lpstr>Chronic Disease and Rehabilitation Hospitals</vt:lpstr>
      <vt:lpstr>Nursing Facilities</vt:lpstr>
      <vt:lpstr>Home and Community Based Services Waivers</vt:lpstr>
      <vt:lpstr>PowerPoint Presentation</vt:lpstr>
      <vt:lpstr>PowerPoint Presentation</vt:lpstr>
      <vt:lpstr>PowerPoint Presentation</vt:lpstr>
      <vt:lpstr>PowerPoint Presentation</vt:lpstr>
      <vt:lpstr>Money Follows the Person Demonstration</vt:lpstr>
      <vt:lpstr>Money Follows the Person Demonstration </vt:lpstr>
      <vt:lpstr>Money Follows the Person Demonstration</vt:lpstr>
      <vt:lpstr>Money Follows the Person Demonstration</vt:lpstr>
      <vt:lpstr>Program Manager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Weiner, Rachel (ELD)</cp:lastModifiedBy>
  <cp:revision>8</cp:revision>
  <cp:lastPrinted>2023-09-19T14:56:08Z</cp:lastPrinted>
  <dcterms:created xsi:type="dcterms:W3CDTF">2017-06-21T16:47:06Z</dcterms:created>
  <dcterms:modified xsi:type="dcterms:W3CDTF">2024-02-06T18:19:52Z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