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37"/>
  </p:notesMasterIdLst>
  <p:sldIdLst>
    <p:sldId id="300" r:id="rId5"/>
    <p:sldId id="2464" r:id="rId6"/>
    <p:sldId id="2461" r:id="rId7"/>
    <p:sldId id="591" r:id="rId8"/>
    <p:sldId id="2456" r:id="rId9"/>
    <p:sldId id="2454" r:id="rId10"/>
    <p:sldId id="2479" r:id="rId11"/>
    <p:sldId id="377" r:id="rId12"/>
    <p:sldId id="621" r:id="rId13"/>
    <p:sldId id="264" r:id="rId14"/>
    <p:sldId id="2451" r:id="rId15"/>
    <p:sldId id="2459" r:id="rId16"/>
    <p:sldId id="2450" r:id="rId17"/>
    <p:sldId id="407" r:id="rId18"/>
    <p:sldId id="402" r:id="rId19"/>
    <p:sldId id="408" r:id="rId20"/>
    <p:sldId id="376" r:id="rId21"/>
    <p:sldId id="2468" r:id="rId22"/>
    <p:sldId id="2471" r:id="rId23"/>
    <p:sldId id="2470" r:id="rId24"/>
    <p:sldId id="2452" r:id="rId25"/>
    <p:sldId id="2453" r:id="rId26"/>
    <p:sldId id="620" r:id="rId27"/>
    <p:sldId id="2472" r:id="rId28"/>
    <p:sldId id="2473" r:id="rId29"/>
    <p:sldId id="2474" r:id="rId30"/>
    <p:sldId id="2475" r:id="rId31"/>
    <p:sldId id="2478" r:id="rId32"/>
    <p:sldId id="2476" r:id="rId33"/>
    <p:sldId id="2458" r:id="rId34"/>
    <p:sldId id="2477" r:id="rId35"/>
    <p:sldId id="395"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660037-A10A-386C-7BA1-C2423740EE0F}" name="KennyGomes, Brittany (EHS)" initials="KB(" userId="S::Brittany.KennyGomes@mass.gov::47ef7d76-dd50-4536-91fd-d88a939e94e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AE" initials="MAE" lastIdx="23" clrIdx="0"/>
  <p:cmAuthor id="7" name="Bradley, Elizabeth (EHS)" initials="B(" lastIdx="3" clrIdx="7">
    <p:extLst>
      <p:ext uri="{19B8F6BF-5375-455C-9EA6-DF929625EA0E}">
        <p15:presenceInfo xmlns:p15="http://schemas.microsoft.com/office/powerpoint/2012/main" userId="S::elizabeth.bradley@mass.gov::10e5ce90-6a30-4317-9573-02472a2bb77e" providerId="AD"/>
      </p:ext>
    </p:extLst>
  </p:cmAuthor>
  <p:cmAuthor id="1" name="Brittany Stapelfeld" initials="BRS" lastIdx="0" clrIdx="1"/>
  <p:cmAuthor id="2" name="McGill, Henri M. (EHS)" initials="M(" lastIdx="4" clrIdx="2">
    <p:extLst>
      <p:ext uri="{19B8F6BF-5375-455C-9EA6-DF929625EA0E}">
        <p15:presenceInfo xmlns:p15="http://schemas.microsoft.com/office/powerpoint/2012/main" userId="S::henri.m.mcgill@mass.gov::2824b745-cdd4-48df-a92b-35ba6289d8be" providerId="AD"/>
      </p:ext>
    </p:extLst>
  </p:cmAuthor>
  <p:cmAuthor id="3" name="Silwal-Karki, Prakrity (EHS)" initials="S(" lastIdx="2" clrIdx="3">
    <p:extLst>
      <p:ext uri="{19B8F6BF-5375-455C-9EA6-DF929625EA0E}">
        <p15:presenceInfo xmlns:p15="http://schemas.microsoft.com/office/powerpoint/2012/main" userId="S::prakrity.silwal-karki@mass.gov::a9d5ac9b-5ef5-4758-a127-cf944dd58c33" providerId="AD"/>
      </p:ext>
    </p:extLst>
  </p:cmAuthor>
  <p:cmAuthor id="4" name="Emerson, Elise (EHS)" initials="E(" lastIdx="1" clrIdx="4">
    <p:extLst>
      <p:ext uri="{19B8F6BF-5375-455C-9EA6-DF929625EA0E}">
        <p15:presenceInfo xmlns:p15="http://schemas.microsoft.com/office/powerpoint/2012/main" userId="S::elise.emerson@mass.gov::2dd5a9b5-e07d-478b-8a8c-8e2e083ef703" providerId="AD"/>
      </p:ext>
    </p:extLst>
  </p:cmAuthor>
  <p:cmAuthor id="5" name="King, Kayla D (EHS)" initials="K(" lastIdx="2" clrIdx="5">
    <p:extLst>
      <p:ext uri="{19B8F6BF-5375-455C-9EA6-DF929625EA0E}">
        <p15:presenceInfo xmlns:p15="http://schemas.microsoft.com/office/powerpoint/2012/main" userId="S::kayla.d.king@mass.gov::48c7af57-4e19-4619-b2b0-479dfd9769f9" providerId="AD"/>
      </p:ext>
    </p:extLst>
  </p:cmAuthor>
  <p:cmAuthor id="6" name="Altman Moore, Corrinne (EHS)" initials="CAM" lastIdx="1" clrIdx="6">
    <p:extLst>
      <p:ext uri="{19B8F6BF-5375-455C-9EA6-DF929625EA0E}">
        <p15:presenceInfo xmlns:p15="http://schemas.microsoft.com/office/powerpoint/2012/main" userId="Altman Moore, Corrinne (EH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94694"/>
  </p:normalViewPr>
  <p:slideViewPr>
    <p:cSldViewPr snapToGrid="0">
      <p:cViewPr varScale="1">
        <p:scale>
          <a:sx n="36" d="100"/>
          <a:sy n="36" d="100"/>
        </p:scale>
        <p:origin x="125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02921C-0841-4C89-A9FA-4BC53EE370D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C35181F-4555-432D-A1C0-6572A9FBBB81}">
      <dgm:prSet phldrT="[Text]"/>
      <dgm:spPr>
        <a:solidFill>
          <a:schemeClr val="bg1">
            <a:lumMod val="95000"/>
          </a:schemeClr>
        </a:solidFill>
        <a:ln>
          <a:solidFill>
            <a:srgbClr val="002060"/>
          </a:solidFill>
        </a:ln>
      </dgm:spPr>
      <dgm:t>
        <a:bodyPr/>
        <a:lstStyle/>
        <a:p>
          <a:pPr>
            <a:buFont typeface="Wingdings"/>
            <a:buChar char="§"/>
          </a:pPr>
          <a:r>
            <a:rPr lang="en-US" dirty="0">
              <a:solidFill>
                <a:srgbClr val="002060"/>
              </a:solidFill>
              <a:latin typeface="Avenir Medium" panose="02000503020000020003"/>
            </a:rPr>
            <a:t>Person Centered Care</a:t>
          </a:r>
        </a:p>
      </dgm:t>
    </dgm:pt>
    <dgm:pt modelId="{E422C7A8-9E9C-4070-B83F-4F788B28A7E3}" type="parTrans" cxnId="{5897DBA3-3F07-4CDC-B342-561A0A98B2CF}">
      <dgm:prSet/>
      <dgm:spPr/>
      <dgm:t>
        <a:bodyPr/>
        <a:lstStyle/>
        <a:p>
          <a:endParaRPr lang="en-US"/>
        </a:p>
      </dgm:t>
    </dgm:pt>
    <dgm:pt modelId="{83459792-3E3A-4A09-A732-BEC1CA708581}" type="sibTrans" cxnId="{5897DBA3-3F07-4CDC-B342-561A0A98B2CF}">
      <dgm:prSet/>
      <dgm:spPr/>
      <dgm:t>
        <a:bodyPr/>
        <a:lstStyle/>
        <a:p>
          <a:endParaRPr lang="en-US"/>
        </a:p>
      </dgm:t>
    </dgm:pt>
    <dgm:pt modelId="{3991CC98-AEF8-4881-BEED-A98269CC47BE}">
      <dgm:prSet/>
      <dgm:spPr>
        <a:solidFill>
          <a:schemeClr val="bg1">
            <a:lumMod val="95000"/>
          </a:schemeClr>
        </a:solidFill>
        <a:ln>
          <a:solidFill>
            <a:srgbClr val="002060"/>
          </a:solidFill>
        </a:ln>
      </dgm:spPr>
      <dgm:t>
        <a:bodyPr/>
        <a:lstStyle/>
        <a:p>
          <a:r>
            <a:rPr lang="en-US" dirty="0">
              <a:solidFill>
                <a:srgbClr val="002060"/>
              </a:solidFill>
              <a:latin typeface="Avenir Medium"/>
            </a:rPr>
            <a:t>Integration of primary care, specialists, behavioral health, and LTSS</a:t>
          </a:r>
          <a:endParaRPr lang="en-US" dirty="0"/>
        </a:p>
      </dgm:t>
    </dgm:pt>
    <dgm:pt modelId="{7E413A9D-7D9E-4115-8C6B-C2CE82A084FC}" type="parTrans" cxnId="{DB5BBAD0-D7BE-4E69-A5CB-1977B4437686}">
      <dgm:prSet/>
      <dgm:spPr/>
      <dgm:t>
        <a:bodyPr/>
        <a:lstStyle/>
        <a:p>
          <a:endParaRPr lang="en-US"/>
        </a:p>
      </dgm:t>
    </dgm:pt>
    <dgm:pt modelId="{4EC297AB-1FF0-484A-AD68-F961DAF21A04}" type="sibTrans" cxnId="{DB5BBAD0-D7BE-4E69-A5CB-1977B4437686}">
      <dgm:prSet/>
      <dgm:spPr/>
      <dgm:t>
        <a:bodyPr/>
        <a:lstStyle/>
        <a:p>
          <a:endParaRPr lang="en-US"/>
        </a:p>
      </dgm:t>
    </dgm:pt>
    <dgm:pt modelId="{B1E98797-0175-4124-B68C-7F19C7FC98BF}">
      <dgm:prSet/>
      <dgm:spPr>
        <a:solidFill>
          <a:schemeClr val="bg1">
            <a:lumMod val="95000"/>
          </a:schemeClr>
        </a:solidFill>
        <a:ln>
          <a:solidFill>
            <a:srgbClr val="002060"/>
          </a:solidFill>
        </a:ln>
      </dgm:spPr>
      <dgm:t>
        <a:bodyPr/>
        <a:lstStyle/>
        <a:p>
          <a:pPr>
            <a:buFont typeface="Wingdings"/>
            <a:buChar char="§"/>
          </a:pPr>
          <a:r>
            <a:rPr lang="en-US" dirty="0">
              <a:solidFill>
                <a:srgbClr val="002060"/>
              </a:solidFill>
              <a:latin typeface="Avenir Medium"/>
            </a:rPr>
            <a:t>Health care and services are based on the goals and preferences of the individual. Choice is respected</a:t>
          </a:r>
          <a:endParaRPr lang="en-US" dirty="0"/>
        </a:p>
      </dgm:t>
    </dgm:pt>
    <dgm:pt modelId="{E1BD654C-5DCB-4191-80FF-478B86B9DD8D}" type="parTrans" cxnId="{D368119E-849C-4C05-B66D-723A13FB733F}">
      <dgm:prSet/>
      <dgm:spPr/>
      <dgm:t>
        <a:bodyPr/>
        <a:lstStyle/>
        <a:p>
          <a:endParaRPr lang="en-US"/>
        </a:p>
      </dgm:t>
    </dgm:pt>
    <dgm:pt modelId="{AFD3B7F4-DDDD-4A99-86FC-682E4E75476E}" type="sibTrans" cxnId="{D368119E-849C-4C05-B66D-723A13FB733F}">
      <dgm:prSet/>
      <dgm:spPr/>
      <dgm:t>
        <a:bodyPr/>
        <a:lstStyle/>
        <a:p>
          <a:endParaRPr lang="en-US"/>
        </a:p>
      </dgm:t>
    </dgm:pt>
    <dgm:pt modelId="{F9C51085-D919-4399-86E9-467E29D87D07}">
      <dgm:prSet/>
      <dgm:spPr>
        <a:solidFill>
          <a:schemeClr val="bg1">
            <a:lumMod val="95000"/>
          </a:schemeClr>
        </a:solidFill>
        <a:ln>
          <a:solidFill>
            <a:srgbClr val="002060"/>
          </a:solidFill>
        </a:ln>
      </dgm:spPr>
      <dgm:t>
        <a:bodyPr/>
        <a:lstStyle/>
        <a:p>
          <a:r>
            <a:rPr lang="en-US" dirty="0">
              <a:solidFill>
                <a:srgbClr val="002060"/>
              </a:solidFill>
              <a:latin typeface="Avenir Medium"/>
            </a:rPr>
            <a:t>Care delivered through Care Team and provider network</a:t>
          </a:r>
          <a:endParaRPr lang="en-US" dirty="0"/>
        </a:p>
      </dgm:t>
    </dgm:pt>
    <dgm:pt modelId="{EC56E303-A414-4B61-BE09-F0778018B7DB}" type="parTrans" cxnId="{4DE92F7F-B379-4A47-A6A8-09C46528EA80}">
      <dgm:prSet/>
      <dgm:spPr/>
      <dgm:t>
        <a:bodyPr/>
        <a:lstStyle/>
        <a:p>
          <a:endParaRPr lang="en-US"/>
        </a:p>
      </dgm:t>
    </dgm:pt>
    <dgm:pt modelId="{BC68B52C-C110-4E0E-9F5F-DD0AB72F2BE1}" type="sibTrans" cxnId="{4DE92F7F-B379-4A47-A6A8-09C46528EA80}">
      <dgm:prSet/>
      <dgm:spPr/>
      <dgm:t>
        <a:bodyPr/>
        <a:lstStyle/>
        <a:p>
          <a:endParaRPr lang="en-US"/>
        </a:p>
      </dgm:t>
    </dgm:pt>
    <dgm:pt modelId="{F2A66FBA-31AE-4192-A887-4E7CC4F1DF90}">
      <dgm:prSet/>
      <dgm:spPr>
        <a:solidFill>
          <a:schemeClr val="bg1">
            <a:lumMod val="95000"/>
          </a:schemeClr>
        </a:solidFill>
        <a:ln>
          <a:solidFill>
            <a:srgbClr val="002060"/>
          </a:solidFill>
        </a:ln>
      </dgm:spPr>
      <dgm:t>
        <a:bodyPr/>
        <a:lstStyle/>
        <a:p>
          <a:pPr>
            <a:buFont typeface="Wingdings"/>
            <a:buChar char="§"/>
          </a:pPr>
          <a:r>
            <a:rPr lang="en-US" dirty="0">
              <a:solidFill>
                <a:srgbClr val="002060"/>
              </a:solidFill>
              <a:latin typeface="Avenir Medium"/>
            </a:rPr>
            <a:t>Person-centered assessment, planning, and service delivery using medical home or health home models as foundation </a:t>
          </a:r>
          <a:endParaRPr lang="en-US" dirty="0"/>
        </a:p>
      </dgm:t>
    </dgm:pt>
    <dgm:pt modelId="{E37FD109-6B09-4BA9-B02B-DA84AF8A62E2}" type="parTrans" cxnId="{3AE76C4D-6CD8-4F80-B253-E78C81CCA69B}">
      <dgm:prSet/>
      <dgm:spPr/>
      <dgm:t>
        <a:bodyPr/>
        <a:lstStyle/>
        <a:p>
          <a:endParaRPr lang="en-US"/>
        </a:p>
      </dgm:t>
    </dgm:pt>
    <dgm:pt modelId="{87AD786A-A7A8-4F42-8231-626EF91DD4A8}" type="sibTrans" cxnId="{3AE76C4D-6CD8-4F80-B253-E78C81CCA69B}">
      <dgm:prSet/>
      <dgm:spPr/>
      <dgm:t>
        <a:bodyPr/>
        <a:lstStyle/>
        <a:p>
          <a:endParaRPr lang="en-US"/>
        </a:p>
      </dgm:t>
    </dgm:pt>
    <dgm:pt modelId="{06E6695D-A38D-4DCC-B594-6565AF55253E}" type="pres">
      <dgm:prSet presAssocID="{BF02921C-0841-4C89-A9FA-4BC53EE370D7}" presName="Name0" presStyleCnt="0">
        <dgm:presLayoutVars>
          <dgm:chMax val="7"/>
          <dgm:chPref val="7"/>
          <dgm:dir/>
        </dgm:presLayoutVars>
      </dgm:prSet>
      <dgm:spPr/>
    </dgm:pt>
    <dgm:pt modelId="{7F14EB14-C8F9-4815-8455-16A837E612F1}" type="pres">
      <dgm:prSet presAssocID="{BF02921C-0841-4C89-A9FA-4BC53EE370D7}" presName="Name1" presStyleCnt="0"/>
      <dgm:spPr/>
    </dgm:pt>
    <dgm:pt modelId="{028CC1F0-7E0C-4332-B05A-F186592319BE}" type="pres">
      <dgm:prSet presAssocID="{BF02921C-0841-4C89-A9FA-4BC53EE370D7}" presName="cycle" presStyleCnt="0"/>
      <dgm:spPr/>
    </dgm:pt>
    <dgm:pt modelId="{CF89992A-C050-4A9F-9FDE-36A0D9208095}" type="pres">
      <dgm:prSet presAssocID="{BF02921C-0841-4C89-A9FA-4BC53EE370D7}" presName="srcNode" presStyleLbl="node1" presStyleIdx="0" presStyleCnt="5"/>
      <dgm:spPr/>
    </dgm:pt>
    <dgm:pt modelId="{7FA80722-B5BF-4B44-8190-26EA5D4ED9CA}" type="pres">
      <dgm:prSet presAssocID="{BF02921C-0841-4C89-A9FA-4BC53EE370D7}" presName="conn" presStyleLbl="parChTrans1D2" presStyleIdx="0" presStyleCnt="1"/>
      <dgm:spPr/>
    </dgm:pt>
    <dgm:pt modelId="{FEF2F103-732B-4D0B-8093-58ED1C1EBF68}" type="pres">
      <dgm:prSet presAssocID="{BF02921C-0841-4C89-A9FA-4BC53EE370D7}" presName="extraNode" presStyleLbl="node1" presStyleIdx="0" presStyleCnt="5"/>
      <dgm:spPr/>
    </dgm:pt>
    <dgm:pt modelId="{21F818B4-B89F-47E0-A042-0C92E9477358}" type="pres">
      <dgm:prSet presAssocID="{BF02921C-0841-4C89-A9FA-4BC53EE370D7}" presName="dstNode" presStyleLbl="node1" presStyleIdx="0" presStyleCnt="5"/>
      <dgm:spPr/>
    </dgm:pt>
    <dgm:pt modelId="{63A13666-801E-446D-94B2-16AF81B5AA80}" type="pres">
      <dgm:prSet presAssocID="{3C35181F-4555-432D-A1C0-6572A9FBBB81}" presName="text_1" presStyleLbl="node1" presStyleIdx="0" presStyleCnt="5">
        <dgm:presLayoutVars>
          <dgm:bulletEnabled val="1"/>
        </dgm:presLayoutVars>
      </dgm:prSet>
      <dgm:spPr/>
    </dgm:pt>
    <dgm:pt modelId="{DE1C0909-0DC2-4401-9E3C-38046E8092C9}" type="pres">
      <dgm:prSet presAssocID="{3C35181F-4555-432D-A1C0-6572A9FBBB81}" presName="accent_1" presStyleCnt="0"/>
      <dgm:spPr/>
    </dgm:pt>
    <dgm:pt modelId="{99B77896-94C8-46DD-969F-A4A8A6CEF640}" type="pres">
      <dgm:prSet presAssocID="{3C35181F-4555-432D-A1C0-6572A9FBBB81}" presName="accentRepeatNode" presStyleLbl="solidFgAcc1" presStyleIdx="0" presStyleCnt="5"/>
      <dgm:spPr>
        <a:ln>
          <a:solidFill>
            <a:srgbClr val="002060"/>
          </a:solidFill>
        </a:ln>
      </dgm:spPr>
    </dgm:pt>
    <dgm:pt modelId="{B7D5BD59-D27C-4F12-BD6B-FE459B083827}" type="pres">
      <dgm:prSet presAssocID="{B1E98797-0175-4124-B68C-7F19C7FC98BF}" presName="text_2" presStyleLbl="node1" presStyleIdx="1" presStyleCnt="5">
        <dgm:presLayoutVars>
          <dgm:bulletEnabled val="1"/>
        </dgm:presLayoutVars>
      </dgm:prSet>
      <dgm:spPr/>
    </dgm:pt>
    <dgm:pt modelId="{D8C9113D-B9D4-48F6-93D6-8AF72A286D23}" type="pres">
      <dgm:prSet presAssocID="{B1E98797-0175-4124-B68C-7F19C7FC98BF}" presName="accent_2" presStyleCnt="0"/>
      <dgm:spPr/>
    </dgm:pt>
    <dgm:pt modelId="{8F552F81-1975-4006-89FF-807DD74C1903}" type="pres">
      <dgm:prSet presAssocID="{B1E98797-0175-4124-B68C-7F19C7FC98BF}" presName="accentRepeatNode" presStyleLbl="solidFgAcc1" presStyleIdx="1" presStyleCnt="5"/>
      <dgm:spPr>
        <a:ln>
          <a:solidFill>
            <a:srgbClr val="002060"/>
          </a:solidFill>
        </a:ln>
      </dgm:spPr>
    </dgm:pt>
    <dgm:pt modelId="{9CC8BBB7-2BAB-4434-B3B1-269F485CAAC6}" type="pres">
      <dgm:prSet presAssocID="{F2A66FBA-31AE-4192-A887-4E7CC4F1DF90}" presName="text_3" presStyleLbl="node1" presStyleIdx="2" presStyleCnt="5">
        <dgm:presLayoutVars>
          <dgm:bulletEnabled val="1"/>
        </dgm:presLayoutVars>
      </dgm:prSet>
      <dgm:spPr/>
    </dgm:pt>
    <dgm:pt modelId="{7B9BE747-C733-4FE2-8A95-1214EBABA465}" type="pres">
      <dgm:prSet presAssocID="{F2A66FBA-31AE-4192-A887-4E7CC4F1DF90}" presName="accent_3" presStyleCnt="0"/>
      <dgm:spPr/>
    </dgm:pt>
    <dgm:pt modelId="{2A7AA200-734E-4698-8808-EF7315BFA189}" type="pres">
      <dgm:prSet presAssocID="{F2A66FBA-31AE-4192-A887-4E7CC4F1DF90}" presName="accentRepeatNode" presStyleLbl="solidFgAcc1" presStyleIdx="2" presStyleCnt="5"/>
      <dgm:spPr>
        <a:ln>
          <a:solidFill>
            <a:srgbClr val="002060"/>
          </a:solidFill>
        </a:ln>
      </dgm:spPr>
    </dgm:pt>
    <dgm:pt modelId="{C4B5226D-2FC6-4972-81D0-13ED9C63D136}" type="pres">
      <dgm:prSet presAssocID="{3991CC98-AEF8-4881-BEED-A98269CC47BE}" presName="text_4" presStyleLbl="node1" presStyleIdx="3" presStyleCnt="5">
        <dgm:presLayoutVars>
          <dgm:bulletEnabled val="1"/>
        </dgm:presLayoutVars>
      </dgm:prSet>
      <dgm:spPr/>
    </dgm:pt>
    <dgm:pt modelId="{AC581FA7-2865-4D9B-A98E-2037624F84B1}" type="pres">
      <dgm:prSet presAssocID="{3991CC98-AEF8-4881-BEED-A98269CC47BE}" presName="accent_4" presStyleCnt="0"/>
      <dgm:spPr/>
    </dgm:pt>
    <dgm:pt modelId="{FAC12275-9ECB-43C9-9DDA-F008D928E869}" type="pres">
      <dgm:prSet presAssocID="{3991CC98-AEF8-4881-BEED-A98269CC47BE}" presName="accentRepeatNode" presStyleLbl="solidFgAcc1" presStyleIdx="3" presStyleCnt="5"/>
      <dgm:spPr>
        <a:ln>
          <a:solidFill>
            <a:srgbClr val="002060"/>
          </a:solidFill>
        </a:ln>
      </dgm:spPr>
    </dgm:pt>
    <dgm:pt modelId="{F23700D2-47C0-4230-B757-F8177B7E1D8F}" type="pres">
      <dgm:prSet presAssocID="{F9C51085-D919-4399-86E9-467E29D87D07}" presName="text_5" presStyleLbl="node1" presStyleIdx="4" presStyleCnt="5">
        <dgm:presLayoutVars>
          <dgm:bulletEnabled val="1"/>
        </dgm:presLayoutVars>
      </dgm:prSet>
      <dgm:spPr/>
    </dgm:pt>
    <dgm:pt modelId="{33E8667D-1E09-4462-857E-923A3FD50BF6}" type="pres">
      <dgm:prSet presAssocID="{F9C51085-D919-4399-86E9-467E29D87D07}" presName="accent_5" presStyleCnt="0"/>
      <dgm:spPr/>
    </dgm:pt>
    <dgm:pt modelId="{1A3A5422-24E5-4F01-9578-7398545D850A}" type="pres">
      <dgm:prSet presAssocID="{F9C51085-D919-4399-86E9-467E29D87D07}" presName="accentRepeatNode" presStyleLbl="solidFgAcc1" presStyleIdx="4" presStyleCnt="5"/>
      <dgm:spPr>
        <a:ln>
          <a:solidFill>
            <a:srgbClr val="002060"/>
          </a:solidFill>
        </a:ln>
      </dgm:spPr>
    </dgm:pt>
  </dgm:ptLst>
  <dgm:cxnLst>
    <dgm:cxn modelId="{23175B10-CC35-44A3-8819-95EC6038E979}" type="presOf" srcId="{F2A66FBA-31AE-4192-A887-4E7CC4F1DF90}" destId="{9CC8BBB7-2BAB-4434-B3B1-269F485CAAC6}" srcOrd="0" destOrd="0" presId="urn:microsoft.com/office/officeart/2008/layout/VerticalCurvedList"/>
    <dgm:cxn modelId="{50415747-29ED-4DE0-B6CF-B0CC6F312B83}" type="presOf" srcId="{BF02921C-0841-4C89-A9FA-4BC53EE370D7}" destId="{06E6695D-A38D-4DCC-B594-6565AF55253E}" srcOrd="0" destOrd="0" presId="urn:microsoft.com/office/officeart/2008/layout/VerticalCurvedList"/>
    <dgm:cxn modelId="{3AE76C4D-6CD8-4F80-B253-E78C81CCA69B}" srcId="{BF02921C-0841-4C89-A9FA-4BC53EE370D7}" destId="{F2A66FBA-31AE-4192-A887-4E7CC4F1DF90}" srcOrd="2" destOrd="0" parTransId="{E37FD109-6B09-4BA9-B02B-DA84AF8A62E2}" sibTransId="{87AD786A-A7A8-4F42-8231-626EF91DD4A8}"/>
    <dgm:cxn modelId="{4DE92F7F-B379-4A47-A6A8-09C46528EA80}" srcId="{BF02921C-0841-4C89-A9FA-4BC53EE370D7}" destId="{F9C51085-D919-4399-86E9-467E29D87D07}" srcOrd="4" destOrd="0" parTransId="{EC56E303-A414-4B61-BE09-F0778018B7DB}" sibTransId="{BC68B52C-C110-4E0E-9F5F-DD0AB72F2BE1}"/>
    <dgm:cxn modelId="{D368119E-849C-4C05-B66D-723A13FB733F}" srcId="{BF02921C-0841-4C89-A9FA-4BC53EE370D7}" destId="{B1E98797-0175-4124-B68C-7F19C7FC98BF}" srcOrd="1" destOrd="0" parTransId="{E1BD654C-5DCB-4191-80FF-478B86B9DD8D}" sibTransId="{AFD3B7F4-DDDD-4A99-86FC-682E4E75476E}"/>
    <dgm:cxn modelId="{5897DBA3-3F07-4CDC-B342-561A0A98B2CF}" srcId="{BF02921C-0841-4C89-A9FA-4BC53EE370D7}" destId="{3C35181F-4555-432D-A1C0-6572A9FBBB81}" srcOrd="0" destOrd="0" parTransId="{E422C7A8-9E9C-4070-B83F-4F788B28A7E3}" sibTransId="{83459792-3E3A-4A09-A732-BEC1CA708581}"/>
    <dgm:cxn modelId="{70923CC9-02C7-4517-B7C4-40414037AA78}" type="presOf" srcId="{3C35181F-4555-432D-A1C0-6572A9FBBB81}" destId="{63A13666-801E-446D-94B2-16AF81B5AA80}" srcOrd="0" destOrd="0" presId="urn:microsoft.com/office/officeart/2008/layout/VerticalCurvedList"/>
    <dgm:cxn modelId="{DB5BBAD0-D7BE-4E69-A5CB-1977B4437686}" srcId="{BF02921C-0841-4C89-A9FA-4BC53EE370D7}" destId="{3991CC98-AEF8-4881-BEED-A98269CC47BE}" srcOrd="3" destOrd="0" parTransId="{7E413A9D-7D9E-4115-8C6B-C2CE82A084FC}" sibTransId="{4EC297AB-1FF0-484A-AD68-F961DAF21A04}"/>
    <dgm:cxn modelId="{1A577FD8-C230-4775-A47C-2C18A11ED8E9}" type="presOf" srcId="{F9C51085-D919-4399-86E9-467E29D87D07}" destId="{F23700D2-47C0-4230-B757-F8177B7E1D8F}" srcOrd="0" destOrd="0" presId="urn:microsoft.com/office/officeart/2008/layout/VerticalCurvedList"/>
    <dgm:cxn modelId="{74A4BEDF-850A-4D35-90E1-AF4F35F07346}" type="presOf" srcId="{83459792-3E3A-4A09-A732-BEC1CA708581}" destId="{7FA80722-B5BF-4B44-8190-26EA5D4ED9CA}" srcOrd="0" destOrd="0" presId="urn:microsoft.com/office/officeart/2008/layout/VerticalCurvedList"/>
    <dgm:cxn modelId="{1BB97EE5-73FA-4FA6-84C1-5CBE6C906BCB}" type="presOf" srcId="{3991CC98-AEF8-4881-BEED-A98269CC47BE}" destId="{C4B5226D-2FC6-4972-81D0-13ED9C63D136}" srcOrd="0" destOrd="0" presId="urn:microsoft.com/office/officeart/2008/layout/VerticalCurvedList"/>
    <dgm:cxn modelId="{7A1CC7F6-0EA1-43A7-BC41-E15BE6BEB756}" type="presOf" srcId="{B1E98797-0175-4124-B68C-7F19C7FC98BF}" destId="{B7D5BD59-D27C-4F12-BD6B-FE459B083827}" srcOrd="0" destOrd="0" presId="urn:microsoft.com/office/officeart/2008/layout/VerticalCurvedList"/>
    <dgm:cxn modelId="{C41D0B17-E1E8-4C45-9F67-166F5804E523}" type="presParOf" srcId="{06E6695D-A38D-4DCC-B594-6565AF55253E}" destId="{7F14EB14-C8F9-4815-8455-16A837E612F1}" srcOrd="0" destOrd="0" presId="urn:microsoft.com/office/officeart/2008/layout/VerticalCurvedList"/>
    <dgm:cxn modelId="{D3E7069E-F673-4096-BAED-D10511FAF335}" type="presParOf" srcId="{7F14EB14-C8F9-4815-8455-16A837E612F1}" destId="{028CC1F0-7E0C-4332-B05A-F186592319BE}" srcOrd="0" destOrd="0" presId="urn:microsoft.com/office/officeart/2008/layout/VerticalCurvedList"/>
    <dgm:cxn modelId="{E5DF2582-2C75-41F3-91FD-48506C4B5572}" type="presParOf" srcId="{028CC1F0-7E0C-4332-B05A-F186592319BE}" destId="{CF89992A-C050-4A9F-9FDE-36A0D9208095}" srcOrd="0" destOrd="0" presId="urn:microsoft.com/office/officeart/2008/layout/VerticalCurvedList"/>
    <dgm:cxn modelId="{359A2074-6F1E-4163-AA0A-00BAD7F125BF}" type="presParOf" srcId="{028CC1F0-7E0C-4332-B05A-F186592319BE}" destId="{7FA80722-B5BF-4B44-8190-26EA5D4ED9CA}" srcOrd="1" destOrd="0" presId="urn:microsoft.com/office/officeart/2008/layout/VerticalCurvedList"/>
    <dgm:cxn modelId="{1BBAD09E-325B-4D27-9752-4E7A80201D0F}" type="presParOf" srcId="{028CC1F0-7E0C-4332-B05A-F186592319BE}" destId="{FEF2F103-732B-4D0B-8093-58ED1C1EBF68}" srcOrd="2" destOrd="0" presId="urn:microsoft.com/office/officeart/2008/layout/VerticalCurvedList"/>
    <dgm:cxn modelId="{BA2C6380-15C9-49A4-850A-DD380F8126F8}" type="presParOf" srcId="{028CC1F0-7E0C-4332-B05A-F186592319BE}" destId="{21F818B4-B89F-47E0-A042-0C92E9477358}" srcOrd="3" destOrd="0" presId="urn:microsoft.com/office/officeart/2008/layout/VerticalCurvedList"/>
    <dgm:cxn modelId="{DAFE128C-7E14-4FE7-B793-5BA3B37C527D}" type="presParOf" srcId="{7F14EB14-C8F9-4815-8455-16A837E612F1}" destId="{63A13666-801E-446D-94B2-16AF81B5AA80}" srcOrd="1" destOrd="0" presId="urn:microsoft.com/office/officeart/2008/layout/VerticalCurvedList"/>
    <dgm:cxn modelId="{6BFA61EA-E85C-468E-95BF-D4D5D3BAA25F}" type="presParOf" srcId="{7F14EB14-C8F9-4815-8455-16A837E612F1}" destId="{DE1C0909-0DC2-4401-9E3C-38046E8092C9}" srcOrd="2" destOrd="0" presId="urn:microsoft.com/office/officeart/2008/layout/VerticalCurvedList"/>
    <dgm:cxn modelId="{DB611445-38EB-4FE4-A7AD-17CB8EE387BE}" type="presParOf" srcId="{DE1C0909-0DC2-4401-9E3C-38046E8092C9}" destId="{99B77896-94C8-46DD-969F-A4A8A6CEF640}" srcOrd="0" destOrd="0" presId="urn:microsoft.com/office/officeart/2008/layout/VerticalCurvedList"/>
    <dgm:cxn modelId="{0B4C0559-F2BA-4632-9DFB-E02FCAC80A24}" type="presParOf" srcId="{7F14EB14-C8F9-4815-8455-16A837E612F1}" destId="{B7D5BD59-D27C-4F12-BD6B-FE459B083827}" srcOrd="3" destOrd="0" presId="urn:microsoft.com/office/officeart/2008/layout/VerticalCurvedList"/>
    <dgm:cxn modelId="{DE03EE45-B887-4191-A85C-D97BB447E25F}" type="presParOf" srcId="{7F14EB14-C8F9-4815-8455-16A837E612F1}" destId="{D8C9113D-B9D4-48F6-93D6-8AF72A286D23}" srcOrd="4" destOrd="0" presId="urn:microsoft.com/office/officeart/2008/layout/VerticalCurvedList"/>
    <dgm:cxn modelId="{572DAA71-B952-4AA0-BCF0-3B05FC19FA87}" type="presParOf" srcId="{D8C9113D-B9D4-48F6-93D6-8AF72A286D23}" destId="{8F552F81-1975-4006-89FF-807DD74C1903}" srcOrd="0" destOrd="0" presId="urn:microsoft.com/office/officeart/2008/layout/VerticalCurvedList"/>
    <dgm:cxn modelId="{7831AAB9-F893-4B3A-B148-E5FB0E4BA64B}" type="presParOf" srcId="{7F14EB14-C8F9-4815-8455-16A837E612F1}" destId="{9CC8BBB7-2BAB-4434-B3B1-269F485CAAC6}" srcOrd="5" destOrd="0" presId="urn:microsoft.com/office/officeart/2008/layout/VerticalCurvedList"/>
    <dgm:cxn modelId="{C10498D4-6FC5-49A7-808F-A2681619E9C2}" type="presParOf" srcId="{7F14EB14-C8F9-4815-8455-16A837E612F1}" destId="{7B9BE747-C733-4FE2-8A95-1214EBABA465}" srcOrd="6" destOrd="0" presId="urn:microsoft.com/office/officeart/2008/layout/VerticalCurvedList"/>
    <dgm:cxn modelId="{9FC8FF9E-C2DB-4132-A435-CA97187BDE5B}" type="presParOf" srcId="{7B9BE747-C733-4FE2-8A95-1214EBABA465}" destId="{2A7AA200-734E-4698-8808-EF7315BFA189}" srcOrd="0" destOrd="0" presId="urn:microsoft.com/office/officeart/2008/layout/VerticalCurvedList"/>
    <dgm:cxn modelId="{E26F7696-39E3-4F7F-90BB-DBCFEA65C46B}" type="presParOf" srcId="{7F14EB14-C8F9-4815-8455-16A837E612F1}" destId="{C4B5226D-2FC6-4972-81D0-13ED9C63D136}" srcOrd="7" destOrd="0" presId="urn:microsoft.com/office/officeart/2008/layout/VerticalCurvedList"/>
    <dgm:cxn modelId="{75056C63-87C6-49E1-8CBF-2E4FDF9F9677}" type="presParOf" srcId="{7F14EB14-C8F9-4815-8455-16A837E612F1}" destId="{AC581FA7-2865-4D9B-A98E-2037624F84B1}" srcOrd="8" destOrd="0" presId="urn:microsoft.com/office/officeart/2008/layout/VerticalCurvedList"/>
    <dgm:cxn modelId="{893DC570-447F-4348-9EBD-E3EE8E7EE718}" type="presParOf" srcId="{AC581FA7-2865-4D9B-A98E-2037624F84B1}" destId="{FAC12275-9ECB-43C9-9DDA-F008D928E869}" srcOrd="0" destOrd="0" presId="urn:microsoft.com/office/officeart/2008/layout/VerticalCurvedList"/>
    <dgm:cxn modelId="{A4781B10-5224-4896-A0BD-065BA6247B63}" type="presParOf" srcId="{7F14EB14-C8F9-4815-8455-16A837E612F1}" destId="{F23700D2-47C0-4230-B757-F8177B7E1D8F}" srcOrd="9" destOrd="0" presId="urn:microsoft.com/office/officeart/2008/layout/VerticalCurvedList"/>
    <dgm:cxn modelId="{8F136DEF-7133-4AE0-9245-553383B969B9}" type="presParOf" srcId="{7F14EB14-C8F9-4815-8455-16A837E612F1}" destId="{33E8667D-1E09-4462-857E-923A3FD50BF6}" srcOrd="10" destOrd="0" presId="urn:microsoft.com/office/officeart/2008/layout/VerticalCurvedList"/>
    <dgm:cxn modelId="{93FD8829-90D1-4A16-83A7-8E5D7935078E}" type="presParOf" srcId="{33E8667D-1E09-4462-857E-923A3FD50BF6}" destId="{1A3A5422-24E5-4F01-9578-7398545D850A}" srcOrd="0" destOrd="0" presId="urn:microsoft.com/office/officeart/2008/layout/VerticalCurvedList"/>
  </dgm:cxnLst>
  <dgm:bg/>
  <dgm:whole>
    <a:ln>
      <a:solidFill>
        <a:srgbClr val="002060"/>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EF35ED-9A65-4A14-B349-51D2E4BC4F9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5612DFDF-323E-4EC0-9916-A115F83F722A}">
      <dgm:prSet phldrT="[Text]" custT="1"/>
      <dgm:spPr>
        <a:solidFill>
          <a:schemeClr val="bg1">
            <a:lumMod val="95000"/>
          </a:schemeClr>
        </a:solidFill>
      </dgm:spPr>
      <dgm:t>
        <a:bodyPr/>
        <a:lstStyle/>
        <a:p>
          <a:pPr>
            <a:buSzPct val="85000"/>
            <a:buFont typeface="Wingdings" panose="05000000000000000000" pitchFamily="2" charset="2"/>
            <a:buChar char="§"/>
          </a:pPr>
          <a:r>
            <a:rPr lang="en-US" altLang="en-US" sz="1100" dirty="0">
              <a:solidFill>
                <a:srgbClr val="002060"/>
              </a:solidFill>
              <a:latin typeface="Avenir Medium"/>
            </a:rPr>
            <a:t>Enhanced Medicare, MassHealth, and supplemental benefits with no copays</a:t>
          </a:r>
          <a:endParaRPr lang="en-US" sz="1100" dirty="0">
            <a:solidFill>
              <a:srgbClr val="002060"/>
            </a:solidFill>
            <a:latin typeface="Avenir Medium"/>
          </a:endParaRPr>
        </a:p>
      </dgm:t>
    </dgm:pt>
    <dgm:pt modelId="{9973F91C-EA3E-432C-B1B9-423355042FBF}" type="parTrans" cxnId="{FE806368-E290-487C-B79B-780E318770A0}">
      <dgm:prSet/>
      <dgm:spPr/>
      <dgm:t>
        <a:bodyPr/>
        <a:lstStyle/>
        <a:p>
          <a:endParaRPr lang="en-US"/>
        </a:p>
      </dgm:t>
    </dgm:pt>
    <dgm:pt modelId="{09E0C9D2-ACF1-4B2A-A493-7782C5CB8F87}" type="sibTrans" cxnId="{FE806368-E290-487C-B79B-780E318770A0}">
      <dgm:prSet/>
      <dgm:spPr>
        <a:solidFill>
          <a:srgbClr val="002060"/>
        </a:solidFill>
      </dgm:spPr>
      <dgm:t>
        <a:bodyPr/>
        <a:lstStyle/>
        <a:p>
          <a:endParaRPr lang="en-US"/>
        </a:p>
      </dgm:t>
    </dgm:pt>
    <dgm:pt modelId="{FACE18F4-3B71-4EA0-BE3C-D98AD85E49DA}">
      <dgm:prSet phldrT="[Text]" custT="1"/>
      <dgm:spPr>
        <a:solidFill>
          <a:schemeClr val="bg1">
            <a:lumMod val="95000"/>
          </a:schemeClr>
        </a:solidFill>
      </dgm:spPr>
      <dgm:t>
        <a:bodyPr/>
        <a:lstStyle/>
        <a:p>
          <a:pPr>
            <a:buSzPct val="85000"/>
            <a:buFont typeface="Wingdings" panose="05000000000000000000" pitchFamily="2" charset="2"/>
            <a:buChar char="§"/>
          </a:pPr>
          <a:r>
            <a:rPr lang="en-US" altLang="en-US" sz="1100" dirty="0">
              <a:solidFill>
                <a:srgbClr val="002060"/>
              </a:solidFill>
              <a:latin typeface="Avenir Medium"/>
            </a:rPr>
            <a:t>Access to full range of community supports through Aging Service Access Points (ASAPs)</a:t>
          </a:r>
          <a:endParaRPr lang="en-US" sz="1100" dirty="0">
            <a:solidFill>
              <a:srgbClr val="002060"/>
            </a:solidFill>
            <a:latin typeface="Avenir Medium"/>
          </a:endParaRPr>
        </a:p>
      </dgm:t>
    </dgm:pt>
    <dgm:pt modelId="{FFB7AE03-001F-4EC2-912B-69B53992A097}" type="parTrans" cxnId="{C3C2B6EA-D861-477D-9454-C9502F149FEA}">
      <dgm:prSet/>
      <dgm:spPr/>
      <dgm:t>
        <a:bodyPr/>
        <a:lstStyle/>
        <a:p>
          <a:endParaRPr lang="en-US"/>
        </a:p>
      </dgm:t>
    </dgm:pt>
    <dgm:pt modelId="{284F1E2A-DCA7-4099-A441-E9D2AAA95A1C}" type="sibTrans" cxnId="{C3C2B6EA-D861-477D-9454-C9502F149FEA}">
      <dgm:prSet/>
      <dgm:spPr>
        <a:solidFill>
          <a:srgbClr val="002060"/>
        </a:solidFill>
      </dgm:spPr>
      <dgm:t>
        <a:bodyPr/>
        <a:lstStyle/>
        <a:p>
          <a:endParaRPr lang="en-US">
            <a:solidFill>
              <a:srgbClr val="002060"/>
            </a:solidFill>
          </a:endParaRPr>
        </a:p>
      </dgm:t>
    </dgm:pt>
    <dgm:pt modelId="{3F61B72A-D22B-4022-BD81-48AD44ADF647}">
      <dgm:prSet phldrT="[Text]" custT="1"/>
      <dgm:spPr>
        <a:solidFill>
          <a:schemeClr val="bg1">
            <a:lumMod val="95000"/>
          </a:schemeClr>
        </a:solidFill>
      </dgm:spPr>
      <dgm:t>
        <a:bodyPr/>
        <a:lstStyle/>
        <a:p>
          <a:pPr>
            <a:buSzPct val="85000"/>
            <a:buFont typeface="Wingdings" panose="05000000000000000000" pitchFamily="2" charset="2"/>
            <a:buChar char="§"/>
          </a:pPr>
          <a:r>
            <a:rPr lang="en-US" altLang="en-US" sz="1100" dirty="0">
              <a:solidFill>
                <a:srgbClr val="002060"/>
              </a:solidFill>
              <a:latin typeface="Avenir Medium" panose="02000503020000020003"/>
            </a:rPr>
            <a:t>Ease of administrative burden for the dual eligible population</a:t>
          </a:r>
          <a:endParaRPr lang="en-US" sz="1100" dirty="0">
            <a:solidFill>
              <a:srgbClr val="002060"/>
            </a:solidFill>
            <a:latin typeface="Avenir Medium" panose="02000503020000020003"/>
          </a:endParaRPr>
        </a:p>
      </dgm:t>
    </dgm:pt>
    <dgm:pt modelId="{4DC6C70A-8588-4EB7-8F31-42582EA21866}" type="parTrans" cxnId="{0D495611-0083-414B-80C7-8E1A05013E96}">
      <dgm:prSet/>
      <dgm:spPr/>
      <dgm:t>
        <a:bodyPr/>
        <a:lstStyle/>
        <a:p>
          <a:endParaRPr lang="en-US"/>
        </a:p>
      </dgm:t>
    </dgm:pt>
    <dgm:pt modelId="{26F14A72-69EA-4B0A-8F1B-0DF40E216137}" type="sibTrans" cxnId="{0D495611-0083-414B-80C7-8E1A05013E96}">
      <dgm:prSet/>
      <dgm:spPr>
        <a:solidFill>
          <a:srgbClr val="002060"/>
        </a:solidFill>
      </dgm:spPr>
      <dgm:t>
        <a:bodyPr/>
        <a:lstStyle/>
        <a:p>
          <a:endParaRPr lang="en-US"/>
        </a:p>
      </dgm:t>
    </dgm:pt>
    <dgm:pt modelId="{3C13640E-9252-4452-B971-E36250FE2047}">
      <dgm:prSet phldrT="[Text]" custT="1"/>
      <dgm:spPr>
        <a:solidFill>
          <a:schemeClr val="bg1">
            <a:lumMod val="95000"/>
          </a:schemeClr>
        </a:solidFill>
      </dgm:spPr>
      <dgm:t>
        <a:bodyPr/>
        <a:lstStyle/>
        <a:p>
          <a:pPr>
            <a:buClrTx/>
            <a:buSzPct val="85000"/>
          </a:pPr>
          <a:r>
            <a:rPr lang="en-US" altLang="en-US" sz="1100" dirty="0">
              <a:solidFill>
                <a:srgbClr val="002060"/>
              </a:solidFill>
              <a:latin typeface="Avenir Medium" panose="02000503020000020003"/>
            </a:rPr>
            <a:t>Primary Care Team: PCP, Nurse Care Manager, Geriatric Social worker (from local ASAP)</a:t>
          </a:r>
          <a:endParaRPr lang="en-US" sz="1100" dirty="0">
            <a:solidFill>
              <a:srgbClr val="002060"/>
            </a:solidFill>
            <a:latin typeface="Avenir Medium" panose="02000503020000020003"/>
          </a:endParaRPr>
        </a:p>
      </dgm:t>
    </dgm:pt>
    <dgm:pt modelId="{31AA2354-ADCF-4263-AAD9-2DA84C500710}" type="parTrans" cxnId="{8CF133D6-45CD-44C6-9B89-6BE1A4F4EE2F}">
      <dgm:prSet/>
      <dgm:spPr/>
      <dgm:t>
        <a:bodyPr/>
        <a:lstStyle/>
        <a:p>
          <a:endParaRPr lang="en-US"/>
        </a:p>
      </dgm:t>
    </dgm:pt>
    <dgm:pt modelId="{509BF80D-FAD8-4D3C-A638-08B751F02E0A}" type="sibTrans" cxnId="{8CF133D6-45CD-44C6-9B89-6BE1A4F4EE2F}">
      <dgm:prSet/>
      <dgm:spPr>
        <a:solidFill>
          <a:srgbClr val="002060"/>
        </a:solidFill>
      </dgm:spPr>
      <dgm:t>
        <a:bodyPr/>
        <a:lstStyle/>
        <a:p>
          <a:endParaRPr lang="en-US"/>
        </a:p>
      </dgm:t>
    </dgm:pt>
    <dgm:pt modelId="{DD77E7CA-91AD-4D31-A995-814BA8090A51}">
      <dgm:prSet custT="1"/>
      <dgm:spPr>
        <a:solidFill>
          <a:schemeClr val="bg1">
            <a:lumMod val="95000"/>
          </a:schemeClr>
        </a:solidFill>
      </dgm:spPr>
      <dgm:t>
        <a:bodyPr/>
        <a:lstStyle/>
        <a:p>
          <a:r>
            <a:rPr lang="en-US" altLang="en-US" sz="1100" dirty="0">
              <a:solidFill>
                <a:srgbClr val="002060"/>
              </a:solidFill>
              <a:latin typeface="Avenir Medium" panose="02000503020000020003"/>
            </a:rPr>
            <a:t>Individualized care plan is developed for every member</a:t>
          </a:r>
          <a:endParaRPr lang="en-US" sz="1100" dirty="0">
            <a:solidFill>
              <a:srgbClr val="002060"/>
            </a:solidFill>
            <a:latin typeface="Avenir Medium" panose="02000503020000020003"/>
          </a:endParaRPr>
        </a:p>
      </dgm:t>
    </dgm:pt>
    <dgm:pt modelId="{625F6E08-B6A4-46E4-B6EB-F066B913494A}" type="parTrans" cxnId="{782C8335-CF31-46AF-833C-3569194E4FFB}">
      <dgm:prSet/>
      <dgm:spPr/>
      <dgm:t>
        <a:bodyPr/>
        <a:lstStyle/>
        <a:p>
          <a:endParaRPr lang="en-US"/>
        </a:p>
      </dgm:t>
    </dgm:pt>
    <dgm:pt modelId="{A9FEF7BB-CF65-49D4-A0CE-3CCBD4863898}" type="sibTrans" cxnId="{782C8335-CF31-46AF-833C-3569194E4FFB}">
      <dgm:prSet/>
      <dgm:spPr>
        <a:solidFill>
          <a:srgbClr val="002060"/>
        </a:solidFill>
      </dgm:spPr>
      <dgm:t>
        <a:bodyPr/>
        <a:lstStyle/>
        <a:p>
          <a:endParaRPr lang="en-US"/>
        </a:p>
      </dgm:t>
    </dgm:pt>
    <dgm:pt modelId="{BC0014BF-4400-481F-BEDA-8FF4934FA108}">
      <dgm:prSet phldrT="[Text]" custT="1"/>
      <dgm:spPr>
        <a:solidFill>
          <a:schemeClr val="bg1">
            <a:lumMod val="95000"/>
          </a:schemeClr>
        </a:solidFill>
      </dgm:spPr>
      <dgm:t>
        <a:bodyPr/>
        <a:lstStyle/>
        <a:p>
          <a:pPr>
            <a:buSzPct val="85000"/>
            <a:buFont typeface="Wingdings" panose="05000000000000000000" pitchFamily="2" charset="2"/>
            <a:buChar char="§"/>
          </a:pPr>
          <a:r>
            <a:rPr lang="en-US" altLang="en-US" sz="1100" dirty="0">
              <a:solidFill>
                <a:srgbClr val="002060"/>
              </a:solidFill>
              <a:latin typeface="Avenir Medium" panose="02000503020000020003"/>
            </a:rPr>
            <a:t>PCP/Team coordinate all the member's services and provide access to 24/7 Nurse Care Manager</a:t>
          </a:r>
          <a:endParaRPr lang="en-US" sz="1100" dirty="0">
            <a:solidFill>
              <a:srgbClr val="002060"/>
            </a:solidFill>
            <a:latin typeface="Avenir Medium" panose="02000503020000020003"/>
          </a:endParaRPr>
        </a:p>
      </dgm:t>
    </dgm:pt>
    <dgm:pt modelId="{4FA6F36B-DC62-42B9-B0B2-B04E1258EB40}" type="sibTrans" cxnId="{5FA55288-00C9-4FCC-BFA6-63F712E8746A}">
      <dgm:prSet/>
      <dgm:spPr>
        <a:solidFill>
          <a:srgbClr val="002060"/>
        </a:solidFill>
      </dgm:spPr>
      <dgm:t>
        <a:bodyPr/>
        <a:lstStyle/>
        <a:p>
          <a:endParaRPr lang="en-US"/>
        </a:p>
      </dgm:t>
    </dgm:pt>
    <dgm:pt modelId="{62E7BC2E-E3A4-4136-A8B6-5AA54700F768}" type="parTrans" cxnId="{5FA55288-00C9-4FCC-BFA6-63F712E8746A}">
      <dgm:prSet/>
      <dgm:spPr/>
      <dgm:t>
        <a:bodyPr/>
        <a:lstStyle/>
        <a:p>
          <a:endParaRPr lang="en-US"/>
        </a:p>
      </dgm:t>
    </dgm:pt>
    <dgm:pt modelId="{F5C74B0E-31B1-436E-949D-4DB12F17B559}" type="pres">
      <dgm:prSet presAssocID="{37EF35ED-9A65-4A14-B349-51D2E4BC4F98}" presName="cycle" presStyleCnt="0">
        <dgm:presLayoutVars>
          <dgm:dir/>
          <dgm:resizeHandles val="exact"/>
        </dgm:presLayoutVars>
      </dgm:prSet>
      <dgm:spPr/>
    </dgm:pt>
    <dgm:pt modelId="{B30F7ED4-54B8-4768-855D-D5582D1A3DCB}" type="pres">
      <dgm:prSet presAssocID="{BC0014BF-4400-481F-BEDA-8FF4934FA108}" presName="node" presStyleLbl="node1" presStyleIdx="0" presStyleCnt="6">
        <dgm:presLayoutVars>
          <dgm:bulletEnabled val="1"/>
        </dgm:presLayoutVars>
      </dgm:prSet>
      <dgm:spPr/>
    </dgm:pt>
    <dgm:pt modelId="{0913B2EA-DAFE-474D-ADEA-6C7185973770}" type="pres">
      <dgm:prSet presAssocID="{4FA6F36B-DC62-42B9-B0B2-B04E1258EB40}" presName="sibTrans" presStyleLbl="sibTrans2D1" presStyleIdx="0" presStyleCnt="6"/>
      <dgm:spPr/>
    </dgm:pt>
    <dgm:pt modelId="{56D3807A-0EC4-4C3B-A78F-3E5894916E76}" type="pres">
      <dgm:prSet presAssocID="{4FA6F36B-DC62-42B9-B0B2-B04E1258EB40}" presName="connectorText" presStyleLbl="sibTrans2D1" presStyleIdx="0" presStyleCnt="6"/>
      <dgm:spPr/>
    </dgm:pt>
    <dgm:pt modelId="{C26F8D98-B06D-423C-9BAD-A68097CA0E32}" type="pres">
      <dgm:prSet presAssocID="{5612DFDF-323E-4EC0-9916-A115F83F722A}" presName="node" presStyleLbl="node1" presStyleIdx="1" presStyleCnt="6">
        <dgm:presLayoutVars>
          <dgm:bulletEnabled val="1"/>
        </dgm:presLayoutVars>
      </dgm:prSet>
      <dgm:spPr/>
    </dgm:pt>
    <dgm:pt modelId="{EF1D45BE-66F6-4F5E-971E-89453A8E555C}" type="pres">
      <dgm:prSet presAssocID="{09E0C9D2-ACF1-4B2A-A493-7782C5CB8F87}" presName="sibTrans" presStyleLbl="sibTrans2D1" presStyleIdx="1" presStyleCnt="6"/>
      <dgm:spPr/>
    </dgm:pt>
    <dgm:pt modelId="{8C9B727C-44A2-4027-BF8B-AA8FB969FC01}" type="pres">
      <dgm:prSet presAssocID="{09E0C9D2-ACF1-4B2A-A493-7782C5CB8F87}" presName="connectorText" presStyleLbl="sibTrans2D1" presStyleIdx="1" presStyleCnt="6"/>
      <dgm:spPr/>
    </dgm:pt>
    <dgm:pt modelId="{0C7EB550-48E0-426A-8866-0B78E85454AF}" type="pres">
      <dgm:prSet presAssocID="{FACE18F4-3B71-4EA0-BE3C-D98AD85E49DA}" presName="node" presStyleLbl="node1" presStyleIdx="2" presStyleCnt="6">
        <dgm:presLayoutVars>
          <dgm:bulletEnabled val="1"/>
        </dgm:presLayoutVars>
      </dgm:prSet>
      <dgm:spPr/>
    </dgm:pt>
    <dgm:pt modelId="{69FFEE82-A4D1-4F6D-A0EB-AF4CEF662ECA}" type="pres">
      <dgm:prSet presAssocID="{284F1E2A-DCA7-4099-A441-E9D2AAA95A1C}" presName="sibTrans" presStyleLbl="sibTrans2D1" presStyleIdx="2" presStyleCnt="6"/>
      <dgm:spPr/>
    </dgm:pt>
    <dgm:pt modelId="{C075F5CF-3F6F-40BB-BD61-940335F8A846}" type="pres">
      <dgm:prSet presAssocID="{284F1E2A-DCA7-4099-A441-E9D2AAA95A1C}" presName="connectorText" presStyleLbl="sibTrans2D1" presStyleIdx="2" presStyleCnt="6"/>
      <dgm:spPr/>
    </dgm:pt>
    <dgm:pt modelId="{55165130-7EE5-4BE5-9B0C-A14EDB43FB67}" type="pres">
      <dgm:prSet presAssocID="{3F61B72A-D22B-4022-BD81-48AD44ADF647}" presName="node" presStyleLbl="node1" presStyleIdx="3" presStyleCnt="6">
        <dgm:presLayoutVars>
          <dgm:bulletEnabled val="1"/>
        </dgm:presLayoutVars>
      </dgm:prSet>
      <dgm:spPr/>
    </dgm:pt>
    <dgm:pt modelId="{A42ACA28-B269-4D6A-9E03-103C235EC95D}" type="pres">
      <dgm:prSet presAssocID="{26F14A72-69EA-4B0A-8F1B-0DF40E216137}" presName="sibTrans" presStyleLbl="sibTrans2D1" presStyleIdx="3" presStyleCnt="6"/>
      <dgm:spPr/>
    </dgm:pt>
    <dgm:pt modelId="{C5E32B20-9880-4AAC-8AEC-6F88781928E5}" type="pres">
      <dgm:prSet presAssocID="{26F14A72-69EA-4B0A-8F1B-0DF40E216137}" presName="connectorText" presStyleLbl="sibTrans2D1" presStyleIdx="3" presStyleCnt="6"/>
      <dgm:spPr/>
    </dgm:pt>
    <dgm:pt modelId="{C1547932-3BC4-4980-BD60-C8E1A5B9C7FE}" type="pres">
      <dgm:prSet presAssocID="{3C13640E-9252-4452-B971-E36250FE2047}" presName="node" presStyleLbl="node1" presStyleIdx="4" presStyleCnt="6">
        <dgm:presLayoutVars>
          <dgm:bulletEnabled val="1"/>
        </dgm:presLayoutVars>
      </dgm:prSet>
      <dgm:spPr/>
    </dgm:pt>
    <dgm:pt modelId="{DFAA540E-0893-4202-8CA3-62ADF37705CF}" type="pres">
      <dgm:prSet presAssocID="{509BF80D-FAD8-4D3C-A638-08B751F02E0A}" presName="sibTrans" presStyleLbl="sibTrans2D1" presStyleIdx="4" presStyleCnt="6"/>
      <dgm:spPr/>
    </dgm:pt>
    <dgm:pt modelId="{7380C7F0-F069-44B7-B79F-F5B48B2C174B}" type="pres">
      <dgm:prSet presAssocID="{509BF80D-FAD8-4D3C-A638-08B751F02E0A}" presName="connectorText" presStyleLbl="sibTrans2D1" presStyleIdx="4" presStyleCnt="6"/>
      <dgm:spPr/>
    </dgm:pt>
    <dgm:pt modelId="{84AE67F4-8EAD-420F-97A3-499CF3310F0E}" type="pres">
      <dgm:prSet presAssocID="{DD77E7CA-91AD-4D31-A995-814BA8090A51}" presName="node" presStyleLbl="node1" presStyleIdx="5" presStyleCnt="6">
        <dgm:presLayoutVars>
          <dgm:bulletEnabled val="1"/>
        </dgm:presLayoutVars>
      </dgm:prSet>
      <dgm:spPr/>
    </dgm:pt>
    <dgm:pt modelId="{B94960B0-8119-4CD0-9EDE-E85360AA7BFD}" type="pres">
      <dgm:prSet presAssocID="{A9FEF7BB-CF65-49D4-A0CE-3CCBD4863898}" presName="sibTrans" presStyleLbl="sibTrans2D1" presStyleIdx="5" presStyleCnt="6"/>
      <dgm:spPr/>
    </dgm:pt>
    <dgm:pt modelId="{41EB667B-6609-4713-A3B1-D62D6DD40987}" type="pres">
      <dgm:prSet presAssocID="{A9FEF7BB-CF65-49D4-A0CE-3CCBD4863898}" presName="connectorText" presStyleLbl="sibTrans2D1" presStyleIdx="5" presStyleCnt="6"/>
      <dgm:spPr/>
    </dgm:pt>
  </dgm:ptLst>
  <dgm:cxnLst>
    <dgm:cxn modelId="{0D495611-0083-414B-80C7-8E1A05013E96}" srcId="{37EF35ED-9A65-4A14-B349-51D2E4BC4F98}" destId="{3F61B72A-D22B-4022-BD81-48AD44ADF647}" srcOrd="3" destOrd="0" parTransId="{4DC6C70A-8588-4EB7-8F31-42582EA21866}" sibTransId="{26F14A72-69EA-4B0A-8F1B-0DF40E216137}"/>
    <dgm:cxn modelId="{0C000522-14B6-4E03-852D-15492E2515C4}" type="presOf" srcId="{09E0C9D2-ACF1-4B2A-A493-7782C5CB8F87}" destId="{8C9B727C-44A2-4027-BF8B-AA8FB969FC01}" srcOrd="1" destOrd="0" presId="urn:microsoft.com/office/officeart/2005/8/layout/cycle2"/>
    <dgm:cxn modelId="{FCCD8F27-A984-410E-B451-B4298C85C80F}" type="presOf" srcId="{DD77E7CA-91AD-4D31-A995-814BA8090A51}" destId="{84AE67F4-8EAD-420F-97A3-499CF3310F0E}" srcOrd="0" destOrd="0" presId="urn:microsoft.com/office/officeart/2005/8/layout/cycle2"/>
    <dgm:cxn modelId="{782C8335-CF31-46AF-833C-3569194E4FFB}" srcId="{37EF35ED-9A65-4A14-B349-51D2E4BC4F98}" destId="{DD77E7CA-91AD-4D31-A995-814BA8090A51}" srcOrd="5" destOrd="0" parTransId="{625F6E08-B6A4-46E4-B6EB-F066B913494A}" sibTransId="{A9FEF7BB-CF65-49D4-A0CE-3CCBD4863898}"/>
    <dgm:cxn modelId="{31A3B45C-0B84-409F-9C19-11A31C359315}" type="presOf" srcId="{3C13640E-9252-4452-B971-E36250FE2047}" destId="{C1547932-3BC4-4980-BD60-C8E1A5B9C7FE}" srcOrd="0" destOrd="0" presId="urn:microsoft.com/office/officeart/2005/8/layout/cycle2"/>
    <dgm:cxn modelId="{EC361B48-F597-4C0D-B633-770C79A90CB6}" type="presOf" srcId="{284F1E2A-DCA7-4099-A441-E9D2AAA95A1C}" destId="{69FFEE82-A4D1-4F6D-A0EB-AF4CEF662ECA}" srcOrd="0" destOrd="0" presId="urn:microsoft.com/office/officeart/2005/8/layout/cycle2"/>
    <dgm:cxn modelId="{FE806368-E290-487C-B79B-780E318770A0}" srcId="{37EF35ED-9A65-4A14-B349-51D2E4BC4F98}" destId="{5612DFDF-323E-4EC0-9916-A115F83F722A}" srcOrd="1" destOrd="0" parTransId="{9973F91C-EA3E-432C-B1B9-423355042FBF}" sibTransId="{09E0C9D2-ACF1-4B2A-A493-7782C5CB8F87}"/>
    <dgm:cxn modelId="{BFC59568-957C-4BE1-BFC2-9C6BE9637747}" type="presOf" srcId="{A9FEF7BB-CF65-49D4-A0CE-3CCBD4863898}" destId="{41EB667B-6609-4713-A3B1-D62D6DD40987}" srcOrd="1" destOrd="0" presId="urn:microsoft.com/office/officeart/2005/8/layout/cycle2"/>
    <dgm:cxn modelId="{A9622C4C-FCFF-4C65-9B18-4735B340FAF9}" type="presOf" srcId="{26F14A72-69EA-4B0A-8F1B-0DF40E216137}" destId="{A42ACA28-B269-4D6A-9E03-103C235EC95D}" srcOrd="0" destOrd="0" presId="urn:microsoft.com/office/officeart/2005/8/layout/cycle2"/>
    <dgm:cxn modelId="{2EA65D6D-C423-4435-A3DC-D723F16315C8}" type="presOf" srcId="{4FA6F36B-DC62-42B9-B0B2-B04E1258EB40}" destId="{0913B2EA-DAFE-474D-ADEA-6C7185973770}" srcOrd="0" destOrd="0" presId="urn:microsoft.com/office/officeart/2005/8/layout/cycle2"/>
    <dgm:cxn modelId="{46AF6D75-42F5-4C0F-8113-18D602E3F813}" type="presOf" srcId="{BC0014BF-4400-481F-BEDA-8FF4934FA108}" destId="{B30F7ED4-54B8-4768-855D-D5582D1A3DCB}" srcOrd="0" destOrd="0" presId="urn:microsoft.com/office/officeart/2005/8/layout/cycle2"/>
    <dgm:cxn modelId="{84CC1759-E9EA-455B-B8E2-79050C02DEF1}" type="presOf" srcId="{37EF35ED-9A65-4A14-B349-51D2E4BC4F98}" destId="{F5C74B0E-31B1-436E-949D-4DB12F17B559}" srcOrd="0" destOrd="0" presId="urn:microsoft.com/office/officeart/2005/8/layout/cycle2"/>
    <dgm:cxn modelId="{5FA55288-00C9-4FCC-BFA6-63F712E8746A}" srcId="{37EF35ED-9A65-4A14-B349-51D2E4BC4F98}" destId="{BC0014BF-4400-481F-BEDA-8FF4934FA108}" srcOrd="0" destOrd="0" parTransId="{62E7BC2E-E3A4-4136-A8B6-5AA54700F768}" sibTransId="{4FA6F36B-DC62-42B9-B0B2-B04E1258EB40}"/>
    <dgm:cxn modelId="{2F42DC93-3094-4F5C-BD44-6F34D82C1572}" type="presOf" srcId="{3F61B72A-D22B-4022-BD81-48AD44ADF647}" destId="{55165130-7EE5-4BE5-9B0C-A14EDB43FB67}" srcOrd="0" destOrd="0" presId="urn:microsoft.com/office/officeart/2005/8/layout/cycle2"/>
    <dgm:cxn modelId="{43AF6798-7BBB-48B1-8EBA-53B5098E75C0}" type="presOf" srcId="{4FA6F36B-DC62-42B9-B0B2-B04E1258EB40}" destId="{56D3807A-0EC4-4C3B-A78F-3E5894916E76}" srcOrd="1" destOrd="0" presId="urn:microsoft.com/office/officeart/2005/8/layout/cycle2"/>
    <dgm:cxn modelId="{F07182A7-8196-481B-A167-FB173D6E7A8A}" type="presOf" srcId="{FACE18F4-3B71-4EA0-BE3C-D98AD85E49DA}" destId="{0C7EB550-48E0-426A-8866-0B78E85454AF}" srcOrd="0" destOrd="0" presId="urn:microsoft.com/office/officeart/2005/8/layout/cycle2"/>
    <dgm:cxn modelId="{84CAA8A7-826F-489D-84A8-591BA6CBBF86}" type="presOf" srcId="{09E0C9D2-ACF1-4B2A-A493-7782C5CB8F87}" destId="{EF1D45BE-66F6-4F5E-971E-89453A8E555C}" srcOrd="0" destOrd="0" presId="urn:microsoft.com/office/officeart/2005/8/layout/cycle2"/>
    <dgm:cxn modelId="{E40468B5-743D-4991-9BCB-45F852A73D8C}" type="presOf" srcId="{509BF80D-FAD8-4D3C-A638-08B751F02E0A}" destId="{DFAA540E-0893-4202-8CA3-62ADF37705CF}" srcOrd="0" destOrd="0" presId="urn:microsoft.com/office/officeart/2005/8/layout/cycle2"/>
    <dgm:cxn modelId="{F54733B8-21E6-4C5C-8EFA-2E08E95593A0}" type="presOf" srcId="{509BF80D-FAD8-4D3C-A638-08B751F02E0A}" destId="{7380C7F0-F069-44B7-B79F-F5B48B2C174B}" srcOrd="1" destOrd="0" presId="urn:microsoft.com/office/officeart/2005/8/layout/cycle2"/>
    <dgm:cxn modelId="{3A8EF6C5-BD7B-46F0-986F-FA5910963CB9}" type="presOf" srcId="{26F14A72-69EA-4B0A-8F1B-0DF40E216137}" destId="{C5E32B20-9880-4AAC-8AEC-6F88781928E5}" srcOrd="1" destOrd="0" presId="urn:microsoft.com/office/officeart/2005/8/layout/cycle2"/>
    <dgm:cxn modelId="{E248F1D5-FE16-4BC4-B6CD-904E870FD072}" type="presOf" srcId="{5612DFDF-323E-4EC0-9916-A115F83F722A}" destId="{C26F8D98-B06D-423C-9BAD-A68097CA0E32}" srcOrd="0" destOrd="0" presId="urn:microsoft.com/office/officeart/2005/8/layout/cycle2"/>
    <dgm:cxn modelId="{8CF133D6-45CD-44C6-9B89-6BE1A4F4EE2F}" srcId="{37EF35ED-9A65-4A14-B349-51D2E4BC4F98}" destId="{3C13640E-9252-4452-B971-E36250FE2047}" srcOrd="4" destOrd="0" parTransId="{31AA2354-ADCF-4263-AAD9-2DA84C500710}" sibTransId="{509BF80D-FAD8-4D3C-A638-08B751F02E0A}"/>
    <dgm:cxn modelId="{C3C2B6EA-D861-477D-9454-C9502F149FEA}" srcId="{37EF35ED-9A65-4A14-B349-51D2E4BC4F98}" destId="{FACE18F4-3B71-4EA0-BE3C-D98AD85E49DA}" srcOrd="2" destOrd="0" parTransId="{FFB7AE03-001F-4EC2-912B-69B53992A097}" sibTransId="{284F1E2A-DCA7-4099-A441-E9D2AAA95A1C}"/>
    <dgm:cxn modelId="{7739B7F2-304A-4514-81EC-A9D64A65A8C0}" type="presOf" srcId="{284F1E2A-DCA7-4099-A441-E9D2AAA95A1C}" destId="{C075F5CF-3F6F-40BB-BD61-940335F8A846}" srcOrd="1" destOrd="0" presId="urn:microsoft.com/office/officeart/2005/8/layout/cycle2"/>
    <dgm:cxn modelId="{C1E9EFFF-9DFF-4ABB-9368-2E609DE9F055}" type="presOf" srcId="{A9FEF7BB-CF65-49D4-A0CE-3CCBD4863898}" destId="{B94960B0-8119-4CD0-9EDE-E85360AA7BFD}" srcOrd="0" destOrd="0" presId="urn:microsoft.com/office/officeart/2005/8/layout/cycle2"/>
    <dgm:cxn modelId="{EE4FA9B2-537E-4FAA-86F9-56F6E7818BC7}" type="presParOf" srcId="{F5C74B0E-31B1-436E-949D-4DB12F17B559}" destId="{B30F7ED4-54B8-4768-855D-D5582D1A3DCB}" srcOrd="0" destOrd="0" presId="urn:microsoft.com/office/officeart/2005/8/layout/cycle2"/>
    <dgm:cxn modelId="{4DBEEBD0-2967-49B6-A4A5-BF559495484F}" type="presParOf" srcId="{F5C74B0E-31B1-436E-949D-4DB12F17B559}" destId="{0913B2EA-DAFE-474D-ADEA-6C7185973770}" srcOrd="1" destOrd="0" presId="urn:microsoft.com/office/officeart/2005/8/layout/cycle2"/>
    <dgm:cxn modelId="{3FE60315-B336-4993-B41E-606AAE6ED08A}" type="presParOf" srcId="{0913B2EA-DAFE-474D-ADEA-6C7185973770}" destId="{56D3807A-0EC4-4C3B-A78F-3E5894916E76}" srcOrd="0" destOrd="0" presId="urn:microsoft.com/office/officeart/2005/8/layout/cycle2"/>
    <dgm:cxn modelId="{68ABE150-656D-414E-A594-B851517A0321}" type="presParOf" srcId="{F5C74B0E-31B1-436E-949D-4DB12F17B559}" destId="{C26F8D98-B06D-423C-9BAD-A68097CA0E32}" srcOrd="2" destOrd="0" presId="urn:microsoft.com/office/officeart/2005/8/layout/cycle2"/>
    <dgm:cxn modelId="{E7F08374-A989-417C-BA03-41A7CA29E12A}" type="presParOf" srcId="{F5C74B0E-31B1-436E-949D-4DB12F17B559}" destId="{EF1D45BE-66F6-4F5E-971E-89453A8E555C}" srcOrd="3" destOrd="0" presId="urn:microsoft.com/office/officeart/2005/8/layout/cycle2"/>
    <dgm:cxn modelId="{8601CC62-0378-4F5D-ABC1-216730C49A4A}" type="presParOf" srcId="{EF1D45BE-66F6-4F5E-971E-89453A8E555C}" destId="{8C9B727C-44A2-4027-BF8B-AA8FB969FC01}" srcOrd="0" destOrd="0" presId="urn:microsoft.com/office/officeart/2005/8/layout/cycle2"/>
    <dgm:cxn modelId="{6FB47B7F-A14E-43BA-9C8C-353F8BE73570}" type="presParOf" srcId="{F5C74B0E-31B1-436E-949D-4DB12F17B559}" destId="{0C7EB550-48E0-426A-8866-0B78E85454AF}" srcOrd="4" destOrd="0" presId="urn:microsoft.com/office/officeart/2005/8/layout/cycle2"/>
    <dgm:cxn modelId="{DCC3805A-052F-4B1E-B1E2-F213106A167C}" type="presParOf" srcId="{F5C74B0E-31B1-436E-949D-4DB12F17B559}" destId="{69FFEE82-A4D1-4F6D-A0EB-AF4CEF662ECA}" srcOrd="5" destOrd="0" presId="urn:microsoft.com/office/officeart/2005/8/layout/cycle2"/>
    <dgm:cxn modelId="{EFCE9B22-4A3D-41C2-8B12-405CB3473DB6}" type="presParOf" srcId="{69FFEE82-A4D1-4F6D-A0EB-AF4CEF662ECA}" destId="{C075F5CF-3F6F-40BB-BD61-940335F8A846}" srcOrd="0" destOrd="0" presId="urn:microsoft.com/office/officeart/2005/8/layout/cycle2"/>
    <dgm:cxn modelId="{9C9C506F-091E-4A97-8980-F8012EC978E5}" type="presParOf" srcId="{F5C74B0E-31B1-436E-949D-4DB12F17B559}" destId="{55165130-7EE5-4BE5-9B0C-A14EDB43FB67}" srcOrd="6" destOrd="0" presId="urn:microsoft.com/office/officeart/2005/8/layout/cycle2"/>
    <dgm:cxn modelId="{EB7E81A9-657D-4ADB-8F3B-BF080D3B5E9F}" type="presParOf" srcId="{F5C74B0E-31B1-436E-949D-4DB12F17B559}" destId="{A42ACA28-B269-4D6A-9E03-103C235EC95D}" srcOrd="7" destOrd="0" presId="urn:microsoft.com/office/officeart/2005/8/layout/cycle2"/>
    <dgm:cxn modelId="{7F45CE87-B428-4582-97F5-B83992B21BB1}" type="presParOf" srcId="{A42ACA28-B269-4D6A-9E03-103C235EC95D}" destId="{C5E32B20-9880-4AAC-8AEC-6F88781928E5}" srcOrd="0" destOrd="0" presId="urn:microsoft.com/office/officeart/2005/8/layout/cycle2"/>
    <dgm:cxn modelId="{E71029EB-8748-44EF-8063-45F6F38006C1}" type="presParOf" srcId="{F5C74B0E-31B1-436E-949D-4DB12F17B559}" destId="{C1547932-3BC4-4980-BD60-C8E1A5B9C7FE}" srcOrd="8" destOrd="0" presId="urn:microsoft.com/office/officeart/2005/8/layout/cycle2"/>
    <dgm:cxn modelId="{42B0F396-E9A5-40BA-BEAC-6EA8440F641D}" type="presParOf" srcId="{F5C74B0E-31B1-436E-949D-4DB12F17B559}" destId="{DFAA540E-0893-4202-8CA3-62ADF37705CF}" srcOrd="9" destOrd="0" presId="urn:microsoft.com/office/officeart/2005/8/layout/cycle2"/>
    <dgm:cxn modelId="{DF87CDD1-AD6E-48F9-B94A-BA516A994916}" type="presParOf" srcId="{DFAA540E-0893-4202-8CA3-62ADF37705CF}" destId="{7380C7F0-F069-44B7-B79F-F5B48B2C174B}" srcOrd="0" destOrd="0" presId="urn:microsoft.com/office/officeart/2005/8/layout/cycle2"/>
    <dgm:cxn modelId="{08371546-CEE6-4435-B3D4-F80B07011BC7}" type="presParOf" srcId="{F5C74B0E-31B1-436E-949D-4DB12F17B559}" destId="{84AE67F4-8EAD-420F-97A3-499CF3310F0E}" srcOrd="10" destOrd="0" presId="urn:microsoft.com/office/officeart/2005/8/layout/cycle2"/>
    <dgm:cxn modelId="{84D6CD5D-3D58-46A7-97CE-5D73DD7F1EFB}" type="presParOf" srcId="{F5C74B0E-31B1-436E-949D-4DB12F17B559}" destId="{B94960B0-8119-4CD0-9EDE-E85360AA7BFD}" srcOrd="11" destOrd="0" presId="urn:microsoft.com/office/officeart/2005/8/layout/cycle2"/>
    <dgm:cxn modelId="{360AF0F0-5A76-4811-839F-D5871A2CEDAA}" type="presParOf" srcId="{B94960B0-8119-4CD0-9EDE-E85360AA7BFD}" destId="{41EB667B-6609-4713-A3B1-D62D6DD4098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80722-B5BF-4B44-8190-26EA5D4ED9CA}">
      <dsp:nvSpPr>
        <dsp:cNvPr id="0" name=""/>
        <dsp:cNvSpPr/>
      </dsp:nvSpPr>
      <dsp:spPr>
        <a:xfrm>
          <a:off x="-620361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A13666-801E-446D-94B2-16AF81B5AA80}">
      <dsp:nvSpPr>
        <dsp:cNvPr id="0" name=""/>
        <dsp:cNvSpPr/>
      </dsp:nvSpPr>
      <dsp:spPr>
        <a:xfrm>
          <a:off x="515976" y="342790"/>
          <a:ext cx="5748767" cy="686019"/>
        </a:xfrm>
        <a:prstGeom prst="rect">
          <a:avLst/>
        </a:prstGeom>
        <a:solidFill>
          <a:schemeClr val="bg1">
            <a:lumMod val="9500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4528" tIns="35560" rIns="35560" bIns="35560" numCol="1" spcCol="1270" anchor="ctr" anchorCtr="0">
          <a:noAutofit/>
        </a:bodyPr>
        <a:lstStyle/>
        <a:p>
          <a:pPr marL="0" lvl="0" indent="0" algn="l" defTabSz="622300">
            <a:lnSpc>
              <a:spcPct val="90000"/>
            </a:lnSpc>
            <a:spcBef>
              <a:spcPct val="0"/>
            </a:spcBef>
            <a:spcAft>
              <a:spcPct val="35000"/>
            </a:spcAft>
            <a:buFont typeface="Wingdings"/>
            <a:buNone/>
          </a:pPr>
          <a:r>
            <a:rPr lang="en-US" sz="1400" kern="1200" dirty="0">
              <a:solidFill>
                <a:srgbClr val="002060"/>
              </a:solidFill>
              <a:latin typeface="Avenir Medium" panose="02000503020000020003"/>
            </a:rPr>
            <a:t>Person Centered Care</a:t>
          </a:r>
        </a:p>
      </dsp:txBody>
      <dsp:txXfrm>
        <a:off x="515976" y="342790"/>
        <a:ext cx="5748767" cy="686019"/>
      </dsp:txXfrm>
    </dsp:sp>
    <dsp:sp modelId="{99B77896-94C8-46DD-969F-A4A8A6CEF640}">
      <dsp:nvSpPr>
        <dsp:cNvPr id="0" name=""/>
        <dsp:cNvSpPr/>
      </dsp:nvSpPr>
      <dsp:spPr>
        <a:xfrm>
          <a:off x="87214" y="257037"/>
          <a:ext cx="857524" cy="85752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B7D5BD59-D27C-4F12-BD6B-FE459B083827}">
      <dsp:nvSpPr>
        <dsp:cNvPr id="0" name=""/>
        <dsp:cNvSpPr/>
      </dsp:nvSpPr>
      <dsp:spPr>
        <a:xfrm>
          <a:off x="1007558" y="1371490"/>
          <a:ext cx="5257186" cy="686019"/>
        </a:xfrm>
        <a:prstGeom prst="rect">
          <a:avLst/>
        </a:prstGeom>
        <a:solidFill>
          <a:schemeClr val="bg1">
            <a:lumMod val="9500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4528" tIns="35560" rIns="35560" bIns="35560" numCol="1" spcCol="1270" anchor="ctr" anchorCtr="0">
          <a:noAutofit/>
        </a:bodyPr>
        <a:lstStyle/>
        <a:p>
          <a:pPr marL="0" lvl="0" indent="0" algn="l" defTabSz="622300">
            <a:lnSpc>
              <a:spcPct val="90000"/>
            </a:lnSpc>
            <a:spcBef>
              <a:spcPct val="0"/>
            </a:spcBef>
            <a:spcAft>
              <a:spcPct val="35000"/>
            </a:spcAft>
            <a:buFont typeface="Wingdings"/>
            <a:buNone/>
          </a:pPr>
          <a:r>
            <a:rPr lang="en-US" sz="1400" kern="1200" dirty="0">
              <a:solidFill>
                <a:srgbClr val="002060"/>
              </a:solidFill>
              <a:latin typeface="Avenir Medium"/>
            </a:rPr>
            <a:t>Health care and services are based on the goals and preferences of the individual. Choice is respected</a:t>
          </a:r>
          <a:endParaRPr lang="en-US" sz="1400" kern="1200" dirty="0"/>
        </a:p>
      </dsp:txBody>
      <dsp:txXfrm>
        <a:off x="1007558" y="1371490"/>
        <a:ext cx="5257186" cy="686019"/>
      </dsp:txXfrm>
    </dsp:sp>
    <dsp:sp modelId="{8F552F81-1975-4006-89FF-807DD74C1903}">
      <dsp:nvSpPr>
        <dsp:cNvPr id="0" name=""/>
        <dsp:cNvSpPr/>
      </dsp:nvSpPr>
      <dsp:spPr>
        <a:xfrm>
          <a:off x="578795" y="1285737"/>
          <a:ext cx="857524" cy="85752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9CC8BBB7-2BAB-4434-B3B1-269F485CAAC6}">
      <dsp:nvSpPr>
        <dsp:cNvPr id="0" name=""/>
        <dsp:cNvSpPr/>
      </dsp:nvSpPr>
      <dsp:spPr>
        <a:xfrm>
          <a:off x="1158434" y="2400190"/>
          <a:ext cx="5106310" cy="686019"/>
        </a:xfrm>
        <a:prstGeom prst="rect">
          <a:avLst/>
        </a:prstGeom>
        <a:solidFill>
          <a:schemeClr val="bg1">
            <a:lumMod val="9500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4528" tIns="35560" rIns="35560" bIns="35560" numCol="1" spcCol="1270" anchor="ctr" anchorCtr="0">
          <a:noAutofit/>
        </a:bodyPr>
        <a:lstStyle/>
        <a:p>
          <a:pPr marL="0" lvl="0" indent="0" algn="l" defTabSz="622300">
            <a:lnSpc>
              <a:spcPct val="90000"/>
            </a:lnSpc>
            <a:spcBef>
              <a:spcPct val="0"/>
            </a:spcBef>
            <a:spcAft>
              <a:spcPct val="35000"/>
            </a:spcAft>
            <a:buFont typeface="Wingdings"/>
            <a:buNone/>
          </a:pPr>
          <a:r>
            <a:rPr lang="en-US" sz="1400" kern="1200" dirty="0">
              <a:solidFill>
                <a:srgbClr val="002060"/>
              </a:solidFill>
              <a:latin typeface="Avenir Medium"/>
            </a:rPr>
            <a:t>Person-centered assessment, planning, and service delivery using medical home or health home models as foundation </a:t>
          </a:r>
          <a:endParaRPr lang="en-US" sz="1400" kern="1200" dirty="0"/>
        </a:p>
      </dsp:txBody>
      <dsp:txXfrm>
        <a:off x="1158434" y="2400190"/>
        <a:ext cx="5106310" cy="686019"/>
      </dsp:txXfrm>
    </dsp:sp>
    <dsp:sp modelId="{2A7AA200-734E-4698-8808-EF7315BFA189}">
      <dsp:nvSpPr>
        <dsp:cNvPr id="0" name=""/>
        <dsp:cNvSpPr/>
      </dsp:nvSpPr>
      <dsp:spPr>
        <a:xfrm>
          <a:off x="729671" y="2314437"/>
          <a:ext cx="857524" cy="85752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C4B5226D-2FC6-4972-81D0-13ED9C63D136}">
      <dsp:nvSpPr>
        <dsp:cNvPr id="0" name=""/>
        <dsp:cNvSpPr/>
      </dsp:nvSpPr>
      <dsp:spPr>
        <a:xfrm>
          <a:off x="1007558" y="3428890"/>
          <a:ext cx="5257186" cy="686019"/>
        </a:xfrm>
        <a:prstGeom prst="rect">
          <a:avLst/>
        </a:prstGeom>
        <a:solidFill>
          <a:schemeClr val="bg1">
            <a:lumMod val="9500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4528"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solidFill>
                <a:srgbClr val="002060"/>
              </a:solidFill>
              <a:latin typeface="Avenir Medium"/>
            </a:rPr>
            <a:t>Integration of primary care, specialists, behavioral health, and LTSS</a:t>
          </a:r>
          <a:endParaRPr lang="en-US" sz="1400" kern="1200" dirty="0"/>
        </a:p>
      </dsp:txBody>
      <dsp:txXfrm>
        <a:off x="1007558" y="3428890"/>
        <a:ext cx="5257186" cy="686019"/>
      </dsp:txXfrm>
    </dsp:sp>
    <dsp:sp modelId="{FAC12275-9ECB-43C9-9DDA-F008D928E869}">
      <dsp:nvSpPr>
        <dsp:cNvPr id="0" name=""/>
        <dsp:cNvSpPr/>
      </dsp:nvSpPr>
      <dsp:spPr>
        <a:xfrm>
          <a:off x="578795" y="3343137"/>
          <a:ext cx="857524" cy="85752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F23700D2-47C0-4230-B757-F8177B7E1D8F}">
      <dsp:nvSpPr>
        <dsp:cNvPr id="0" name=""/>
        <dsp:cNvSpPr/>
      </dsp:nvSpPr>
      <dsp:spPr>
        <a:xfrm>
          <a:off x="515976" y="4457590"/>
          <a:ext cx="5748767" cy="686019"/>
        </a:xfrm>
        <a:prstGeom prst="rect">
          <a:avLst/>
        </a:prstGeom>
        <a:solidFill>
          <a:schemeClr val="bg1">
            <a:lumMod val="9500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4528"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solidFill>
                <a:srgbClr val="002060"/>
              </a:solidFill>
              <a:latin typeface="Avenir Medium"/>
            </a:rPr>
            <a:t>Care delivered through Care Team and provider network</a:t>
          </a:r>
          <a:endParaRPr lang="en-US" sz="1400" kern="1200" dirty="0"/>
        </a:p>
      </dsp:txBody>
      <dsp:txXfrm>
        <a:off x="515976" y="4457590"/>
        <a:ext cx="5748767" cy="686019"/>
      </dsp:txXfrm>
    </dsp:sp>
    <dsp:sp modelId="{1A3A5422-24E5-4F01-9578-7398545D850A}">
      <dsp:nvSpPr>
        <dsp:cNvPr id="0" name=""/>
        <dsp:cNvSpPr/>
      </dsp:nvSpPr>
      <dsp:spPr>
        <a:xfrm>
          <a:off x="87214" y="4371837"/>
          <a:ext cx="857524" cy="85752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F7ED4-54B8-4768-855D-D5582D1A3DCB}">
      <dsp:nvSpPr>
        <dsp:cNvPr id="0" name=""/>
        <dsp:cNvSpPr/>
      </dsp:nvSpPr>
      <dsp:spPr>
        <a:xfrm>
          <a:off x="3112534" y="788"/>
          <a:ext cx="1359072" cy="1359072"/>
        </a:xfrm>
        <a:prstGeom prst="ellipse">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SzPct val="85000"/>
            <a:buFont typeface="Wingdings" panose="05000000000000000000" pitchFamily="2" charset="2"/>
            <a:buNone/>
          </a:pPr>
          <a:r>
            <a:rPr lang="en-US" altLang="en-US" sz="1100" kern="1200" dirty="0">
              <a:solidFill>
                <a:srgbClr val="002060"/>
              </a:solidFill>
              <a:latin typeface="Avenir Medium" panose="02000503020000020003"/>
            </a:rPr>
            <a:t>PCP/Team coordinate all the member's services and provide access to 24/7 Nurse Care Manager</a:t>
          </a:r>
          <a:endParaRPr lang="en-US" sz="1100" kern="1200" dirty="0">
            <a:solidFill>
              <a:srgbClr val="002060"/>
            </a:solidFill>
            <a:latin typeface="Avenir Medium" panose="02000503020000020003"/>
          </a:endParaRPr>
        </a:p>
      </dsp:txBody>
      <dsp:txXfrm>
        <a:off x="3311565" y="199819"/>
        <a:ext cx="961010" cy="961010"/>
      </dsp:txXfrm>
    </dsp:sp>
    <dsp:sp modelId="{0913B2EA-DAFE-474D-ADEA-6C7185973770}">
      <dsp:nvSpPr>
        <dsp:cNvPr id="0" name=""/>
        <dsp:cNvSpPr/>
      </dsp:nvSpPr>
      <dsp:spPr>
        <a:xfrm rot="1800000">
          <a:off x="4486196" y="955986"/>
          <a:ext cx="361137" cy="458686"/>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493453" y="1020638"/>
        <a:ext cx="252796" cy="275212"/>
      </dsp:txXfrm>
    </dsp:sp>
    <dsp:sp modelId="{C26F8D98-B06D-423C-9BAD-A68097CA0E32}">
      <dsp:nvSpPr>
        <dsp:cNvPr id="0" name=""/>
        <dsp:cNvSpPr/>
      </dsp:nvSpPr>
      <dsp:spPr>
        <a:xfrm>
          <a:off x="4879627" y="1021020"/>
          <a:ext cx="1359072" cy="1359072"/>
        </a:xfrm>
        <a:prstGeom prst="ellipse">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SzPct val="85000"/>
            <a:buFont typeface="Wingdings" panose="05000000000000000000" pitchFamily="2" charset="2"/>
            <a:buNone/>
          </a:pPr>
          <a:r>
            <a:rPr lang="en-US" altLang="en-US" sz="1100" kern="1200" dirty="0">
              <a:solidFill>
                <a:srgbClr val="002060"/>
              </a:solidFill>
              <a:latin typeface="Avenir Medium"/>
            </a:rPr>
            <a:t>Enhanced Medicare, MassHealth, and supplemental benefits with no copays</a:t>
          </a:r>
          <a:endParaRPr lang="en-US" sz="1100" kern="1200" dirty="0">
            <a:solidFill>
              <a:srgbClr val="002060"/>
            </a:solidFill>
            <a:latin typeface="Avenir Medium"/>
          </a:endParaRPr>
        </a:p>
      </dsp:txBody>
      <dsp:txXfrm>
        <a:off x="5078658" y="1220051"/>
        <a:ext cx="961010" cy="961010"/>
      </dsp:txXfrm>
    </dsp:sp>
    <dsp:sp modelId="{EF1D45BE-66F6-4F5E-971E-89453A8E555C}">
      <dsp:nvSpPr>
        <dsp:cNvPr id="0" name=""/>
        <dsp:cNvSpPr/>
      </dsp:nvSpPr>
      <dsp:spPr>
        <a:xfrm rot="5400000">
          <a:off x="5378595" y="2481224"/>
          <a:ext cx="361137" cy="458686"/>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432766" y="2518791"/>
        <a:ext cx="252796" cy="275212"/>
      </dsp:txXfrm>
    </dsp:sp>
    <dsp:sp modelId="{0C7EB550-48E0-426A-8866-0B78E85454AF}">
      <dsp:nvSpPr>
        <dsp:cNvPr id="0" name=""/>
        <dsp:cNvSpPr/>
      </dsp:nvSpPr>
      <dsp:spPr>
        <a:xfrm>
          <a:off x="4879627" y="3061484"/>
          <a:ext cx="1359072" cy="1359072"/>
        </a:xfrm>
        <a:prstGeom prst="ellipse">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SzPct val="85000"/>
            <a:buFont typeface="Wingdings" panose="05000000000000000000" pitchFamily="2" charset="2"/>
            <a:buNone/>
          </a:pPr>
          <a:r>
            <a:rPr lang="en-US" altLang="en-US" sz="1100" kern="1200" dirty="0">
              <a:solidFill>
                <a:srgbClr val="002060"/>
              </a:solidFill>
              <a:latin typeface="Avenir Medium"/>
            </a:rPr>
            <a:t>Access to full range of community supports through Aging Service Access Points (ASAPs)</a:t>
          </a:r>
          <a:endParaRPr lang="en-US" sz="1100" kern="1200" dirty="0">
            <a:solidFill>
              <a:srgbClr val="002060"/>
            </a:solidFill>
            <a:latin typeface="Avenir Medium"/>
          </a:endParaRPr>
        </a:p>
      </dsp:txBody>
      <dsp:txXfrm>
        <a:off x="5078658" y="3260515"/>
        <a:ext cx="961010" cy="961010"/>
      </dsp:txXfrm>
    </dsp:sp>
    <dsp:sp modelId="{69FFEE82-A4D1-4F6D-A0EB-AF4CEF662ECA}">
      <dsp:nvSpPr>
        <dsp:cNvPr id="0" name=""/>
        <dsp:cNvSpPr/>
      </dsp:nvSpPr>
      <dsp:spPr>
        <a:xfrm rot="9000000">
          <a:off x="4503899" y="4016682"/>
          <a:ext cx="361137" cy="458686"/>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rgbClr val="002060"/>
            </a:solidFill>
          </a:endParaRPr>
        </a:p>
      </dsp:txBody>
      <dsp:txXfrm rot="10800000">
        <a:off x="4604983" y="4081334"/>
        <a:ext cx="252796" cy="275212"/>
      </dsp:txXfrm>
    </dsp:sp>
    <dsp:sp modelId="{55165130-7EE5-4BE5-9B0C-A14EDB43FB67}">
      <dsp:nvSpPr>
        <dsp:cNvPr id="0" name=""/>
        <dsp:cNvSpPr/>
      </dsp:nvSpPr>
      <dsp:spPr>
        <a:xfrm>
          <a:off x="3112534" y="4081716"/>
          <a:ext cx="1359072" cy="1359072"/>
        </a:xfrm>
        <a:prstGeom prst="ellipse">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SzPct val="85000"/>
            <a:buFont typeface="Wingdings" panose="05000000000000000000" pitchFamily="2" charset="2"/>
            <a:buNone/>
          </a:pPr>
          <a:r>
            <a:rPr lang="en-US" altLang="en-US" sz="1100" kern="1200" dirty="0">
              <a:solidFill>
                <a:srgbClr val="002060"/>
              </a:solidFill>
              <a:latin typeface="Avenir Medium" panose="02000503020000020003"/>
            </a:rPr>
            <a:t>Ease of administrative burden for the dual eligible population</a:t>
          </a:r>
          <a:endParaRPr lang="en-US" sz="1100" kern="1200" dirty="0">
            <a:solidFill>
              <a:srgbClr val="002060"/>
            </a:solidFill>
            <a:latin typeface="Avenir Medium" panose="02000503020000020003"/>
          </a:endParaRPr>
        </a:p>
      </dsp:txBody>
      <dsp:txXfrm>
        <a:off x="3311565" y="4280747"/>
        <a:ext cx="961010" cy="961010"/>
      </dsp:txXfrm>
    </dsp:sp>
    <dsp:sp modelId="{A42ACA28-B269-4D6A-9E03-103C235EC95D}">
      <dsp:nvSpPr>
        <dsp:cNvPr id="0" name=""/>
        <dsp:cNvSpPr/>
      </dsp:nvSpPr>
      <dsp:spPr>
        <a:xfrm rot="12600000">
          <a:off x="2736806" y="4026903"/>
          <a:ext cx="361137" cy="458686"/>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2837890" y="4145725"/>
        <a:ext cx="252796" cy="275212"/>
      </dsp:txXfrm>
    </dsp:sp>
    <dsp:sp modelId="{C1547932-3BC4-4980-BD60-C8E1A5B9C7FE}">
      <dsp:nvSpPr>
        <dsp:cNvPr id="0" name=""/>
        <dsp:cNvSpPr/>
      </dsp:nvSpPr>
      <dsp:spPr>
        <a:xfrm>
          <a:off x="1345441" y="3061484"/>
          <a:ext cx="1359072" cy="1359072"/>
        </a:xfrm>
        <a:prstGeom prst="ellipse">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ClrTx/>
            <a:buSzPct val="85000"/>
            <a:buNone/>
          </a:pPr>
          <a:r>
            <a:rPr lang="en-US" altLang="en-US" sz="1100" kern="1200" dirty="0">
              <a:solidFill>
                <a:srgbClr val="002060"/>
              </a:solidFill>
              <a:latin typeface="Avenir Medium" panose="02000503020000020003"/>
            </a:rPr>
            <a:t>Primary Care Team: PCP, Nurse Care Manager, Geriatric Social worker (from local ASAP)</a:t>
          </a:r>
          <a:endParaRPr lang="en-US" sz="1100" kern="1200" dirty="0">
            <a:solidFill>
              <a:srgbClr val="002060"/>
            </a:solidFill>
            <a:latin typeface="Avenir Medium" panose="02000503020000020003"/>
          </a:endParaRPr>
        </a:p>
      </dsp:txBody>
      <dsp:txXfrm>
        <a:off x="1544472" y="3260515"/>
        <a:ext cx="961010" cy="961010"/>
      </dsp:txXfrm>
    </dsp:sp>
    <dsp:sp modelId="{DFAA540E-0893-4202-8CA3-62ADF37705CF}">
      <dsp:nvSpPr>
        <dsp:cNvPr id="0" name=""/>
        <dsp:cNvSpPr/>
      </dsp:nvSpPr>
      <dsp:spPr>
        <a:xfrm rot="16200000">
          <a:off x="1844408" y="2501665"/>
          <a:ext cx="361137" cy="458686"/>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898579" y="2647573"/>
        <a:ext cx="252796" cy="275212"/>
      </dsp:txXfrm>
    </dsp:sp>
    <dsp:sp modelId="{84AE67F4-8EAD-420F-97A3-499CF3310F0E}">
      <dsp:nvSpPr>
        <dsp:cNvPr id="0" name=""/>
        <dsp:cNvSpPr/>
      </dsp:nvSpPr>
      <dsp:spPr>
        <a:xfrm>
          <a:off x="1345441" y="1021020"/>
          <a:ext cx="1359072" cy="1359072"/>
        </a:xfrm>
        <a:prstGeom prst="ellipse">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altLang="en-US" sz="1100" kern="1200" dirty="0">
              <a:solidFill>
                <a:srgbClr val="002060"/>
              </a:solidFill>
              <a:latin typeface="Avenir Medium" panose="02000503020000020003"/>
            </a:rPr>
            <a:t>Individualized care plan is developed for every member</a:t>
          </a:r>
          <a:endParaRPr lang="en-US" sz="1100" kern="1200" dirty="0">
            <a:solidFill>
              <a:srgbClr val="002060"/>
            </a:solidFill>
            <a:latin typeface="Avenir Medium" panose="02000503020000020003"/>
          </a:endParaRPr>
        </a:p>
      </dsp:txBody>
      <dsp:txXfrm>
        <a:off x="1544472" y="1220051"/>
        <a:ext cx="961010" cy="961010"/>
      </dsp:txXfrm>
    </dsp:sp>
    <dsp:sp modelId="{B94960B0-8119-4CD0-9EDE-E85360AA7BFD}">
      <dsp:nvSpPr>
        <dsp:cNvPr id="0" name=""/>
        <dsp:cNvSpPr/>
      </dsp:nvSpPr>
      <dsp:spPr>
        <a:xfrm rot="19800000">
          <a:off x="2719103" y="966207"/>
          <a:ext cx="361137" cy="458686"/>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2726360" y="1085029"/>
        <a:ext cx="252796" cy="27521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DC0B2F-6B2D-4BA0-87E1-DF844F39C55F}" type="datetimeFigureOut">
              <a:rPr lang="en-US" smtClean="0"/>
              <a:t>2/5/2024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A1FD0A4-2F34-41DF-A385-8FBF699D8155}" type="slidenum">
              <a:rPr lang="en-US" smtClean="0"/>
              <a:t>‹#›</a:t>
            </a:fld>
            <a:endParaRPr lang="en-US"/>
          </a:p>
        </p:txBody>
      </p:sp>
    </p:spTree>
    <p:extLst>
      <p:ext uri="{BB962C8B-B14F-4D97-AF65-F5344CB8AC3E}">
        <p14:creationId xmlns:p14="http://schemas.microsoft.com/office/powerpoint/2010/main" val="1293020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4E1F4-4FEF-4A75-9A5A-52FED9225D7C}" type="slidenum">
              <a:rPr lang="en-US" smtClean="0"/>
              <a:t>1</a:t>
            </a:fld>
            <a:endParaRPr lang="en-US"/>
          </a:p>
        </p:txBody>
      </p:sp>
    </p:spTree>
    <p:extLst>
      <p:ext uri="{BB962C8B-B14F-4D97-AF65-F5344CB8AC3E}">
        <p14:creationId xmlns:p14="http://schemas.microsoft.com/office/powerpoint/2010/main" val="37501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5" tIns="46587" rIns="93175" bIns="46587">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5" tIns="46587" rIns="93175" bIns="46587">
            <a:normAutofit/>
          </a:bodyPr>
          <a:lstStyle/>
          <a:p>
            <a:endParaRPr/>
          </a:p>
        </p:txBody>
      </p:sp>
    </p:spTree>
    <p:extLst>
      <p:ext uri="{BB962C8B-B14F-4D97-AF65-F5344CB8AC3E}">
        <p14:creationId xmlns:p14="http://schemas.microsoft.com/office/powerpoint/2010/main" val="3811816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781050" y="582613"/>
            <a:ext cx="5454650" cy="4090987"/>
          </a:xfrm>
          <a:ln/>
        </p:spPr>
      </p:sp>
      <p:sp>
        <p:nvSpPr>
          <p:cNvPr id="25603" name="Notes Placeholder 2"/>
          <p:cNvSpPr>
            <a:spLocks noGrp="1"/>
          </p:cNvSpPr>
          <p:nvPr>
            <p:ph type="body" idx="1"/>
          </p:nvPr>
        </p:nvSpPr>
        <p:spPr>
          <a:xfrm>
            <a:off x="486838" y="4995330"/>
            <a:ext cx="6043334" cy="246221"/>
          </a:xfrm>
          <a:noFill/>
        </p:spPr>
        <p:txBody>
          <a:bodyPr/>
          <a:lstStyle/>
          <a:p>
            <a:pPr>
              <a:spcBef>
                <a:spcPct val="0"/>
              </a:spcBef>
            </a:pPr>
            <a:endParaRPr lang="en-US" altLang="en-US"/>
          </a:p>
        </p:txBody>
      </p:sp>
      <p:sp>
        <p:nvSpPr>
          <p:cNvPr id="25604" name="Slide Number Placeholder 3"/>
          <p:cNvSpPr>
            <a:spLocks noGrp="1"/>
          </p:cNvSpPr>
          <p:nvPr>
            <p:ph type="sldNum" sz="quarter" idx="5"/>
          </p:nvPr>
        </p:nvSpPr>
        <p:spPr>
          <a:xfrm>
            <a:off x="3971183" y="8830627"/>
            <a:ext cx="3037628" cy="464184"/>
          </a:xfrm>
          <a:prstGeom prst="rect">
            <a:avLst/>
          </a:prstGeom>
          <a:noFill/>
        </p:spPr>
        <p:txBody>
          <a:bodyPr lIns="91577" tIns="45789" rIns="91577" bIns="45789"/>
          <a:lstStyle>
            <a:lvl1pPr defTabSz="930081" eaLnBrk="0" hangingPunct="0">
              <a:spcBef>
                <a:spcPct val="30000"/>
              </a:spcBef>
              <a:defRPr sz="1200">
                <a:solidFill>
                  <a:schemeClr val="tx1"/>
                </a:solidFill>
                <a:latin typeface="Arial" charset="0"/>
              </a:defRPr>
            </a:lvl1pPr>
            <a:lvl2pPr marL="744064" indent="-286179" defTabSz="930081" eaLnBrk="0" hangingPunct="0">
              <a:spcBef>
                <a:spcPct val="30000"/>
              </a:spcBef>
              <a:defRPr sz="1200">
                <a:solidFill>
                  <a:schemeClr val="tx1"/>
                </a:solidFill>
                <a:latin typeface="Arial" charset="0"/>
              </a:defRPr>
            </a:lvl2pPr>
            <a:lvl3pPr marL="1144715" indent="-228943" defTabSz="930081" eaLnBrk="0" hangingPunct="0">
              <a:spcBef>
                <a:spcPct val="30000"/>
              </a:spcBef>
              <a:defRPr sz="1200">
                <a:solidFill>
                  <a:schemeClr val="tx1"/>
                </a:solidFill>
                <a:latin typeface="Arial" charset="0"/>
              </a:defRPr>
            </a:lvl3pPr>
            <a:lvl4pPr marL="1602600" indent="-228943" defTabSz="930081" eaLnBrk="0" hangingPunct="0">
              <a:spcBef>
                <a:spcPct val="30000"/>
              </a:spcBef>
              <a:defRPr sz="1200">
                <a:solidFill>
                  <a:schemeClr val="tx1"/>
                </a:solidFill>
                <a:latin typeface="Arial" charset="0"/>
              </a:defRPr>
            </a:lvl4pPr>
            <a:lvl5pPr marL="2060486" indent="-228943" defTabSz="930081" eaLnBrk="0" hangingPunct="0">
              <a:spcBef>
                <a:spcPct val="30000"/>
              </a:spcBef>
              <a:defRPr sz="1200">
                <a:solidFill>
                  <a:schemeClr val="tx1"/>
                </a:solidFill>
                <a:latin typeface="Arial" charset="0"/>
              </a:defRPr>
            </a:lvl5pPr>
            <a:lvl6pPr marL="2518372" indent="-228943" defTabSz="930081" eaLnBrk="0" fontAlgn="base" hangingPunct="0">
              <a:spcBef>
                <a:spcPct val="30000"/>
              </a:spcBef>
              <a:spcAft>
                <a:spcPct val="0"/>
              </a:spcAft>
              <a:defRPr sz="1200">
                <a:solidFill>
                  <a:schemeClr val="tx1"/>
                </a:solidFill>
                <a:latin typeface="Arial" charset="0"/>
              </a:defRPr>
            </a:lvl6pPr>
            <a:lvl7pPr marL="2976258" indent="-228943" defTabSz="930081" eaLnBrk="0" fontAlgn="base" hangingPunct="0">
              <a:spcBef>
                <a:spcPct val="30000"/>
              </a:spcBef>
              <a:spcAft>
                <a:spcPct val="0"/>
              </a:spcAft>
              <a:defRPr sz="1200">
                <a:solidFill>
                  <a:schemeClr val="tx1"/>
                </a:solidFill>
                <a:latin typeface="Arial" charset="0"/>
              </a:defRPr>
            </a:lvl7pPr>
            <a:lvl8pPr marL="3434144" indent="-228943" defTabSz="930081" eaLnBrk="0" fontAlgn="base" hangingPunct="0">
              <a:spcBef>
                <a:spcPct val="30000"/>
              </a:spcBef>
              <a:spcAft>
                <a:spcPct val="0"/>
              </a:spcAft>
              <a:defRPr sz="1200">
                <a:solidFill>
                  <a:schemeClr val="tx1"/>
                </a:solidFill>
                <a:latin typeface="Arial" charset="0"/>
              </a:defRPr>
            </a:lvl8pPr>
            <a:lvl9pPr marL="3892029" indent="-228943" defTabSz="93008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7F23918-BFFD-41A6-91A3-B5EA971ED451}" type="slidenum">
              <a:rPr lang="en-US" altLang="en-US" smtClean="0"/>
              <a:pPr eaLnBrk="1" hangingPunct="1">
                <a:spcBef>
                  <a:spcPct val="0"/>
                </a:spcBef>
              </a:pPr>
              <a:t>22</a:t>
            </a:fld>
            <a:endParaRPr lang="en-US" altLang="en-US"/>
          </a:p>
        </p:txBody>
      </p:sp>
    </p:spTree>
    <p:extLst>
      <p:ext uri="{BB962C8B-B14F-4D97-AF65-F5344CB8AC3E}">
        <p14:creationId xmlns:p14="http://schemas.microsoft.com/office/powerpoint/2010/main" val="2085891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781050" y="582613"/>
            <a:ext cx="5454650" cy="4090987"/>
          </a:xfrm>
          <a:ln/>
        </p:spPr>
      </p:sp>
      <p:sp>
        <p:nvSpPr>
          <p:cNvPr id="25603" name="Notes Placeholder 2"/>
          <p:cNvSpPr>
            <a:spLocks noGrp="1"/>
          </p:cNvSpPr>
          <p:nvPr>
            <p:ph type="body" idx="1"/>
          </p:nvPr>
        </p:nvSpPr>
        <p:spPr>
          <a:xfrm>
            <a:off x="486838" y="4995330"/>
            <a:ext cx="6043334" cy="246221"/>
          </a:xfrm>
          <a:noFill/>
        </p:spPr>
        <p:txBody>
          <a:bodyPr/>
          <a:lstStyle/>
          <a:p>
            <a:pPr>
              <a:spcBef>
                <a:spcPct val="0"/>
              </a:spcBef>
            </a:pPr>
            <a:endParaRPr lang="en-US" altLang="en-US"/>
          </a:p>
        </p:txBody>
      </p:sp>
      <p:sp>
        <p:nvSpPr>
          <p:cNvPr id="25604" name="Slide Number Placeholder 3"/>
          <p:cNvSpPr>
            <a:spLocks noGrp="1"/>
          </p:cNvSpPr>
          <p:nvPr>
            <p:ph type="sldNum" sz="quarter" idx="5"/>
          </p:nvPr>
        </p:nvSpPr>
        <p:spPr>
          <a:xfrm>
            <a:off x="3971183" y="8830627"/>
            <a:ext cx="3037628" cy="464184"/>
          </a:xfrm>
          <a:prstGeom prst="rect">
            <a:avLst/>
          </a:prstGeom>
          <a:noFill/>
        </p:spPr>
        <p:txBody>
          <a:bodyPr lIns="91577" tIns="45789" rIns="91577" bIns="45789"/>
          <a:lstStyle>
            <a:lvl1pPr defTabSz="930081" eaLnBrk="0" hangingPunct="0">
              <a:spcBef>
                <a:spcPct val="30000"/>
              </a:spcBef>
              <a:defRPr sz="1200">
                <a:solidFill>
                  <a:schemeClr val="tx1"/>
                </a:solidFill>
                <a:latin typeface="Arial" charset="0"/>
              </a:defRPr>
            </a:lvl1pPr>
            <a:lvl2pPr marL="744064" indent="-286179" defTabSz="930081" eaLnBrk="0" hangingPunct="0">
              <a:spcBef>
                <a:spcPct val="30000"/>
              </a:spcBef>
              <a:defRPr sz="1200">
                <a:solidFill>
                  <a:schemeClr val="tx1"/>
                </a:solidFill>
                <a:latin typeface="Arial" charset="0"/>
              </a:defRPr>
            </a:lvl2pPr>
            <a:lvl3pPr marL="1144715" indent="-228943" defTabSz="930081" eaLnBrk="0" hangingPunct="0">
              <a:spcBef>
                <a:spcPct val="30000"/>
              </a:spcBef>
              <a:defRPr sz="1200">
                <a:solidFill>
                  <a:schemeClr val="tx1"/>
                </a:solidFill>
                <a:latin typeface="Arial" charset="0"/>
              </a:defRPr>
            </a:lvl3pPr>
            <a:lvl4pPr marL="1602600" indent="-228943" defTabSz="930081" eaLnBrk="0" hangingPunct="0">
              <a:spcBef>
                <a:spcPct val="30000"/>
              </a:spcBef>
              <a:defRPr sz="1200">
                <a:solidFill>
                  <a:schemeClr val="tx1"/>
                </a:solidFill>
                <a:latin typeface="Arial" charset="0"/>
              </a:defRPr>
            </a:lvl4pPr>
            <a:lvl5pPr marL="2060486" indent="-228943" defTabSz="930081" eaLnBrk="0" hangingPunct="0">
              <a:spcBef>
                <a:spcPct val="30000"/>
              </a:spcBef>
              <a:defRPr sz="1200">
                <a:solidFill>
                  <a:schemeClr val="tx1"/>
                </a:solidFill>
                <a:latin typeface="Arial" charset="0"/>
              </a:defRPr>
            </a:lvl5pPr>
            <a:lvl6pPr marL="2518372" indent="-228943" defTabSz="930081" eaLnBrk="0" fontAlgn="base" hangingPunct="0">
              <a:spcBef>
                <a:spcPct val="30000"/>
              </a:spcBef>
              <a:spcAft>
                <a:spcPct val="0"/>
              </a:spcAft>
              <a:defRPr sz="1200">
                <a:solidFill>
                  <a:schemeClr val="tx1"/>
                </a:solidFill>
                <a:latin typeface="Arial" charset="0"/>
              </a:defRPr>
            </a:lvl6pPr>
            <a:lvl7pPr marL="2976258" indent="-228943" defTabSz="930081" eaLnBrk="0" fontAlgn="base" hangingPunct="0">
              <a:spcBef>
                <a:spcPct val="30000"/>
              </a:spcBef>
              <a:spcAft>
                <a:spcPct val="0"/>
              </a:spcAft>
              <a:defRPr sz="1200">
                <a:solidFill>
                  <a:schemeClr val="tx1"/>
                </a:solidFill>
                <a:latin typeface="Arial" charset="0"/>
              </a:defRPr>
            </a:lvl7pPr>
            <a:lvl8pPr marL="3434144" indent="-228943" defTabSz="930081" eaLnBrk="0" fontAlgn="base" hangingPunct="0">
              <a:spcBef>
                <a:spcPct val="30000"/>
              </a:spcBef>
              <a:spcAft>
                <a:spcPct val="0"/>
              </a:spcAft>
              <a:defRPr sz="1200">
                <a:solidFill>
                  <a:schemeClr val="tx1"/>
                </a:solidFill>
                <a:latin typeface="Arial" charset="0"/>
              </a:defRPr>
            </a:lvl8pPr>
            <a:lvl9pPr marL="3892029" indent="-228943" defTabSz="93008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7F23918-BFFD-41A6-91A3-B5EA971ED451}" type="slidenum">
              <a:rPr lang="en-US" altLang="en-US" smtClean="0"/>
              <a:pPr eaLnBrk="1" hangingPunct="1">
                <a:spcBef>
                  <a:spcPct val="0"/>
                </a:spcBef>
              </a:pPr>
              <a:t>30</a:t>
            </a:fld>
            <a:endParaRPr lang="en-US" altLang="en-US"/>
          </a:p>
        </p:txBody>
      </p:sp>
    </p:spTree>
    <p:extLst>
      <p:ext uri="{BB962C8B-B14F-4D97-AF65-F5344CB8AC3E}">
        <p14:creationId xmlns:p14="http://schemas.microsoft.com/office/powerpoint/2010/main" val="42857841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7.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786135702"/>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Date</a:t>
              </a:r>
            </a:p>
          </p:txBody>
        </p:sp>
      </p:grpSp>
      <p:sp>
        <p:nvSpPr>
          <p:cNvPr id="13314" name="Rectangle 1026"/>
          <p:cNvSpPr>
            <a:spLocks noGrp="1" noChangeArrowheads="1"/>
          </p:cNvSpPr>
          <p:nvPr>
            <p:ph type="ctrTitle"/>
          </p:nvPr>
        </p:nvSpPr>
        <p:spPr bwMode="auto">
          <a:xfrm>
            <a:off x="2693796" y="2140409"/>
            <a:ext cx="5539245" cy="1015663"/>
          </a:xfrm>
          <a:prstGeom prst="rect">
            <a:avLst/>
          </a:prstGeom>
        </p:spPr>
        <p:txBody>
          <a:bodyPr anchor="b">
            <a:spAutoFit/>
          </a:bodyPr>
          <a:lstStyle>
            <a:lvl1pPr>
              <a:defRPr sz="3300" b="1" i="0" baseline="0">
                <a:latin typeface="Avenir Heavy" panose="02000503020000020003" pitchFamily="2" charset="0"/>
                <a:ea typeface="+mj-ea"/>
              </a:defRPr>
            </a:lvl1pPr>
          </a:lstStyle>
          <a:p>
            <a:pPr lvl="0"/>
            <a:r>
              <a:rPr lang="en-US" noProof="0" dirty="0"/>
              <a:t>Click to edit Master title style</a:t>
            </a:r>
          </a:p>
        </p:txBody>
      </p:sp>
      <p:sp>
        <p:nvSpPr>
          <p:cNvPr id="13315" name="Rectangle 1027"/>
          <p:cNvSpPr>
            <a:spLocks noGrp="1" noChangeArrowheads="1"/>
          </p:cNvSpPr>
          <p:nvPr>
            <p:ph type="subTitle" idx="1"/>
          </p:nvPr>
        </p:nvSpPr>
        <p:spPr bwMode="auto">
          <a:xfrm>
            <a:off x="2693796" y="3770660"/>
            <a:ext cx="5539245" cy="369332"/>
          </a:xfrm>
        </p:spPr>
        <p:txBody>
          <a:bodyPr>
            <a:spAutoFit/>
          </a:bodyPr>
          <a:lstStyle>
            <a:lvl1pPr>
              <a:defRPr sz="2400" b="0" i="0" baseline="0">
                <a:latin typeface="Avenir Medium" panose="02000503020000020003" pitchFamily="2" charset="0"/>
                <a:ea typeface="+mn-ea"/>
              </a:defRPr>
            </a:lvl1pPr>
          </a:lstStyle>
          <a:p>
            <a:pPr lvl="0"/>
            <a:r>
              <a:rPr lang="en-US" noProof="0" dirty="0"/>
              <a:t>Click to edit Master subtitle style</a:t>
            </a:r>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86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178013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1482156" y="1990667"/>
            <a:ext cx="4389768" cy="492443"/>
          </a:xfrm>
        </p:spPr>
        <p:txBody>
          <a:bodyPr lIns="0" tIns="0" rIns="0" bIns="0"/>
          <a:lstStyle>
            <a:lvl1pPr>
              <a:defRPr sz="3200" b="0" i="0">
                <a:solidFill>
                  <a:schemeClr val="tx1"/>
                </a:solidFill>
                <a:latin typeface="Avenir Book" panose="02000503020000020003" pitchFamily="2" charset="0"/>
                <a:cs typeface="Calibri"/>
              </a:defRPr>
            </a:lvl1pPr>
          </a:lstStyle>
          <a:p>
            <a:endParaRPr dirty="0"/>
          </a:p>
        </p:txBody>
      </p:sp>
    </p:spTree>
    <p:extLst>
      <p:ext uri="{BB962C8B-B14F-4D97-AF65-F5344CB8AC3E}">
        <p14:creationId xmlns:p14="http://schemas.microsoft.com/office/powerpoint/2010/main" val="254629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8" name="Title 7">
            <a:extLst>
              <a:ext uri="{FF2B5EF4-FFF2-40B4-BE49-F238E27FC236}">
                <a16:creationId xmlns:a16="http://schemas.microsoft.com/office/drawing/2014/main" id="{16DA2F72-25D3-C14B-81C1-7BC3285A731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1976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400220643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3" Type="http://schemas.openxmlformats.org/officeDocument/2006/relationships/slideLayout" Target="../slideLayouts/slideLayout3.xml"/><Relationship Id="rId21" Type="http://schemas.openxmlformats.org/officeDocument/2006/relationships/tags" Target="../tags/tag15.xml"/><Relationship Id="rId7" Type="http://schemas.openxmlformats.org/officeDocument/2006/relationships/tags" Target="../tags/tag1.xml"/><Relationship Id="rId12" Type="http://schemas.openxmlformats.org/officeDocument/2006/relationships/tags" Target="../tags/tag6.xml"/><Relationship Id="rId17" Type="http://schemas.openxmlformats.org/officeDocument/2006/relationships/tags" Target="../tags/tag11.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tags" Target="../tags/tag9.xml"/><Relationship Id="rId23" Type="http://schemas.openxmlformats.org/officeDocument/2006/relationships/oleObject" Target="../embeddings/oleObject1.bin"/><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ext uri="{D42A27DB-BD31-4B8C-83A1-F6EECF244321}">
                <p14:modId xmlns:p14="http://schemas.microsoft.com/office/powerpoint/2010/main" val="34379588"/>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3" imgW="270" imgH="270" progId="TCLayout.ActiveDocument.1">
                  <p:embed/>
                </p:oleObj>
              </mc:Choice>
              <mc:Fallback>
                <p:oleObj name="think-cell Slide" r:id="rId23" imgW="270" imgH="270" progId="TCLayout.ActiveDocument.1">
                  <p:embed/>
                  <p:pic>
                    <p:nvPicPr>
                      <p:cNvPr id="2" name="Object 1" hidden="1"/>
                      <p:cNvPicPr/>
                      <p:nvPr/>
                    </p:nvPicPr>
                    <p:blipFill>
                      <a:blip r:embed="rId24"/>
                      <a:stretch>
                        <a:fillRect/>
                      </a:stretch>
                    </p:blipFill>
                    <p:spPr>
                      <a:xfrm>
                        <a:off x="0" y="0"/>
                        <a:ext cx="161984" cy="161974"/>
                      </a:xfrm>
                      <a:prstGeom prst="rect">
                        <a:avLst/>
                      </a:prstGeom>
                    </p:spPr>
                  </p:pic>
                </p:oleObj>
              </mc:Fallback>
            </mc:AlternateContent>
          </a:graphicData>
        </a:graphic>
      </p:graphicFrame>
      <p:grpSp>
        <p:nvGrpSpPr>
          <p:cNvPr id="58" name="Group 57"/>
          <p:cNvGrpSpPr/>
          <p:nvPr userDrawn="1"/>
        </p:nvGrpSpPr>
        <p:grpSpPr bwMode="ltGray">
          <a:xfrm>
            <a:off x="2" y="6565687"/>
            <a:ext cx="9143999" cy="292313"/>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600">
                <a:solidFill>
                  <a:srgbClr val="000000"/>
                </a:solidFill>
              </a:endParaRPr>
            </a:p>
          </p:txBody>
        </p:sp>
      </p:grpSp>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 name="Title Placeholder 2"/>
          <p:cNvSpPr>
            <a:spLocks noGrp="1" noChangeArrowheads="1"/>
          </p:cNvSpPr>
          <p:nvPr>
            <p:ph type="title"/>
          </p:nvPr>
        </p:nvSpPr>
        <p:spPr bwMode="auto">
          <a:xfrm>
            <a:off x="174945" y="234863"/>
            <a:ext cx="805367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a:t>Click to edit Master title style</a:t>
            </a:r>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8"/>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1"/>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22"/>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9"/>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9"/>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20"/>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10"/>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18"/>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11"/>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5"/>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16"/>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12"/>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3"/>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14"/>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rgbClr val="FFFFFF"/>
                </a:solidFill>
              </a:rPr>
              <a:pPr algn="r" fontAlgn="base">
                <a:spcBef>
                  <a:spcPct val="0"/>
                </a:spcBef>
                <a:spcAft>
                  <a:spcPct val="0"/>
                </a:spcAft>
              </a:pPr>
              <a:t>‹#›</a:t>
            </a:fld>
            <a:endParaRPr lang="en-US">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userDrawn="1"/>
        </p:nvPicPr>
        <p:blipFill>
          <a:blip r:embed="rId2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49428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4" r:id="rId3"/>
    <p:sldLayoutId id="2147483675" r:id="rId4"/>
    <p:sldLayoutId id="2147483676" r:id="rId5"/>
  </p:sldLayoutIdLst>
  <p:hf sldNum="0" hdr="0" dt="0"/>
  <p:txStyles>
    <p:titleStyle>
      <a:lvl1pPr algn="l" defTabSz="913429" rtl="0" eaLnBrk="1" fontAlgn="base" hangingPunct="1">
        <a:spcBef>
          <a:spcPct val="0"/>
        </a:spcBef>
        <a:spcAft>
          <a:spcPct val="0"/>
        </a:spcAft>
        <a:tabLst>
          <a:tab pos="275324" algn="l"/>
        </a:tabLst>
        <a:defRPr sz="4000" b="1" i="0" baseline="0">
          <a:solidFill>
            <a:schemeClr val="tx2"/>
          </a:solidFill>
          <a:latin typeface="Avenir Heavy" panose="02000503020000020003" pitchFamily="2" charset="0"/>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Avenir Book" panose="02000503020000020003" pitchFamily="2"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Avenir Book" panose="02000503020000020003" pitchFamily="2"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Avenir Book" panose="02000503020000020003" pitchFamily="2"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Avenir Book" panose="02000503020000020003" pitchFamily="2"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Avenir Book" panose="02000503020000020003" pitchFamily="2"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3.xml"/><Relationship Id="rId1" Type="http://schemas.openxmlformats.org/officeDocument/2006/relationships/themeOverride" Target="../theme/themeOverride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uftshealthplan.com/member/tufts-health-unify/home" TargetMode="External"/><Relationship Id="rId2" Type="http://schemas.openxmlformats.org/officeDocument/2006/relationships/hyperlink" Target="http://www.commonwealthcarealliance.org/members/one-care" TargetMode="External"/><Relationship Id="rId1" Type="http://schemas.openxmlformats.org/officeDocument/2006/relationships/slideLayout" Target="../slideLayouts/slideLayout3.xml"/><Relationship Id="rId4" Type="http://schemas.openxmlformats.org/officeDocument/2006/relationships/hyperlink" Target="https://www.uhccommunityplan.com/ma/medicaid/one-car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doc/one-care-enrollment-decision-form/download" TargetMode="External"/><Relationship Id="rId2" Type="http://schemas.openxmlformats.org/officeDocument/2006/relationships/hyperlink" Target="http://www.mass.gov/one-care" TargetMode="External"/><Relationship Id="rId1" Type="http://schemas.openxmlformats.org/officeDocument/2006/relationships/slideLayout" Target="../slideLayouts/slideLayout3.xml"/><Relationship Id="rId4" Type="http://schemas.openxmlformats.org/officeDocument/2006/relationships/hyperlink" Target="https://masshealth.ehs.state.ma.us/onecare/"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xml"/><Relationship Id="rId7" Type="http://schemas.openxmlformats.org/officeDocument/2006/relationships/image" Target="../media/image10.jpe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9.jpeg"/><Relationship Id="rId11" Type="http://schemas.openxmlformats.org/officeDocument/2006/relationships/image" Target="../media/image14.png"/><Relationship Id="rId5" Type="http://schemas.openxmlformats.org/officeDocument/2006/relationships/image" Target="../media/image8.emf"/><Relationship Id="rId10" Type="http://schemas.openxmlformats.org/officeDocument/2006/relationships/image" Target="../media/image13.png"/><Relationship Id="rId4" Type="http://schemas.openxmlformats.org/officeDocument/2006/relationships/oleObject" Target="../embeddings/oleObject3.bin"/><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slideLayout" Target="../slideLayouts/slideLayout2.xml"/><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8.emf"/><Relationship Id="rId10" Type="http://schemas.openxmlformats.org/officeDocument/2006/relationships/image" Target="../media/image19.png"/><Relationship Id="rId4" Type="http://schemas.openxmlformats.org/officeDocument/2006/relationships/oleObject" Target="../embeddings/oleObject4.bin"/><Relationship Id="rId9" Type="http://schemas.openxmlformats.org/officeDocument/2006/relationships/image" Target="../media/image1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2648241"/>
            <a:ext cx="5826188" cy="507831"/>
          </a:xfrm>
        </p:spPr>
        <p:txBody>
          <a:bodyPr/>
          <a:lstStyle/>
          <a:p>
            <a:r>
              <a:rPr lang="en-US"/>
              <a:t>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903" y="191330"/>
            <a:ext cx="2283811" cy="1198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4"/>
          <p:cNvSpPr txBox="1">
            <a:spLocks noChangeArrowheads="1"/>
          </p:cNvSpPr>
          <p:nvPr/>
        </p:nvSpPr>
        <p:spPr bwMode="auto">
          <a:xfrm>
            <a:off x="2618815" y="2135420"/>
            <a:ext cx="645001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0" tIns="0" rIns="0" bIns="0" numCol="1" anchor="b" anchorCtr="0" compatLnSpc="1">
            <a:prstTxWarp prst="textNoShape">
              <a:avLst/>
            </a:prstTxWarp>
            <a:spAutoFit/>
          </a:bodyPr>
          <a:lstStyle>
            <a:lvl1pPr algn="l" defTabSz="913429" rtl="0" eaLnBrk="1" fontAlgn="base" hangingPunct="1">
              <a:spcBef>
                <a:spcPct val="0"/>
              </a:spcBef>
              <a:spcAft>
                <a:spcPct val="0"/>
              </a:spcAft>
              <a:tabLst>
                <a:tab pos="275324" algn="l"/>
              </a:tabLst>
              <a:defRPr sz="3300" b="0"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2800" b="1" dirty="0">
                <a:solidFill>
                  <a:srgbClr val="002060"/>
                </a:solidFill>
                <a:latin typeface="Avenir Heavy" panose="02000503020000020003" pitchFamily="2" charset="0"/>
                <a:cs typeface="Arial" panose="020B0604020202020204" pitchFamily="34" charset="0"/>
              </a:rPr>
              <a:t>MassHealth Integrated Care Plans: </a:t>
            </a:r>
          </a:p>
          <a:p>
            <a:r>
              <a:rPr lang="en-US" sz="2800" b="1" dirty="0">
                <a:solidFill>
                  <a:srgbClr val="002060"/>
                </a:solidFill>
                <a:latin typeface="Avenir Heavy" panose="02000503020000020003" pitchFamily="2" charset="0"/>
                <a:cs typeface="Arial" panose="020B0604020202020204" pitchFamily="34" charset="0"/>
              </a:rPr>
              <a:t>One Care, PACE, and SCO</a:t>
            </a:r>
            <a:br>
              <a:rPr lang="en-US" sz="2800" b="1" dirty="0">
                <a:solidFill>
                  <a:srgbClr val="002060"/>
                </a:solidFill>
                <a:latin typeface="Avenir Heavy" panose="02000503020000020003" pitchFamily="2" charset="0"/>
                <a:cs typeface="Arial" panose="020B0604020202020204" pitchFamily="34" charset="0"/>
              </a:rPr>
            </a:br>
            <a:endParaRPr lang="en-US" sz="2800" b="1" dirty="0">
              <a:solidFill>
                <a:srgbClr val="002060"/>
              </a:solidFill>
              <a:latin typeface="Avenir Heavy" panose="02000503020000020003" pitchFamily="2" charset="0"/>
              <a:cs typeface="Arial" panose="020B0604020202020204" pitchFamily="34" charset="0"/>
            </a:endParaRPr>
          </a:p>
        </p:txBody>
      </p:sp>
      <p:sp>
        <p:nvSpPr>
          <p:cNvPr id="6" name="Rectangle 54"/>
          <p:cNvSpPr txBox="1">
            <a:spLocks noChangeArrowheads="1"/>
          </p:cNvSpPr>
          <p:nvPr/>
        </p:nvSpPr>
        <p:spPr bwMode="auto">
          <a:xfrm>
            <a:off x="2620752" y="3817022"/>
            <a:ext cx="6450012"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defRPr/>
            </a:pPr>
            <a:r>
              <a:rPr lang="en-US" sz="2400" kern="0" dirty="0">
                <a:solidFill>
                  <a:srgbClr val="002060"/>
                </a:solidFill>
                <a:latin typeface="Avenir Medium" panose="02000503020000020003" pitchFamily="2" charset="0"/>
              </a:rPr>
              <a:t>Executive Office of Health &amp; Human Services</a:t>
            </a:r>
          </a:p>
          <a:p>
            <a:pPr>
              <a:defRPr/>
            </a:pPr>
            <a:endParaRPr lang="en-US" sz="2400" kern="0" dirty="0">
              <a:solidFill>
                <a:srgbClr val="002060"/>
              </a:solidFill>
              <a:latin typeface="Avenir Medium" panose="02000503020000020003" pitchFamily="2" charset="0"/>
              <a:cs typeface="Arial"/>
            </a:endParaRPr>
          </a:p>
          <a:p>
            <a:pPr>
              <a:defRPr/>
            </a:pPr>
            <a:r>
              <a:rPr lang="en-US" sz="2400" kern="0" dirty="0">
                <a:solidFill>
                  <a:srgbClr val="002060"/>
                </a:solidFill>
                <a:latin typeface="Avenir Medium"/>
                <a:cs typeface="Arial"/>
              </a:rPr>
              <a:t>MassHealth Office of Long-Term Services and Supports</a:t>
            </a:r>
          </a:p>
          <a:p>
            <a:pPr>
              <a:defRPr/>
            </a:pPr>
            <a:endParaRPr lang="en-US" sz="2400" kern="0" dirty="0">
              <a:solidFill>
                <a:srgbClr val="002060"/>
              </a:solidFill>
              <a:latin typeface="Avenir Medium" panose="02000503020000020003" pitchFamily="2" charset="0"/>
              <a:cs typeface="Arial"/>
            </a:endParaRPr>
          </a:p>
          <a:p>
            <a:pPr>
              <a:defRPr/>
            </a:pPr>
            <a:endParaRPr lang="en-US" sz="2400" kern="0" dirty="0">
              <a:solidFill>
                <a:srgbClr val="002060"/>
              </a:solidFill>
              <a:latin typeface="Avenir Medium" panose="02000503020000020003" pitchFamily="2" charset="0"/>
              <a:cs typeface="Arial"/>
            </a:endParaRPr>
          </a:p>
        </p:txBody>
      </p:sp>
      <p:pic>
        <p:nvPicPr>
          <p:cNvPr id="7" name="Picture 2">
            <a:extLst>
              <a:ext uri="{FF2B5EF4-FFF2-40B4-BE49-F238E27FC236}">
                <a16:creationId xmlns:a16="http://schemas.microsoft.com/office/drawing/2014/main" id="{9531784B-98A4-B645-8F4F-369958BBCB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1616" y="185990"/>
            <a:ext cx="2648259" cy="1198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a:extLst>
              <a:ext uri="{FF2B5EF4-FFF2-40B4-BE49-F238E27FC236}">
                <a16:creationId xmlns:a16="http://schemas.microsoft.com/office/drawing/2014/main" id="{A5756B2C-C710-AE45-A60F-3181205C207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79025" y="-1966"/>
            <a:ext cx="1934353" cy="1392063"/>
          </a:xfrm>
          <a:prstGeom prst="rect">
            <a:avLst/>
          </a:prstGeom>
        </p:spPr>
      </p:pic>
    </p:spTree>
    <p:extLst>
      <p:ext uri="{BB962C8B-B14F-4D97-AF65-F5344CB8AC3E}">
        <p14:creationId xmlns:p14="http://schemas.microsoft.com/office/powerpoint/2010/main" val="1510278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54B521A-7D35-7141-A4A3-1AF0BF7FD7A2}"/>
              </a:ext>
            </a:extLst>
          </p:cNvPr>
          <p:cNvSpPr>
            <a:spLocks noGrp="1"/>
          </p:cNvSpPr>
          <p:nvPr>
            <p:ph type="title" idx="4294967295"/>
          </p:nvPr>
        </p:nvSpPr>
        <p:spPr>
          <a:xfrm>
            <a:off x="152400" y="217020"/>
            <a:ext cx="8053388" cy="615950"/>
          </a:xfrm>
        </p:spPr>
        <p:txBody>
          <a:bodyPr/>
          <a:lstStyle/>
          <a:p>
            <a:r>
              <a:rPr lang="en-US" kern="1200" dirty="0">
                <a:solidFill>
                  <a:srgbClr val="002060"/>
                </a:solidFill>
                <a:cs typeface="Arial" panose="020B0604020202020204" pitchFamily="34" charset="0"/>
              </a:rPr>
              <a:t>Background</a:t>
            </a:r>
          </a:p>
        </p:txBody>
      </p:sp>
      <p:cxnSp>
        <p:nvCxnSpPr>
          <p:cNvPr id="2" name="Straight Connector 1">
            <a:extLst>
              <a:ext uri="{FF2B5EF4-FFF2-40B4-BE49-F238E27FC236}">
                <a16:creationId xmlns:a16="http://schemas.microsoft.com/office/drawing/2014/main" id="{7DBAF516-35F2-4000-D588-440F9B3308BD}"/>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73DC06E-1FB3-A1CE-C890-48B5C0EF0590}"/>
              </a:ext>
            </a:extLst>
          </p:cNvPr>
          <p:cNvSpPr txBox="1"/>
          <p:nvPr/>
        </p:nvSpPr>
        <p:spPr>
          <a:xfrm>
            <a:off x="152400" y="1305343"/>
            <a:ext cx="8180428" cy="4524315"/>
          </a:xfrm>
          <a:prstGeom prst="rect">
            <a:avLst/>
          </a:prstGeom>
          <a:noFill/>
        </p:spPr>
        <p:txBody>
          <a:bodyPr wrap="square">
            <a:spAutoFit/>
          </a:bodyPr>
          <a:lstStyle/>
          <a:p>
            <a:pPr marL="354330" marR="5080" indent="-342900">
              <a:lnSpc>
                <a:spcPct val="100000"/>
              </a:lnSpc>
              <a:buFont typeface="Arial" panose="020B0604020202020204" pitchFamily="34" charset="0"/>
              <a:buChar char="•"/>
            </a:pPr>
            <a:r>
              <a:rPr lang="en-US" sz="2400" dirty="0">
                <a:solidFill>
                  <a:srgbClr val="002060"/>
                </a:solidFill>
                <a:latin typeface="Avenir Medium" panose="02000503020000020003" pitchFamily="2" charset="0"/>
                <a:ea typeface="+mj-ea"/>
                <a:cs typeface="+mj-cs"/>
              </a:rPr>
              <a:t>One Care offers comprehensive health plans for individuals ages 21-64 who are eligible for both MassHealth and Medicare (dual eligibles). One Care provides services to members though a One Care Plan and its network of providers</a:t>
            </a:r>
          </a:p>
          <a:p>
            <a:pPr marL="11430" marR="5080">
              <a:lnSpc>
                <a:spcPct val="100000"/>
              </a:lnSpc>
            </a:pPr>
            <a:endParaRPr lang="en-US" sz="2400" dirty="0">
              <a:solidFill>
                <a:srgbClr val="002060"/>
              </a:solidFill>
              <a:latin typeface="Avenir Medium" panose="02000503020000020003" pitchFamily="2" charset="0"/>
              <a:ea typeface="+mj-ea"/>
              <a:cs typeface="+mj-cs"/>
            </a:endParaRPr>
          </a:p>
          <a:p>
            <a:pPr marL="354330" marR="5080" indent="-342900">
              <a:lnSpc>
                <a:spcPct val="100000"/>
              </a:lnSpc>
              <a:buFont typeface="Arial" panose="020B0604020202020204" pitchFamily="34" charset="0"/>
              <a:buChar char="•"/>
            </a:pPr>
            <a:r>
              <a:rPr lang="en-US" sz="2400" dirty="0">
                <a:solidFill>
                  <a:srgbClr val="002060"/>
                </a:solidFill>
                <a:latin typeface="Avenir Medium" panose="02000503020000020003" pitchFamily="2" charset="0"/>
                <a:ea typeface="+mj-ea"/>
                <a:cs typeface="+mj-cs"/>
              </a:rPr>
              <a:t>One Care is currently a demonstration project under Financial Alignment Initiative and will be transitioning to a Dually-Eligible Special Needs Plans  (D-SNPs), a type of Medicare Advantage plan in January 2026</a:t>
            </a:r>
          </a:p>
          <a:p>
            <a:pPr marL="11430" marR="5080">
              <a:lnSpc>
                <a:spcPct val="100000"/>
              </a:lnSpc>
            </a:pPr>
            <a:endParaRPr lang="en-US" sz="2400" dirty="0">
              <a:solidFill>
                <a:srgbClr val="002060"/>
              </a:solidFill>
              <a:latin typeface="Avenir Medium" panose="02000503020000020003" pitchFamily="2" charset="0"/>
              <a:ea typeface="+mj-ea"/>
              <a:cs typeface="+mj-cs"/>
            </a:endParaRPr>
          </a:p>
          <a:p>
            <a:pPr marL="354330" marR="5080" indent="-342900">
              <a:lnSpc>
                <a:spcPct val="100000"/>
              </a:lnSpc>
              <a:buFont typeface="Arial" panose="020B0604020202020204" pitchFamily="34" charset="0"/>
              <a:buChar char="•"/>
            </a:pPr>
            <a:r>
              <a:rPr lang="en-US" sz="2400" dirty="0">
                <a:solidFill>
                  <a:srgbClr val="002060"/>
                </a:solidFill>
                <a:latin typeface="Avenir Medium" panose="02000503020000020003" pitchFamily="2" charset="0"/>
                <a:ea typeface="+mj-ea"/>
                <a:cs typeface="+mj-cs"/>
              </a:rPr>
              <a:t>MassHealth and CMS share oversight of the program. </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B80C2-5243-4CCA-85E7-999D17818E1F}"/>
              </a:ext>
            </a:extLst>
          </p:cNvPr>
          <p:cNvSpPr>
            <a:spLocks noGrp="1"/>
          </p:cNvSpPr>
          <p:nvPr>
            <p:ph type="title" idx="4294967295"/>
          </p:nvPr>
        </p:nvSpPr>
        <p:spPr>
          <a:xfrm>
            <a:off x="174945" y="234863"/>
            <a:ext cx="8053675" cy="615553"/>
          </a:xfrm>
        </p:spPr>
        <p:txBody>
          <a:bodyPr/>
          <a:lstStyle/>
          <a:p>
            <a:r>
              <a:rPr lang="en-US" kern="1200" dirty="0">
                <a:solidFill>
                  <a:srgbClr val="002060"/>
                </a:solidFill>
                <a:cs typeface="Arial" panose="020B0604020202020204" pitchFamily="34" charset="0"/>
              </a:rPr>
              <a:t>One Care Objectives </a:t>
            </a:r>
          </a:p>
        </p:txBody>
      </p:sp>
      <p:sp>
        <p:nvSpPr>
          <p:cNvPr id="3" name="Text Placeholder 2">
            <a:extLst>
              <a:ext uri="{FF2B5EF4-FFF2-40B4-BE49-F238E27FC236}">
                <a16:creationId xmlns:a16="http://schemas.microsoft.com/office/drawing/2014/main" id="{24D5A4CD-4C72-4852-9413-54CE0E5B2E77}"/>
              </a:ext>
            </a:extLst>
          </p:cNvPr>
          <p:cNvSpPr>
            <a:spLocks noGrp="1"/>
          </p:cNvSpPr>
          <p:nvPr>
            <p:ph type="body" idx="1"/>
          </p:nvPr>
        </p:nvSpPr>
        <p:spPr>
          <a:xfrm>
            <a:off x="172700" y="1042720"/>
            <a:ext cx="8817505" cy="5170646"/>
          </a:xfrm>
        </p:spPr>
        <p:txBody>
          <a:bodyPr/>
          <a:lstStyle/>
          <a:p>
            <a:pPr marL="354330" marR="5080" lvl="2" indent="-342900" defTabSz="914400">
              <a:buFont typeface="Wingdings" panose="05000000000000000000" pitchFamily="2" charset="2"/>
              <a:buChar char="§"/>
            </a:pPr>
            <a:r>
              <a:rPr lang="en-US" sz="2400" kern="1200" dirty="0">
                <a:solidFill>
                  <a:srgbClr val="002060"/>
                </a:solidFill>
                <a:latin typeface="Avenir Medium" panose="02000503020000020003" pitchFamily="2" charset="0"/>
                <a:ea typeface="+mj-ea"/>
                <a:cs typeface="+mj-cs"/>
              </a:rPr>
              <a:t>Provide a broad range of health care services, including medical services, behavioral health services, and long-term services and supports that support a member's ability to live independently in the community </a:t>
            </a:r>
          </a:p>
          <a:p>
            <a:pPr marL="11430" marR="5080" lvl="2" indent="0" defTabSz="914400">
              <a:buNone/>
            </a:pPr>
            <a:endParaRPr lang="en-US" sz="2400" kern="1200" dirty="0">
              <a:solidFill>
                <a:srgbClr val="002060"/>
              </a:solidFill>
              <a:latin typeface="Avenir Medium" panose="02000503020000020003" pitchFamily="2" charset="0"/>
              <a:ea typeface="+mj-ea"/>
              <a:cs typeface="+mj-cs"/>
            </a:endParaRPr>
          </a:p>
          <a:p>
            <a:pPr marL="354330" marR="5080" lvl="2" indent="-342900" defTabSz="914400">
              <a:buFont typeface="Wingdings" panose="05000000000000000000" pitchFamily="2" charset="2"/>
              <a:buChar char="§"/>
            </a:pPr>
            <a:r>
              <a:rPr lang="en-US" sz="2400" kern="1200" dirty="0">
                <a:solidFill>
                  <a:srgbClr val="002060"/>
                </a:solidFill>
                <a:latin typeface="Avenir Medium" panose="02000503020000020003" pitchFamily="2" charset="0"/>
                <a:ea typeface="+mj-ea"/>
                <a:cs typeface="+mj-cs"/>
              </a:rPr>
              <a:t>Create a comprehensive, whole-person view of each member’s goals and needs, including how their environment presents barriers or supports them to live independently</a:t>
            </a:r>
          </a:p>
          <a:p>
            <a:pPr marL="11430" marR="5080" lvl="2" indent="0" defTabSz="914400">
              <a:buNone/>
            </a:pPr>
            <a:endParaRPr lang="en-US" sz="2400" kern="1200" dirty="0">
              <a:solidFill>
                <a:srgbClr val="002060"/>
              </a:solidFill>
              <a:latin typeface="Avenir Medium" panose="02000503020000020003" pitchFamily="2" charset="0"/>
              <a:ea typeface="+mj-ea"/>
              <a:cs typeface="+mj-cs"/>
            </a:endParaRPr>
          </a:p>
          <a:p>
            <a:pPr marL="354330" marR="5080" lvl="2" indent="-342900" defTabSz="914400">
              <a:buFont typeface="Wingdings" panose="05000000000000000000" pitchFamily="2" charset="2"/>
              <a:buChar char="§"/>
            </a:pPr>
            <a:r>
              <a:rPr lang="en-US" sz="2400" kern="1200" dirty="0">
                <a:solidFill>
                  <a:srgbClr val="002060"/>
                </a:solidFill>
                <a:latin typeface="Avenir Medium" panose="02000503020000020003" pitchFamily="2" charset="0"/>
                <a:ea typeface="+mj-ea"/>
                <a:cs typeface="+mj-cs"/>
              </a:rPr>
              <a:t>A capitated financial structure paid by MassHealth and Medicare to contracted One Care plans that promotes innovation and flexibility in a member's care </a:t>
            </a:r>
          </a:p>
          <a:p>
            <a:pPr marL="199390" lvl="2" indent="0">
              <a:buNone/>
            </a:pPr>
            <a:endParaRPr lang="en-US" sz="2400" dirty="0">
              <a:latin typeface="Arial"/>
              <a:cs typeface="Arial"/>
            </a:endParaRPr>
          </a:p>
          <a:p>
            <a:endParaRPr lang="en-US" sz="2400" dirty="0"/>
          </a:p>
        </p:txBody>
      </p:sp>
      <p:cxnSp>
        <p:nvCxnSpPr>
          <p:cNvPr id="4" name="Straight Connector 3">
            <a:extLst>
              <a:ext uri="{FF2B5EF4-FFF2-40B4-BE49-F238E27FC236}">
                <a16:creationId xmlns:a16="http://schemas.microsoft.com/office/drawing/2014/main" id="{6666D2DA-FE73-1796-4DA8-648D629F3DDE}"/>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963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74945" y="1164354"/>
            <a:ext cx="8129983" cy="3704989"/>
          </a:xfrm>
          <a:prstGeom prst="rect">
            <a:avLst/>
          </a:prstGeom>
        </p:spPr>
        <p:txBody>
          <a:bodyPr vert="horz" wrap="square" lIns="0" tIns="0" rIns="0" bIns="0" rtlCol="0">
            <a:spAutoFit/>
          </a:bodyPr>
          <a:lstStyle/>
          <a:p>
            <a:pPr marL="355600" marR="5080" indent="-342900">
              <a:lnSpc>
                <a:spcPts val="2920"/>
              </a:lnSpc>
              <a:buFont typeface="Wingdings" panose="05000000000000000000" pitchFamily="2" charset="2"/>
              <a:buChar char="§"/>
            </a:pPr>
            <a:r>
              <a:rPr sz="2400" spc="-35" dirty="0">
                <a:solidFill>
                  <a:srgbClr val="002060"/>
                </a:solidFill>
                <a:latin typeface="Avenir Medium" panose="02000503020000020003"/>
                <a:cs typeface="Calibri"/>
              </a:rPr>
              <a:t>M</a:t>
            </a:r>
            <a:r>
              <a:rPr sz="2400" spc="-15" dirty="0">
                <a:solidFill>
                  <a:srgbClr val="002060"/>
                </a:solidFill>
                <a:latin typeface="Avenir Medium" panose="02000503020000020003"/>
                <a:cs typeface="Calibri"/>
              </a:rPr>
              <a:t>e</a:t>
            </a:r>
            <a:r>
              <a:rPr sz="2400" spc="-5" dirty="0">
                <a:solidFill>
                  <a:srgbClr val="002060"/>
                </a:solidFill>
                <a:latin typeface="Avenir Medium" panose="02000503020000020003"/>
                <a:cs typeface="Calibri"/>
              </a:rPr>
              <a:t>d</a:t>
            </a:r>
            <a:r>
              <a:rPr sz="2400" dirty="0">
                <a:solidFill>
                  <a:srgbClr val="002060"/>
                </a:solidFill>
                <a:latin typeface="Avenir Medium" panose="02000503020000020003"/>
                <a:cs typeface="Calibri"/>
              </a:rPr>
              <a:t>i</a:t>
            </a:r>
            <a:r>
              <a:rPr sz="2400" spc="-45" dirty="0">
                <a:solidFill>
                  <a:srgbClr val="002060"/>
                </a:solidFill>
                <a:latin typeface="Avenir Medium" panose="02000503020000020003"/>
                <a:cs typeface="Calibri"/>
              </a:rPr>
              <a:t>c</a:t>
            </a:r>
            <a:r>
              <a:rPr sz="2400" dirty="0">
                <a:solidFill>
                  <a:srgbClr val="002060"/>
                </a:solidFill>
                <a:latin typeface="Avenir Medium" panose="02000503020000020003"/>
                <a:cs typeface="Calibri"/>
              </a:rPr>
              <a:t>a</a:t>
            </a:r>
            <a:r>
              <a:rPr sz="2400" spc="-55" dirty="0">
                <a:solidFill>
                  <a:srgbClr val="002060"/>
                </a:solidFill>
                <a:latin typeface="Avenir Medium" panose="02000503020000020003"/>
                <a:cs typeface="Calibri"/>
              </a:rPr>
              <a:t>r</a:t>
            </a:r>
            <a:r>
              <a:rPr sz="2400" spc="-15" dirty="0">
                <a:solidFill>
                  <a:srgbClr val="002060"/>
                </a:solidFill>
                <a:latin typeface="Avenir Medium" panose="02000503020000020003"/>
                <a:cs typeface="Calibri"/>
              </a:rPr>
              <a:t>e: </a:t>
            </a:r>
            <a:r>
              <a:rPr sz="2400" spc="-5" dirty="0">
                <a:solidFill>
                  <a:srgbClr val="002060"/>
                </a:solidFill>
                <a:latin typeface="Avenir Medium" panose="02000503020000020003"/>
                <a:cs typeface="Calibri"/>
              </a:rPr>
              <a:t>A</a:t>
            </a:r>
            <a:r>
              <a:rPr sz="2400" dirty="0">
                <a:solidFill>
                  <a:srgbClr val="002060"/>
                </a:solidFill>
                <a:latin typeface="Avenir Medium" panose="02000503020000020003"/>
                <a:cs typeface="Calibri"/>
              </a:rPr>
              <a:t>ll</a:t>
            </a:r>
            <a:r>
              <a:rPr sz="2400" spc="15" dirty="0">
                <a:solidFill>
                  <a:srgbClr val="002060"/>
                </a:solidFill>
                <a:latin typeface="Avenir Medium" panose="02000503020000020003"/>
                <a:cs typeface="Calibri"/>
              </a:rPr>
              <a:t> </a:t>
            </a:r>
            <a:r>
              <a:rPr sz="2400" spc="-80" dirty="0">
                <a:solidFill>
                  <a:srgbClr val="002060"/>
                </a:solidFill>
                <a:latin typeface="Avenir Medium" panose="02000503020000020003"/>
                <a:cs typeface="Calibri"/>
              </a:rPr>
              <a:t>P</a:t>
            </a:r>
            <a:r>
              <a:rPr sz="2400" dirty="0">
                <a:solidFill>
                  <a:srgbClr val="002060"/>
                </a:solidFill>
                <a:latin typeface="Avenir Medium" panose="02000503020000020003"/>
                <a:cs typeface="Calibri"/>
              </a:rPr>
              <a:t>a</a:t>
            </a:r>
            <a:r>
              <a:rPr sz="2400" spc="-15" dirty="0">
                <a:solidFill>
                  <a:srgbClr val="002060"/>
                </a:solidFill>
                <a:latin typeface="Avenir Medium" panose="02000503020000020003"/>
                <a:cs typeface="Calibri"/>
              </a:rPr>
              <a:t>r</a:t>
            </a:r>
            <a:r>
              <a:rPr sz="2400" spc="-10" dirty="0">
                <a:solidFill>
                  <a:srgbClr val="002060"/>
                </a:solidFill>
                <a:latin typeface="Avenir Medium" panose="02000503020000020003"/>
                <a:cs typeface="Calibri"/>
              </a:rPr>
              <a:t>t</a:t>
            </a:r>
            <a:r>
              <a:rPr sz="2400" spc="-5" dirty="0">
                <a:solidFill>
                  <a:srgbClr val="002060"/>
                </a:solidFill>
                <a:latin typeface="Avenir Medium" panose="02000503020000020003"/>
                <a:cs typeface="Calibri"/>
              </a:rPr>
              <a:t> </a:t>
            </a:r>
            <a:r>
              <a:rPr sz="2400" dirty="0">
                <a:solidFill>
                  <a:srgbClr val="002060"/>
                </a:solidFill>
                <a:latin typeface="Avenir Medium" panose="02000503020000020003"/>
                <a:cs typeface="Calibri"/>
              </a:rPr>
              <a:t>A</a:t>
            </a:r>
            <a:r>
              <a:rPr sz="2400" spc="-10" dirty="0">
                <a:solidFill>
                  <a:srgbClr val="002060"/>
                </a:solidFill>
                <a:latin typeface="Avenir Medium" panose="02000503020000020003"/>
                <a:cs typeface="Calibri"/>
              </a:rPr>
              <a:t>, </a:t>
            </a:r>
            <a:r>
              <a:rPr lang="en-US" sz="2400" spc="-10" dirty="0">
                <a:solidFill>
                  <a:srgbClr val="002060"/>
                </a:solidFill>
                <a:latin typeface="Avenir Medium" panose="02000503020000020003"/>
                <a:cs typeface="Calibri"/>
              </a:rPr>
              <a:t> </a:t>
            </a:r>
            <a:r>
              <a:rPr sz="2400" spc="-80" dirty="0">
                <a:solidFill>
                  <a:srgbClr val="002060"/>
                </a:solidFill>
                <a:latin typeface="Avenir Medium" panose="02000503020000020003"/>
                <a:cs typeface="Calibri"/>
              </a:rPr>
              <a:t>P</a:t>
            </a:r>
            <a:r>
              <a:rPr sz="2400" dirty="0">
                <a:solidFill>
                  <a:srgbClr val="002060"/>
                </a:solidFill>
                <a:latin typeface="Avenir Medium" panose="02000503020000020003"/>
                <a:cs typeface="Calibri"/>
              </a:rPr>
              <a:t>a</a:t>
            </a:r>
            <a:r>
              <a:rPr sz="2400" spc="-15" dirty="0">
                <a:solidFill>
                  <a:srgbClr val="002060"/>
                </a:solidFill>
                <a:latin typeface="Avenir Medium" panose="02000503020000020003"/>
                <a:cs typeface="Calibri"/>
              </a:rPr>
              <a:t>r</a:t>
            </a:r>
            <a:r>
              <a:rPr sz="2400" spc="-10" dirty="0">
                <a:solidFill>
                  <a:srgbClr val="002060"/>
                </a:solidFill>
                <a:latin typeface="Avenir Medium" panose="02000503020000020003"/>
                <a:cs typeface="Calibri"/>
              </a:rPr>
              <a:t>t</a:t>
            </a:r>
            <a:r>
              <a:rPr sz="2400" spc="-5" dirty="0">
                <a:solidFill>
                  <a:srgbClr val="002060"/>
                </a:solidFill>
                <a:latin typeface="Avenir Medium" panose="02000503020000020003"/>
                <a:cs typeface="Calibri"/>
              </a:rPr>
              <a:t> </a:t>
            </a:r>
            <a:r>
              <a:rPr sz="2400" spc="-60" dirty="0">
                <a:solidFill>
                  <a:srgbClr val="002060"/>
                </a:solidFill>
                <a:latin typeface="Avenir Medium" panose="02000503020000020003"/>
                <a:cs typeface="Calibri"/>
              </a:rPr>
              <a:t>B</a:t>
            </a:r>
            <a:r>
              <a:rPr sz="2400" spc="-10" dirty="0">
                <a:solidFill>
                  <a:srgbClr val="002060"/>
                </a:solidFill>
                <a:latin typeface="Avenir Medium" panose="02000503020000020003"/>
                <a:cs typeface="Calibri"/>
              </a:rPr>
              <a:t>,</a:t>
            </a:r>
            <a:r>
              <a:rPr sz="2400" dirty="0">
                <a:solidFill>
                  <a:srgbClr val="002060"/>
                </a:solidFill>
                <a:latin typeface="Avenir Medium" panose="02000503020000020003"/>
                <a:cs typeface="Calibri"/>
              </a:rPr>
              <a:t> a</a:t>
            </a:r>
            <a:r>
              <a:rPr sz="2400" spc="-5" dirty="0">
                <a:solidFill>
                  <a:srgbClr val="002060"/>
                </a:solidFill>
                <a:latin typeface="Avenir Medium" panose="02000503020000020003"/>
                <a:cs typeface="Calibri"/>
              </a:rPr>
              <a:t>n</a:t>
            </a:r>
            <a:r>
              <a:rPr sz="2400" dirty="0">
                <a:solidFill>
                  <a:srgbClr val="002060"/>
                </a:solidFill>
                <a:latin typeface="Avenir Medium" panose="02000503020000020003"/>
                <a:cs typeface="Calibri"/>
              </a:rPr>
              <a:t>d</a:t>
            </a:r>
            <a:r>
              <a:rPr sz="2400" spc="-15" dirty="0">
                <a:solidFill>
                  <a:srgbClr val="002060"/>
                </a:solidFill>
                <a:latin typeface="Avenir Medium" panose="02000503020000020003"/>
                <a:cs typeface="Calibri"/>
              </a:rPr>
              <a:t> </a:t>
            </a:r>
            <a:r>
              <a:rPr sz="2400" spc="-80" dirty="0">
                <a:solidFill>
                  <a:srgbClr val="002060"/>
                </a:solidFill>
                <a:latin typeface="Avenir Medium" panose="02000503020000020003"/>
                <a:cs typeface="Calibri"/>
              </a:rPr>
              <a:t>P</a:t>
            </a:r>
            <a:r>
              <a:rPr sz="2400" dirty="0">
                <a:solidFill>
                  <a:srgbClr val="002060"/>
                </a:solidFill>
                <a:latin typeface="Avenir Medium" panose="02000503020000020003"/>
                <a:cs typeface="Calibri"/>
              </a:rPr>
              <a:t>a</a:t>
            </a:r>
            <a:r>
              <a:rPr sz="2400" spc="-15" dirty="0">
                <a:solidFill>
                  <a:srgbClr val="002060"/>
                </a:solidFill>
                <a:latin typeface="Avenir Medium" panose="02000503020000020003"/>
                <a:cs typeface="Calibri"/>
              </a:rPr>
              <a:t>r</a:t>
            </a:r>
            <a:r>
              <a:rPr sz="2400" spc="-10" dirty="0">
                <a:solidFill>
                  <a:srgbClr val="002060"/>
                </a:solidFill>
                <a:latin typeface="Avenir Medium" panose="02000503020000020003"/>
                <a:cs typeface="Calibri"/>
              </a:rPr>
              <a:t>t</a:t>
            </a:r>
            <a:r>
              <a:rPr sz="2400" spc="-5" dirty="0">
                <a:solidFill>
                  <a:srgbClr val="002060"/>
                </a:solidFill>
                <a:latin typeface="Avenir Medium" panose="02000503020000020003"/>
                <a:cs typeface="Calibri"/>
              </a:rPr>
              <a:t> </a:t>
            </a:r>
            <a:r>
              <a:rPr lang="en-US" sz="2400" dirty="0">
                <a:solidFill>
                  <a:srgbClr val="002060"/>
                </a:solidFill>
                <a:latin typeface="Avenir Medium" panose="02000503020000020003"/>
                <a:cs typeface="Calibri"/>
              </a:rPr>
              <a:t>D</a:t>
            </a:r>
          </a:p>
          <a:p>
            <a:pPr marL="12700" marR="5080">
              <a:lnSpc>
                <a:spcPts val="2920"/>
              </a:lnSpc>
            </a:pPr>
            <a:r>
              <a:rPr lang="en-US" sz="2400" dirty="0">
                <a:solidFill>
                  <a:srgbClr val="002060"/>
                </a:solidFill>
                <a:latin typeface="Avenir Medium" panose="02000503020000020003"/>
                <a:cs typeface="Calibri"/>
              </a:rPr>
              <a:t> </a:t>
            </a:r>
          </a:p>
          <a:p>
            <a:pPr marL="355600" marR="5080" indent="-342900">
              <a:lnSpc>
                <a:spcPts val="2920"/>
              </a:lnSpc>
              <a:buFont typeface="Wingdings" panose="05000000000000000000" pitchFamily="2" charset="2"/>
              <a:buChar char="§"/>
            </a:pPr>
            <a:r>
              <a:rPr lang="en-US" sz="2400" spc="-35" dirty="0">
                <a:solidFill>
                  <a:srgbClr val="002060"/>
                </a:solidFill>
                <a:latin typeface="Avenir Medium" panose="02000503020000020003"/>
                <a:cs typeface="Calibri"/>
              </a:rPr>
              <a:t>MassHealth</a:t>
            </a:r>
            <a:r>
              <a:rPr lang="en-US" sz="2400" spc="-15" dirty="0">
                <a:solidFill>
                  <a:srgbClr val="002060"/>
                </a:solidFill>
                <a:latin typeface="Avenir Medium" panose="02000503020000020003"/>
                <a:cs typeface="Calibri"/>
              </a:rPr>
              <a:t> </a:t>
            </a:r>
            <a:r>
              <a:rPr lang="en-US" sz="2400" spc="-5" dirty="0">
                <a:solidFill>
                  <a:srgbClr val="002060"/>
                </a:solidFill>
                <a:latin typeface="Avenir Medium" panose="02000503020000020003"/>
                <a:cs typeface="Calibri"/>
              </a:rPr>
              <a:t>S</a:t>
            </a:r>
            <a:r>
              <a:rPr lang="en-US" sz="2400" spc="-45" dirty="0">
                <a:solidFill>
                  <a:srgbClr val="002060"/>
                </a:solidFill>
                <a:latin typeface="Avenir Medium" panose="02000503020000020003"/>
                <a:cs typeface="Calibri"/>
              </a:rPr>
              <a:t>t</a:t>
            </a:r>
            <a:r>
              <a:rPr lang="en-US" sz="2400" spc="-25" dirty="0">
                <a:solidFill>
                  <a:srgbClr val="002060"/>
                </a:solidFill>
                <a:latin typeface="Avenir Medium" panose="02000503020000020003"/>
                <a:cs typeface="Calibri"/>
              </a:rPr>
              <a:t>a</a:t>
            </a:r>
            <a:r>
              <a:rPr lang="en-US" sz="2400" spc="-40" dirty="0">
                <a:solidFill>
                  <a:srgbClr val="002060"/>
                </a:solidFill>
                <a:latin typeface="Avenir Medium" panose="02000503020000020003"/>
                <a:cs typeface="Calibri"/>
              </a:rPr>
              <a:t>t</a:t>
            </a:r>
            <a:r>
              <a:rPr lang="en-US" sz="2400" spc="-15" dirty="0">
                <a:solidFill>
                  <a:srgbClr val="002060"/>
                </a:solidFill>
                <a:latin typeface="Avenir Medium" panose="02000503020000020003"/>
                <a:cs typeface="Calibri"/>
              </a:rPr>
              <a:t>e</a:t>
            </a:r>
            <a:r>
              <a:rPr lang="en-US" sz="2400" spc="-10" dirty="0">
                <a:solidFill>
                  <a:srgbClr val="002060"/>
                </a:solidFill>
                <a:latin typeface="Avenir Medium" panose="02000503020000020003"/>
                <a:cs typeface="Calibri"/>
              </a:rPr>
              <a:t> </a:t>
            </a:r>
            <a:r>
              <a:rPr lang="en-US" sz="2400" spc="-5" dirty="0">
                <a:solidFill>
                  <a:srgbClr val="002060"/>
                </a:solidFill>
                <a:latin typeface="Avenir Medium" panose="02000503020000020003"/>
                <a:cs typeface="Calibri"/>
              </a:rPr>
              <a:t>P</a:t>
            </a:r>
            <a:r>
              <a:rPr lang="en-US" sz="2400" dirty="0">
                <a:solidFill>
                  <a:srgbClr val="002060"/>
                </a:solidFill>
                <a:latin typeface="Avenir Medium" panose="02000503020000020003"/>
                <a:cs typeface="Calibri"/>
              </a:rPr>
              <a:t>lan </a:t>
            </a:r>
            <a:r>
              <a:rPr lang="en-US" sz="2400" spc="-5" dirty="0">
                <a:solidFill>
                  <a:srgbClr val="002060"/>
                </a:solidFill>
                <a:latin typeface="Avenir Medium" panose="02000503020000020003"/>
                <a:cs typeface="Calibri"/>
              </a:rPr>
              <a:t>Services, which includes LTSS</a:t>
            </a:r>
          </a:p>
          <a:p>
            <a:pPr marL="12700" marR="5080">
              <a:lnSpc>
                <a:spcPts val="2920"/>
              </a:lnSpc>
            </a:pPr>
            <a:endParaRPr lang="en-US" sz="2400" spc="-5" dirty="0">
              <a:solidFill>
                <a:srgbClr val="002060"/>
              </a:solidFill>
              <a:latin typeface="Avenir Medium" panose="02000503020000020003"/>
              <a:cs typeface="Calibri"/>
            </a:endParaRPr>
          </a:p>
          <a:p>
            <a:pPr marL="355600" marR="5080" indent="-342900">
              <a:lnSpc>
                <a:spcPts val="2920"/>
              </a:lnSpc>
              <a:buFont typeface="Wingdings" panose="05000000000000000000" pitchFamily="2" charset="2"/>
              <a:buChar char="§"/>
            </a:pPr>
            <a:r>
              <a:rPr lang="en-US" sz="2400" spc="-25" dirty="0">
                <a:solidFill>
                  <a:srgbClr val="002060"/>
                </a:solidFill>
                <a:latin typeface="Avenir Medium" panose="02000503020000020003"/>
                <a:cs typeface="Calibri"/>
              </a:rPr>
              <a:t>B</a:t>
            </a:r>
            <a:r>
              <a:rPr lang="en-US" sz="2400" spc="-15" dirty="0">
                <a:solidFill>
                  <a:srgbClr val="002060"/>
                </a:solidFill>
                <a:latin typeface="Avenir Medium" panose="02000503020000020003"/>
                <a:cs typeface="Calibri"/>
              </a:rPr>
              <a:t>e</a:t>
            </a:r>
            <a:r>
              <a:rPr lang="en-US" sz="2400" spc="-5" dirty="0">
                <a:solidFill>
                  <a:srgbClr val="002060"/>
                </a:solidFill>
                <a:latin typeface="Avenir Medium" panose="02000503020000020003"/>
                <a:cs typeface="Calibri"/>
              </a:rPr>
              <a:t>h</a:t>
            </a:r>
            <a:r>
              <a:rPr lang="en-US" sz="2400" spc="-50" dirty="0">
                <a:solidFill>
                  <a:srgbClr val="002060"/>
                </a:solidFill>
                <a:latin typeface="Avenir Medium" panose="02000503020000020003"/>
                <a:cs typeface="Calibri"/>
              </a:rPr>
              <a:t>a</a:t>
            </a:r>
            <a:r>
              <a:rPr lang="en-US" sz="2400" spc="-15" dirty="0">
                <a:solidFill>
                  <a:srgbClr val="002060"/>
                </a:solidFill>
                <a:latin typeface="Avenir Medium" panose="02000503020000020003"/>
                <a:cs typeface="Calibri"/>
              </a:rPr>
              <a:t>v</a:t>
            </a:r>
            <a:r>
              <a:rPr lang="en-US" sz="2400" dirty="0">
                <a:solidFill>
                  <a:srgbClr val="002060"/>
                </a:solidFill>
                <a:latin typeface="Avenir Medium" panose="02000503020000020003"/>
                <a:cs typeface="Calibri"/>
              </a:rPr>
              <a:t>io</a:t>
            </a:r>
            <a:r>
              <a:rPr lang="en-US" sz="2400" spc="-70" dirty="0">
                <a:solidFill>
                  <a:srgbClr val="002060"/>
                </a:solidFill>
                <a:latin typeface="Avenir Medium" panose="02000503020000020003"/>
                <a:cs typeface="Calibri"/>
              </a:rPr>
              <a:t>r</a:t>
            </a:r>
            <a:r>
              <a:rPr lang="en-US" sz="2400" dirty="0">
                <a:solidFill>
                  <a:srgbClr val="002060"/>
                </a:solidFill>
                <a:latin typeface="Avenir Medium" panose="02000503020000020003"/>
                <a:cs typeface="Calibri"/>
              </a:rPr>
              <a:t>al</a:t>
            </a:r>
            <a:r>
              <a:rPr lang="en-US" sz="2400" spc="-20" dirty="0">
                <a:solidFill>
                  <a:srgbClr val="002060"/>
                </a:solidFill>
                <a:latin typeface="Avenir Medium" panose="02000503020000020003"/>
                <a:cs typeface="Calibri"/>
              </a:rPr>
              <a:t> </a:t>
            </a:r>
            <a:r>
              <a:rPr lang="en-US" sz="2400" spc="-5" dirty="0">
                <a:solidFill>
                  <a:srgbClr val="002060"/>
                </a:solidFill>
                <a:latin typeface="Avenir Medium" panose="02000503020000020003"/>
                <a:cs typeface="Calibri"/>
              </a:rPr>
              <a:t>H</a:t>
            </a:r>
            <a:r>
              <a:rPr lang="en-US" sz="2400" spc="-15" dirty="0">
                <a:solidFill>
                  <a:srgbClr val="002060"/>
                </a:solidFill>
                <a:latin typeface="Avenir Medium" panose="02000503020000020003"/>
                <a:cs typeface="Calibri"/>
              </a:rPr>
              <a:t>e</a:t>
            </a:r>
            <a:r>
              <a:rPr lang="en-US" sz="2400" dirty="0">
                <a:solidFill>
                  <a:srgbClr val="002060"/>
                </a:solidFill>
                <a:latin typeface="Avenir Medium" panose="02000503020000020003"/>
                <a:cs typeface="Calibri"/>
              </a:rPr>
              <a:t>al</a:t>
            </a:r>
            <a:r>
              <a:rPr lang="en-US" sz="2400" spc="-10" dirty="0">
                <a:solidFill>
                  <a:srgbClr val="002060"/>
                </a:solidFill>
                <a:latin typeface="Avenir Medium" panose="02000503020000020003"/>
                <a:cs typeface="Calibri"/>
              </a:rPr>
              <a:t>t</a:t>
            </a:r>
            <a:r>
              <a:rPr lang="en-US" sz="2400" dirty="0">
                <a:solidFill>
                  <a:srgbClr val="002060"/>
                </a:solidFill>
                <a:latin typeface="Avenir Medium" panose="02000503020000020003"/>
                <a:cs typeface="Calibri"/>
              </a:rPr>
              <a:t>h </a:t>
            </a:r>
            <a:r>
              <a:rPr lang="en-US" sz="2400" spc="-10" dirty="0">
                <a:solidFill>
                  <a:srgbClr val="002060"/>
                </a:solidFill>
                <a:latin typeface="Avenir Medium" panose="02000503020000020003"/>
                <a:cs typeface="Calibri"/>
              </a:rPr>
              <a:t>D</a:t>
            </a:r>
            <a:r>
              <a:rPr lang="en-US" sz="2400" dirty="0">
                <a:solidFill>
                  <a:srgbClr val="002060"/>
                </a:solidFill>
                <a:latin typeface="Avenir Medium" panose="02000503020000020003"/>
                <a:cs typeface="Calibri"/>
              </a:rPr>
              <a:t>i</a:t>
            </a:r>
            <a:r>
              <a:rPr lang="en-US" sz="2400" spc="-40" dirty="0">
                <a:solidFill>
                  <a:srgbClr val="002060"/>
                </a:solidFill>
                <a:latin typeface="Avenir Medium" panose="02000503020000020003"/>
                <a:cs typeface="Calibri"/>
              </a:rPr>
              <a:t>v</a:t>
            </a:r>
            <a:r>
              <a:rPr lang="en-US" sz="2400" spc="-15" dirty="0">
                <a:solidFill>
                  <a:srgbClr val="002060"/>
                </a:solidFill>
                <a:latin typeface="Avenir Medium" panose="02000503020000020003"/>
                <a:cs typeface="Calibri"/>
              </a:rPr>
              <a:t>e</a:t>
            </a:r>
            <a:r>
              <a:rPr lang="en-US" sz="2400" spc="-65" dirty="0">
                <a:solidFill>
                  <a:srgbClr val="002060"/>
                </a:solidFill>
                <a:latin typeface="Avenir Medium" panose="02000503020000020003"/>
                <a:cs typeface="Calibri"/>
              </a:rPr>
              <a:t>r</a:t>
            </a:r>
            <a:r>
              <a:rPr lang="en-US" sz="2400" spc="-5" dirty="0">
                <a:solidFill>
                  <a:srgbClr val="002060"/>
                </a:solidFill>
                <a:latin typeface="Avenir Medium" panose="02000503020000020003"/>
                <a:cs typeface="Calibri"/>
              </a:rPr>
              <a:t>s</a:t>
            </a:r>
            <a:r>
              <a:rPr lang="en-US" sz="2400" dirty="0">
                <a:solidFill>
                  <a:srgbClr val="002060"/>
                </a:solidFill>
                <a:latin typeface="Avenir Medium" panose="02000503020000020003"/>
                <a:cs typeface="Calibri"/>
              </a:rPr>
              <a:t>io</a:t>
            </a:r>
            <a:r>
              <a:rPr lang="en-US" sz="2400" spc="-5" dirty="0">
                <a:solidFill>
                  <a:srgbClr val="002060"/>
                </a:solidFill>
                <a:latin typeface="Avenir Medium" panose="02000503020000020003"/>
                <a:cs typeface="Calibri"/>
              </a:rPr>
              <a:t>n</a:t>
            </a:r>
            <a:r>
              <a:rPr lang="en-US" sz="2400" dirty="0">
                <a:solidFill>
                  <a:srgbClr val="002060"/>
                </a:solidFill>
                <a:latin typeface="Avenir Medium" panose="02000503020000020003"/>
                <a:cs typeface="Calibri"/>
              </a:rPr>
              <a:t>a</a:t>
            </a:r>
            <a:r>
              <a:rPr lang="en-US" sz="2400" spc="-5" dirty="0">
                <a:solidFill>
                  <a:srgbClr val="002060"/>
                </a:solidFill>
                <a:latin typeface="Avenir Medium" panose="02000503020000020003"/>
                <a:cs typeface="Calibri"/>
              </a:rPr>
              <a:t>r</a:t>
            </a:r>
            <a:r>
              <a:rPr lang="en-US" sz="2400" spc="-15" dirty="0">
                <a:solidFill>
                  <a:srgbClr val="002060"/>
                </a:solidFill>
                <a:latin typeface="Avenir Medium" panose="02000503020000020003"/>
                <a:cs typeface="Calibri"/>
              </a:rPr>
              <a:t>y</a:t>
            </a:r>
            <a:r>
              <a:rPr lang="en-US" sz="2400" spc="-10" dirty="0">
                <a:solidFill>
                  <a:srgbClr val="002060"/>
                </a:solidFill>
                <a:latin typeface="Avenir Medium" panose="02000503020000020003"/>
                <a:cs typeface="Calibri"/>
              </a:rPr>
              <a:t> </a:t>
            </a:r>
            <a:r>
              <a:rPr lang="en-US" sz="2400" spc="-5" dirty="0">
                <a:solidFill>
                  <a:srgbClr val="002060"/>
                </a:solidFill>
                <a:latin typeface="Avenir Medium" panose="02000503020000020003"/>
                <a:cs typeface="Calibri"/>
              </a:rPr>
              <a:t>S</a:t>
            </a:r>
            <a:r>
              <a:rPr lang="en-US" sz="2400" spc="-15" dirty="0">
                <a:solidFill>
                  <a:srgbClr val="002060"/>
                </a:solidFill>
                <a:latin typeface="Avenir Medium" panose="02000503020000020003"/>
                <a:cs typeface="Calibri"/>
              </a:rPr>
              <a:t>e</a:t>
            </a:r>
            <a:r>
              <a:rPr lang="en-US" sz="2400" spc="0" dirty="0">
                <a:solidFill>
                  <a:srgbClr val="002060"/>
                </a:solidFill>
                <a:latin typeface="Avenir Medium" panose="02000503020000020003"/>
                <a:cs typeface="Calibri"/>
              </a:rPr>
              <a:t>r</a:t>
            </a:r>
            <a:r>
              <a:rPr lang="en-US" sz="2400" spc="-15" dirty="0">
                <a:solidFill>
                  <a:srgbClr val="002060"/>
                </a:solidFill>
                <a:latin typeface="Avenir Medium" panose="02000503020000020003"/>
                <a:cs typeface="Calibri"/>
              </a:rPr>
              <a:t>v</a:t>
            </a:r>
            <a:r>
              <a:rPr lang="en-US" sz="2400" dirty="0">
                <a:solidFill>
                  <a:srgbClr val="002060"/>
                </a:solidFill>
                <a:latin typeface="Avenir Medium" panose="02000503020000020003"/>
                <a:cs typeface="Calibri"/>
              </a:rPr>
              <a:t>i</a:t>
            </a:r>
            <a:r>
              <a:rPr lang="en-US" sz="2400" spc="-20" dirty="0">
                <a:solidFill>
                  <a:srgbClr val="002060"/>
                </a:solidFill>
                <a:latin typeface="Avenir Medium" panose="02000503020000020003"/>
                <a:cs typeface="Calibri"/>
              </a:rPr>
              <a:t>c</a:t>
            </a:r>
            <a:r>
              <a:rPr lang="en-US" sz="2400" spc="-15" dirty="0">
                <a:solidFill>
                  <a:srgbClr val="002060"/>
                </a:solidFill>
                <a:latin typeface="Avenir Medium" panose="02000503020000020003"/>
                <a:cs typeface="Calibri"/>
              </a:rPr>
              <a:t>es</a:t>
            </a:r>
          </a:p>
          <a:p>
            <a:pPr marL="12700" marR="5080">
              <a:lnSpc>
                <a:spcPts val="2920"/>
              </a:lnSpc>
            </a:pPr>
            <a:endParaRPr lang="en-US" sz="2400" spc="-15" dirty="0">
              <a:solidFill>
                <a:srgbClr val="002060"/>
              </a:solidFill>
              <a:latin typeface="Avenir Medium" panose="02000503020000020003"/>
              <a:cs typeface="Calibri"/>
            </a:endParaRPr>
          </a:p>
          <a:p>
            <a:pPr marL="355600" marR="5080" indent="-342900">
              <a:lnSpc>
                <a:spcPts val="2920"/>
              </a:lnSpc>
              <a:buFont typeface="Wingdings" panose="05000000000000000000" pitchFamily="2" charset="2"/>
              <a:buChar char="§"/>
            </a:pPr>
            <a:r>
              <a:rPr lang="en-US" sz="2400" spc="-5" dirty="0">
                <a:solidFill>
                  <a:srgbClr val="002060"/>
                </a:solidFill>
                <a:latin typeface="Avenir Medium" panose="02000503020000020003"/>
                <a:cs typeface="Calibri"/>
              </a:rPr>
              <a:t>Additional C</a:t>
            </a:r>
            <a:r>
              <a:rPr lang="en-US" sz="2400" dirty="0">
                <a:solidFill>
                  <a:srgbClr val="002060"/>
                </a:solidFill>
                <a:latin typeface="Avenir Medium" panose="02000503020000020003"/>
                <a:cs typeface="Calibri"/>
              </a:rPr>
              <a:t>o</a:t>
            </a:r>
            <a:r>
              <a:rPr lang="en-US" sz="2400" spc="-25" dirty="0">
                <a:solidFill>
                  <a:srgbClr val="002060"/>
                </a:solidFill>
                <a:latin typeface="Avenir Medium" panose="02000503020000020003"/>
                <a:cs typeface="Calibri"/>
              </a:rPr>
              <a:t>mm</a:t>
            </a:r>
            <a:r>
              <a:rPr lang="en-US" sz="2400" spc="-5" dirty="0">
                <a:solidFill>
                  <a:srgbClr val="002060"/>
                </a:solidFill>
                <a:latin typeface="Avenir Medium" panose="02000503020000020003"/>
                <a:cs typeface="Calibri"/>
              </a:rPr>
              <a:t>un</a:t>
            </a:r>
            <a:r>
              <a:rPr lang="en-US" sz="2400" dirty="0">
                <a:solidFill>
                  <a:srgbClr val="002060"/>
                </a:solidFill>
                <a:latin typeface="Avenir Medium" panose="02000503020000020003"/>
                <a:cs typeface="Calibri"/>
              </a:rPr>
              <a:t>i</a:t>
            </a:r>
            <a:r>
              <a:rPr lang="en-US" sz="2400" spc="-20" dirty="0">
                <a:solidFill>
                  <a:srgbClr val="002060"/>
                </a:solidFill>
                <a:latin typeface="Avenir Medium" panose="02000503020000020003"/>
                <a:cs typeface="Calibri"/>
              </a:rPr>
              <a:t>t</a:t>
            </a:r>
            <a:r>
              <a:rPr lang="en-US" sz="2400" spc="-15" dirty="0">
                <a:solidFill>
                  <a:srgbClr val="002060"/>
                </a:solidFill>
                <a:latin typeface="Avenir Medium" panose="02000503020000020003"/>
                <a:cs typeface="Calibri"/>
              </a:rPr>
              <a:t>y-based </a:t>
            </a:r>
            <a:r>
              <a:rPr lang="en-US" sz="2400" spc="-5" dirty="0">
                <a:solidFill>
                  <a:srgbClr val="002060"/>
                </a:solidFill>
                <a:latin typeface="Avenir Medium" panose="02000503020000020003"/>
                <a:cs typeface="Calibri"/>
              </a:rPr>
              <a:t>S</a:t>
            </a:r>
            <a:r>
              <a:rPr lang="en-US" sz="2400" spc="-15" dirty="0">
                <a:solidFill>
                  <a:srgbClr val="002060"/>
                </a:solidFill>
                <a:latin typeface="Avenir Medium" panose="02000503020000020003"/>
                <a:cs typeface="Calibri"/>
              </a:rPr>
              <a:t>e</a:t>
            </a:r>
            <a:r>
              <a:rPr lang="en-US" sz="2400" spc="0" dirty="0">
                <a:solidFill>
                  <a:srgbClr val="002060"/>
                </a:solidFill>
                <a:latin typeface="Avenir Medium" panose="02000503020000020003"/>
                <a:cs typeface="Calibri"/>
              </a:rPr>
              <a:t>r</a:t>
            </a:r>
            <a:r>
              <a:rPr lang="en-US" sz="2400" spc="-15" dirty="0">
                <a:solidFill>
                  <a:srgbClr val="002060"/>
                </a:solidFill>
                <a:latin typeface="Avenir Medium" panose="02000503020000020003"/>
                <a:cs typeface="Calibri"/>
              </a:rPr>
              <a:t>v</a:t>
            </a:r>
            <a:r>
              <a:rPr lang="en-US" sz="2400" dirty="0">
                <a:solidFill>
                  <a:srgbClr val="002060"/>
                </a:solidFill>
                <a:latin typeface="Avenir Medium" panose="02000503020000020003"/>
                <a:cs typeface="Calibri"/>
              </a:rPr>
              <a:t>i</a:t>
            </a:r>
            <a:r>
              <a:rPr lang="en-US" sz="2400" spc="-20" dirty="0">
                <a:solidFill>
                  <a:srgbClr val="002060"/>
                </a:solidFill>
                <a:latin typeface="Avenir Medium" panose="02000503020000020003"/>
                <a:cs typeface="Calibri"/>
              </a:rPr>
              <a:t>c</a:t>
            </a:r>
            <a:r>
              <a:rPr lang="en-US" sz="2400" spc="-15" dirty="0">
                <a:solidFill>
                  <a:srgbClr val="002060"/>
                </a:solidFill>
                <a:latin typeface="Avenir Medium" panose="02000503020000020003"/>
                <a:cs typeface="Calibri"/>
              </a:rPr>
              <a:t>es</a:t>
            </a:r>
            <a:endParaRPr lang="en-US" sz="2400" dirty="0">
              <a:solidFill>
                <a:srgbClr val="002060"/>
              </a:solidFill>
              <a:latin typeface="Avenir Medium" panose="02000503020000020003"/>
              <a:cs typeface="Calibri"/>
            </a:endParaRPr>
          </a:p>
          <a:p>
            <a:pPr marL="12700" marR="5080">
              <a:lnSpc>
                <a:spcPts val="2920"/>
              </a:lnSpc>
            </a:pPr>
            <a:endParaRPr lang="en-US" sz="2400" b="1" dirty="0">
              <a:solidFill>
                <a:srgbClr val="002060"/>
              </a:solidFill>
              <a:latin typeface="Avenir Book" panose="02000503020000020003" pitchFamily="2" charset="0"/>
              <a:cs typeface="Calibri"/>
            </a:endParaRPr>
          </a:p>
          <a:p>
            <a:pPr marL="355600" marR="5080" indent="-342900">
              <a:lnSpc>
                <a:spcPts val="2920"/>
              </a:lnSpc>
              <a:buFont typeface="Wingdings" panose="05000000000000000000" pitchFamily="2" charset="2"/>
              <a:buChar char="§"/>
            </a:pPr>
            <a:endParaRPr lang="en-US" sz="2400" b="1" dirty="0">
              <a:solidFill>
                <a:srgbClr val="002060"/>
              </a:solidFill>
              <a:latin typeface="Avenir Medium"/>
              <a:cs typeface="Calibri"/>
            </a:endParaRPr>
          </a:p>
          <a:p>
            <a:pPr marL="12700" marR="5080" algn="ctr">
              <a:lnSpc>
                <a:spcPts val="2920"/>
              </a:lnSpc>
            </a:pPr>
            <a:endParaRPr sz="2400" b="1" dirty="0">
              <a:solidFill>
                <a:srgbClr val="002060"/>
              </a:solidFill>
              <a:latin typeface="Avenir Book" panose="02000503020000020003" pitchFamily="2" charset="0"/>
              <a:cs typeface="Calibri"/>
            </a:endParaRPr>
          </a:p>
        </p:txBody>
      </p:sp>
      <p:sp>
        <p:nvSpPr>
          <p:cNvPr id="15" name="object 15"/>
          <p:cNvSpPr/>
          <p:nvPr/>
        </p:nvSpPr>
        <p:spPr>
          <a:xfrm>
            <a:off x="3518915" y="4037025"/>
            <a:ext cx="2104642" cy="411530"/>
          </a:xfrm>
          <a:prstGeom prst="rect">
            <a:avLst/>
          </a:prstGeom>
          <a:blipFill>
            <a:blip r:embed="rId3" cstate="print"/>
            <a:stretch>
              <a:fillRect/>
            </a:stretch>
          </a:blipFill>
        </p:spPr>
        <p:txBody>
          <a:bodyPr wrap="square" lIns="0" tIns="0" rIns="0" bIns="0" rtlCol="0"/>
          <a:lstStyle/>
          <a:p>
            <a:endParaRPr/>
          </a:p>
        </p:txBody>
      </p:sp>
      <p:sp>
        <p:nvSpPr>
          <p:cNvPr id="22" name="Slide Number Placeholder 21"/>
          <p:cNvSpPr>
            <a:spLocks noGrp="1"/>
          </p:cNvSpPr>
          <p:nvPr>
            <p:ph type="sldNum" sz="quarter" idx="4294967295"/>
          </p:nvPr>
        </p:nvSpPr>
        <p:spPr/>
        <p:txBody>
          <a:bodyPr/>
          <a:lstStyle/>
          <a:p>
            <a:fld id="{B6F15528-21DE-4FAA-801E-634DDDAF4B2B}" type="slidenum">
              <a:rPr lang="en-US" smtClean="0"/>
              <a:t>12</a:t>
            </a:fld>
            <a:endParaRPr lang="en-US"/>
          </a:p>
        </p:txBody>
      </p:sp>
      <p:sp>
        <p:nvSpPr>
          <p:cNvPr id="7" name="Title 6">
            <a:extLst>
              <a:ext uri="{FF2B5EF4-FFF2-40B4-BE49-F238E27FC236}">
                <a16:creationId xmlns:a16="http://schemas.microsoft.com/office/drawing/2014/main" id="{F77F8F39-ECAC-3A4B-A7CF-02729515F699}"/>
              </a:ext>
            </a:extLst>
          </p:cNvPr>
          <p:cNvSpPr>
            <a:spLocks noGrp="1"/>
          </p:cNvSpPr>
          <p:nvPr>
            <p:ph type="title" idx="4294967295"/>
          </p:nvPr>
        </p:nvSpPr>
        <p:spPr>
          <a:xfrm>
            <a:off x="174945" y="234863"/>
            <a:ext cx="8053675" cy="615553"/>
          </a:xfrm>
        </p:spPr>
        <p:txBody>
          <a:bodyPr/>
          <a:lstStyle/>
          <a:p>
            <a:r>
              <a:rPr lang="en-US" kern="1200" dirty="0">
                <a:solidFill>
                  <a:srgbClr val="002060"/>
                </a:solidFill>
                <a:cs typeface="Arial" panose="020B0604020202020204" pitchFamily="34" charset="0"/>
              </a:rPr>
              <a:t>Covered Services</a:t>
            </a:r>
          </a:p>
        </p:txBody>
      </p:sp>
      <p:cxnSp>
        <p:nvCxnSpPr>
          <p:cNvPr id="2" name="Straight Connector 1">
            <a:extLst>
              <a:ext uri="{FF2B5EF4-FFF2-40B4-BE49-F238E27FC236}">
                <a16:creationId xmlns:a16="http://schemas.microsoft.com/office/drawing/2014/main" id="{9953A833-B986-68AB-E817-FC3C64C1D57B}"/>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85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AEC4EB-4DB0-074B-8E1F-3BA30CD004F4}"/>
              </a:ext>
            </a:extLst>
          </p:cNvPr>
          <p:cNvSpPr>
            <a:spLocks noGrp="1"/>
          </p:cNvSpPr>
          <p:nvPr>
            <p:ph type="title" idx="4294967295"/>
          </p:nvPr>
        </p:nvSpPr>
        <p:spPr>
          <a:xfrm>
            <a:off x="174945" y="79002"/>
            <a:ext cx="8053388" cy="614363"/>
          </a:xfrm>
        </p:spPr>
        <p:txBody>
          <a:bodyPr/>
          <a:lstStyle/>
          <a:p>
            <a:r>
              <a:rPr lang="en-US" dirty="0">
                <a:solidFill>
                  <a:srgbClr val="002060"/>
                </a:solidFill>
                <a:latin typeface="Avenir Heavy" panose="02000503020000020003"/>
              </a:rPr>
              <a:t>Delivery of Care/Program Structure</a:t>
            </a:r>
          </a:p>
        </p:txBody>
      </p:sp>
      <p:cxnSp>
        <p:nvCxnSpPr>
          <p:cNvPr id="2" name="Straight Connector 1">
            <a:extLst>
              <a:ext uri="{FF2B5EF4-FFF2-40B4-BE49-F238E27FC236}">
                <a16:creationId xmlns:a16="http://schemas.microsoft.com/office/drawing/2014/main" id="{93C82452-525E-68E6-1A8E-1B84747EC5D0}"/>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a:extLst>
              <a:ext uri="{FF2B5EF4-FFF2-40B4-BE49-F238E27FC236}">
                <a16:creationId xmlns:a16="http://schemas.microsoft.com/office/drawing/2014/main" id="{F31C3CA5-CDBF-0E57-0AE2-6478F7FD05F9}"/>
              </a:ext>
            </a:extLst>
          </p:cNvPr>
          <p:cNvGraphicFramePr/>
          <p:nvPr>
            <p:extLst>
              <p:ext uri="{D42A27DB-BD31-4B8C-83A1-F6EECF244321}">
                <p14:modId xmlns:p14="http://schemas.microsoft.com/office/powerpoint/2010/main" val="116997802"/>
              </p:ext>
            </p:extLst>
          </p:nvPr>
        </p:nvGraphicFramePr>
        <p:xfrm>
          <a:off x="1400802" y="941294"/>
          <a:ext cx="6342396"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842890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A0260F-C2A5-49A0-BB38-D7F276B1F05C}"/>
              </a:ext>
            </a:extLst>
          </p:cNvPr>
          <p:cNvSpPr>
            <a:spLocks noGrp="1"/>
          </p:cNvSpPr>
          <p:nvPr>
            <p:ph idx="1"/>
          </p:nvPr>
        </p:nvSpPr>
        <p:spPr>
          <a:xfrm>
            <a:off x="337663" y="1456175"/>
            <a:ext cx="8053675" cy="6155531"/>
          </a:xfrm>
        </p:spPr>
        <p:txBody>
          <a:bodyPr/>
          <a:lstStyle/>
          <a:p>
            <a:pPr marL="342900" indent="-342900">
              <a:buClrTx/>
              <a:buFont typeface="Wingdings" panose="05000000000000000000" pitchFamily="2" charset="2"/>
              <a:buChar char="§"/>
            </a:pPr>
            <a:r>
              <a:rPr lang="en-US" sz="2000" b="1" dirty="0">
                <a:solidFill>
                  <a:srgbClr val="002060"/>
                </a:solidFill>
                <a:latin typeface="Avenir Medium"/>
              </a:rPr>
              <a:t>Commonwealth Care Alliance (CCA)</a:t>
            </a:r>
          </a:p>
          <a:p>
            <a:pPr marL="396875" lvl="2" indent="0">
              <a:buClrTx/>
              <a:buNone/>
            </a:pPr>
            <a:r>
              <a:rPr lang="en-US" sz="2000" dirty="0">
                <a:solidFill>
                  <a:srgbClr val="002060"/>
                </a:solidFill>
                <a:latin typeface="Avenir Medium"/>
                <a:hlinkClick r:id="rId2">
                  <a:extLst>
                    <a:ext uri="{A12FA001-AC4F-418D-AE19-62706E023703}">
                      <ahyp:hlinkClr xmlns:ahyp="http://schemas.microsoft.com/office/drawing/2018/hyperlinkcolor" val="tx"/>
                    </a:ext>
                  </a:extLst>
                </a:hlinkClick>
              </a:rPr>
              <a:t>http://www.commonwealthcarealliance.org/members/one-care</a:t>
            </a:r>
            <a:endParaRPr lang="en-US" sz="2000" dirty="0">
              <a:solidFill>
                <a:srgbClr val="002060"/>
              </a:solidFill>
              <a:latin typeface="Avenir Medium"/>
            </a:endParaRPr>
          </a:p>
          <a:p>
            <a:pPr marL="396875" lvl="2" indent="0">
              <a:buClrTx/>
              <a:buNone/>
            </a:pPr>
            <a:r>
              <a:rPr lang="en-US" sz="2000" dirty="0">
                <a:solidFill>
                  <a:srgbClr val="002060"/>
                </a:solidFill>
                <a:latin typeface="Avenir Medium"/>
              </a:rPr>
              <a:t>Barnstable, Berkshire, Bristol, Essex, Franklin, Hampden, Hampshire, Middlesex, Norfolk, Plymouth, Suffolk, Worcester</a:t>
            </a:r>
            <a:endParaRPr lang="en-US" sz="2000" dirty="0">
              <a:solidFill>
                <a:srgbClr val="002060"/>
              </a:solidFill>
              <a:latin typeface="Avenir Medium"/>
              <a:cs typeface="Arial"/>
            </a:endParaRPr>
          </a:p>
          <a:p>
            <a:pPr>
              <a:buClrTx/>
            </a:pPr>
            <a:endParaRPr lang="en-US" sz="2000" dirty="0">
              <a:solidFill>
                <a:srgbClr val="002060"/>
              </a:solidFill>
              <a:latin typeface="Avenir Medium"/>
            </a:endParaRPr>
          </a:p>
          <a:p>
            <a:pPr>
              <a:buClrTx/>
              <a:buFont typeface="Wingdings" panose="05000000000000000000" pitchFamily="2" charset="2"/>
              <a:buChar char="§"/>
            </a:pPr>
            <a:r>
              <a:rPr lang="en-US" sz="2000" dirty="0">
                <a:solidFill>
                  <a:srgbClr val="002060"/>
                </a:solidFill>
                <a:latin typeface="Avenir Medium"/>
              </a:rPr>
              <a:t>  </a:t>
            </a:r>
            <a:r>
              <a:rPr lang="en-US" sz="2000" b="1" dirty="0">
                <a:solidFill>
                  <a:srgbClr val="002060"/>
                </a:solidFill>
                <a:latin typeface="Avenir Medium"/>
              </a:rPr>
              <a:t>Tufts Health Unify</a:t>
            </a:r>
          </a:p>
          <a:p>
            <a:pPr marL="396875" lvl="2" indent="0">
              <a:buClrTx/>
              <a:buNone/>
            </a:pPr>
            <a:r>
              <a:rPr lang="en-US" sz="2000" dirty="0">
                <a:solidFill>
                  <a:srgbClr val="002060"/>
                </a:solidFill>
                <a:latin typeface="Avenir Medium"/>
                <a:hlinkClick r:id="rId3">
                  <a:extLst>
                    <a:ext uri="{A12FA001-AC4F-418D-AE19-62706E023703}">
                      <ahyp:hlinkClr xmlns:ahyp="http://schemas.microsoft.com/office/drawing/2018/hyperlinkcolor" val="tx"/>
                    </a:ext>
                  </a:extLst>
                </a:hlinkClick>
              </a:rPr>
              <a:t>https://tuftshealthplan.com/member/tufts-health-unify/home</a:t>
            </a:r>
            <a:endParaRPr lang="en-US" sz="2000" dirty="0">
              <a:solidFill>
                <a:srgbClr val="002060"/>
              </a:solidFill>
              <a:latin typeface="Avenir Medium"/>
            </a:endParaRPr>
          </a:p>
          <a:p>
            <a:pPr marL="396875" lvl="2" indent="0">
              <a:buClrTx/>
              <a:buNone/>
            </a:pPr>
            <a:r>
              <a:rPr lang="en-US" sz="2000" dirty="0">
                <a:solidFill>
                  <a:srgbClr val="002060"/>
                </a:solidFill>
                <a:latin typeface="Avenir Medium"/>
              </a:rPr>
              <a:t>Barnstable, Bristol, Essex, Middlesex, Norfolk, Plymouth, Suffolk, Worcester</a:t>
            </a:r>
            <a:endParaRPr lang="en-US" sz="2000" dirty="0">
              <a:solidFill>
                <a:srgbClr val="002060"/>
              </a:solidFill>
              <a:latin typeface="Avenir Medium"/>
              <a:cs typeface="Arial"/>
            </a:endParaRPr>
          </a:p>
          <a:p>
            <a:pPr marL="130175" lvl="2" indent="0">
              <a:buClrTx/>
              <a:buNone/>
            </a:pPr>
            <a:endParaRPr lang="en-US" sz="2000" dirty="0">
              <a:solidFill>
                <a:srgbClr val="002060"/>
              </a:solidFill>
              <a:latin typeface="Avenir Medium"/>
              <a:cs typeface="Arial"/>
            </a:endParaRPr>
          </a:p>
          <a:p>
            <a:pPr marL="128030" lvl="1" indent="-266700">
              <a:buClrTx/>
              <a:buFont typeface="Wingdings" charset="0"/>
              <a:buChar char="§"/>
            </a:pPr>
            <a:r>
              <a:rPr lang="en-US" sz="2000" b="1" dirty="0">
                <a:solidFill>
                  <a:srgbClr val="002060"/>
                </a:solidFill>
                <a:latin typeface="Avenir Medium"/>
                <a:cs typeface="Arial"/>
              </a:rPr>
              <a:t>UnitedHealthcare Connected </a:t>
            </a:r>
          </a:p>
          <a:p>
            <a:pPr marL="0" lvl="1" indent="-138670">
              <a:buClrTx/>
              <a:buNone/>
            </a:pPr>
            <a:r>
              <a:rPr lang="en-US" sz="2000" dirty="0">
                <a:solidFill>
                  <a:srgbClr val="002060"/>
                </a:solidFill>
                <a:latin typeface="Avenir Medium"/>
                <a:cs typeface="Arial"/>
              </a:rPr>
              <a:t>      </a:t>
            </a:r>
            <a:r>
              <a:rPr lang="en-US" sz="2000" dirty="0">
                <a:solidFill>
                  <a:srgbClr val="002060"/>
                </a:solidFill>
                <a:latin typeface="Avenir Medium"/>
                <a:ea typeface="+mn-lt"/>
                <a:cs typeface="+mn-lt"/>
                <a:hlinkClick r:id="rId4">
                  <a:extLst>
                    <a:ext uri="{A12FA001-AC4F-418D-AE19-62706E023703}">
                      <ahyp:hlinkClr xmlns:ahyp="http://schemas.microsoft.com/office/drawing/2018/hyperlinkcolor" val="tx"/>
                    </a:ext>
                  </a:extLst>
                </a:hlinkClick>
              </a:rPr>
              <a:t>https://www.uhccommunityplan.com/ma/medicaid/one-care</a:t>
            </a:r>
          </a:p>
          <a:p>
            <a:pPr marL="429182" lvl="3" indent="-138670">
              <a:buClrTx/>
              <a:buNone/>
            </a:pPr>
            <a:r>
              <a:rPr lang="en-US" sz="2000" dirty="0">
                <a:solidFill>
                  <a:srgbClr val="002060"/>
                </a:solidFill>
                <a:latin typeface="Avenir Medium"/>
                <a:ea typeface="+mn-lt"/>
                <a:cs typeface="+mn-lt"/>
              </a:rPr>
              <a:t>  Bristol, Essex (partial), Franklin, Hampden, Hampshire, Middlesex, Plymouth, Suffolk, Worcester</a:t>
            </a:r>
            <a:endParaRPr lang="en-US" sz="2000" dirty="0">
              <a:solidFill>
                <a:srgbClr val="002060"/>
              </a:solidFill>
              <a:latin typeface="Avenir Medium"/>
              <a:ea typeface="+mn-lt"/>
              <a:cs typeface="+mn-lt"/>
              <a:hlinkClick r:id="rId4">
                <a:extLst>
                  <a:ext uri="{A12FA001-AC4F-418D-AE19-62706E023703}">
                    <ahyp:hlinkClr xmlns:ahyp="http://schemas.microsoft.com/office/drawing/2018/hyperlinkcolor" val="tx"/>
                  </a:ext>
                </a:extLst>
              </a:hlinkClick>
            </a:endParaRPr>
          </a:p>
          <a:p>
            <a:pPr marL="290512" lvl="3" indent="0">
              <a:buClrTx/>
              <a:buNone/>
            </a:pPr>
            <a:endParaRPr lang="en-US" sz="2000" dirty="0">
              <a:solidFill>
                <a:srgbClr val="1D954F"/>
              </a:solidFill>
              <a:ea typeface="+mn-lt"/>
              <a:cs typeface="+mn-lt"/>
              <a:hlinkClick r:id="rId4">
                <a:extLst>
                  <a:ext uri="{A12FA001-AC4F-418D-AE19-62706E023703}">
                    <ahyp:hlinkClr xmlns:ahyp="http://schemas.microsoft.com/office/drawing/2018/hyperlinkcolor" val="tx"/>
                  </a:ext>
                </a:extLst>
              </a:hlinkClick>
            </a:endParaRPr>
          </a:p>
          <a:p>
            <a:pPr>
              <a:buClrTx/>
            </a:pPr>
            <a:endParaRPr lang="en-US" sz="2000" dirty="0">
              <a:latin typeface="+mn-lt"/>
            </a:endParaRPr>
          </a:p>
          <a:p>
            <a:pPr>
              <a:buClrTx/>
            </a:pPr>
            <a:endParaRPr lang="en-US" sz="2000" dirty="0">
              <a:latin typeface="Arial"/>
            </a:endParaRPr>
          </a:p>
          <a:p>
            <a:pPr>
              <a:buClrTx/>
            </a:pPr>
            <a:endParaRPr lang="en-US" sz="2000" dirty="0">
              <a:latin typeface="Arial"/>
            </a:endParaRPr>
          </a:p>
          <a:p>
            <a:pPr>
              <a:buClrTx/>
            </a:pPr>
            <a:endParaRPr lang="en-US" sz="2000" dirty="0">
              <a:latin typeface="Arial"/>
            </a:endParaRPr>
          </a:p>
          <a:p>
            <a:pPr>
              <a:buClr>
                <a:srgbClr val="000000"/>
              </a:buClr>
            </a:pPr>
            <a:endParaRPr lang="en-US" sz="2000" dirty="0"/>
          </a:p>
        </p:txBody>
      </p:sp>
      <p:sp>
        <p:nvSpPr>
          <p:cNvPr id="4" name="TextBox 3">
            <a:extLst>
              <a:ext uri="{FF2B5EF4-FFF2-40B4-BE49-F238E27FC236}">
                <a16:creationId xmlns:a16="http://schemas.microsoft.com/office/drawing/2014/main" id="{099C1580-71E2-4218-BF7E-527555C0D216}"/>
              </a:ext>
            </a:extLst>
          </p:cNvPr>
          <p:cNvSpPr txBox="1"/>
          <p:nvPr/>
        </p:nvSpPr>
        <p:spPr>
          <a:xfrm rot="10800000" flipV="1">
            <a:off x="337663" y="5766082"/>
            <a:ext cx="751898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002060"/>
                </a:solidFill>
                <a:latin typeface="Avenir Medium"/>
                <a:ea typeface="+mn-lt"/>
                <a:cs typeface="+mn-lt"/>
              </a:rPr>
              <a:t>*Dukes and Nantucket are outside of One Care service areas</a:t>
            </a:r>
          </a:p>
        </p:txBody>
      </p:sp>
      <p:sp>
        <p:nvSpPr>
          <p:cNvPr id="5" name="Title 4">
            <a:extLst>
              <a:ext uri="{FF2B5EF4-FFF2-40B4-BE49-F238E27FC236}">
                <a16:creationId xmlns:a16="http://schemas.microsoft.com/office/drawing/2014/main" id="{D55C2409-9816-FC44-A627-F93F33AB1732}"/>
              </a:ext>
            </a:extLst>
          </p:cNvPr>
          <p:cNvSpPr>
            <a:spLocks noGrp="1"/>
          </p:cNvSpPr>
          <p:nvPr>
            <p:ph type="title" idx="4294967295"/>
          </p:nvPr>
        </p:nvSpPr>
        <p:spPr>
          <a:xfrm>
            <a:off x="174945" y="234863"/>
            <a:ext cx="8143290" cy="615553"/>
          </a:xfrm>
        </p:spPr>
        <p:txBody>
          <a:bodyPr/>
          <a:lstStyle/>
          <a:p>
            <a:r>
              <a:rPr lang="en-US" kern="1200" dirty="0">
                <a:solidFill>
                  <a:srgbClr val="002060"/>
                </a:solidFill>
                <a:cs typeface="Arial" panose="020B0604020202020204" pitchFamily="34" charset="0"/>
              </a:rPr>
              <a:t>One Care Plans and Service Areas</a:t>
            </a:r>
          </a:p>
        </p:txBody>
      </p:sp>
      <p:cxnSp>
        <p:nvCxnSpPr>
          <p:cNvPr id="2" name="Straight Connector 1">
            <a:extLst>
              <a:ext uri="{FF2B5EF4-FFF2-40B4-BE49-F238E27FC236}">
                <a16:creationId xmlns:a16="http://schemas.microsoft.com/office/drawing/2014/main" id="{38FA2F55-F220-2F18-8844-53044206D735}"/>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147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14C4A01-3BBD-40AA-9D5D-7E01A6883380}"/>
              </a:ext>
            </a:extLst>
          </p:cNvPr>
          <p:cNvSpPr txBox="1">
            <a:spLocks/>
          </p:cNvSpPr>
          <p:nvPr/>
        </p:nvSpPr>
        <p:spPr bwMode="auto">
          <a:xfrm>
            <a:off x="0" y="1043516"/>
            <a:ext cx="8709752" cy="44935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ct val="0"/>
              </a:spcAft>
              <a:buClr>
                <a:schemeClr val="tx2"/>
              </a:buClr>
              <a:defRPr sz="3200" b="0" i="0" baseline="0">
                <a:solidFill>
                  <a:schemeClr val="tx1"/>
                </a:solidFill>
                <a:latin typeface="Calibri"/>
                <a:ea typeface="+mn-ea"/>
                <a:cs typeface="Calibri"/>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457200" indent="-457200">
              <a:buAutoNum type="arabicPeriod"/>
            </a:pPr>
            <a:endParaRPr lang="en-US" sz="2000" kern="0" dirty="0">
              <a:latin typeface="+mn-lt"/>
            </a:endParaRPr>
          </a:p>
          <a:p>
            <a:pPr marL="855345" lvl="2" indent="-457200">
              <a:buClrTx/>
              <a:buFont typeface="+mj-lt"/>
              <a:buAutoNum type="arabicPeriod"/>
            </a:pPr>
            <a:r>
              <a:rPr lang="en-US" sz="2400" kern="0" dirty="0">
                <a:solidFill>
                  <a:srgbClr val="002060"/>
                </a:solidFill>
                <a:latin typeface="Avenir Medium"/>
              </a:rPr>
              <a:t>Enroll online* by visiting the One Care website and clicking on “How to enroll in One Care” – </a:t>
            </a:r>
            <a:r>
              <a:rPr lang="en-US" sz="2400" kern="0" dirty="0">
                <a:solidFill>
                  <a:srgbClr val="002060"/>
                </a:solidFill>
                <a:latin typeface="Avenir Medium"/>
                <a:hlinkClick r:id="rId2">
                  <a:extLst>
                    <a:ext uri="{A12FA001-AC4F-418D-AE19-62706E023703}">
                      <ahyp:hlinkClr xmlns:ahyp="http://schemas.microsoft.com/office/drawing/2018/hyperlinkcolor" val="tx"/>
                    </a:ext>
                  </a:extLst>
                </a:hlinkClick>
              </a:rPr>
              <a:t>www.mass.gov/one-care</a:t>
            </a:r>
            <a:endParaRPr lang="en-US" sz="2400" kern="0" dirty="0">
              <a:solidFill>
                <a:srgbClr val="002060"/>
              </a:solidFill>
              <a:latin typeface="Avenir Medium"/>
              <a:cs typeface="Arial"/>
            </a:endParaRPr>
          </a:p>
          <a:p>
            <a:pPr marL="1153795" lvl="4" indent="-457200">
              <a:buClrTx/>
              <a:buAutoNum type="arabicPeriod"/>
            </a:pPr>
            <a:endParaRPr lang="en-US" sz="2400" kern="0" dirty="0">
              <a:solidFill>
                <a:srgbClr val="002060"/>
              </a:solidFill>
              <a:latin typeface="Avenir Medium"/>
              <a:cs typeface="Arial"/>
            </a:endParaRPr>
          </a:p>
          <a:p>
            <a:pPr marL="855345" lvl="2" indent="-457200">
              <a:buClrTx/>
              <a:buFont typeface="+mj-lt"/>
              <a:buAutoNum type="arabicPeriod"/>
            </a:pPr>
            <a:r>
              <a:rPr lang="en-US" sz="2400" kern="0" dirty="0">
                <a:solidFill>
                  <a:srgbClr val="002060"/>
                </a:solidFill>
                <a:latin typeface="Avenir Medium"/>
              </a:rPr>
              <a:t>Complete and mail or fax the paper One Care Enrollment Decision Form (also available on the </a:t>
            </a:r>
            <a:r>
              <a:rPr lang="en-US" sz="2400" kern="0" dirty="0">
                <a:solidFill>
                  <a:srgbClr val="002060"/>
                </a:solidFill>
                <a:latin typeface="Avenir Medium"/>
                <a:hlinkClick r:id="rId3">
                  <a:extLst>
                    <a:ext uri="{A12FA001-AC4F-418D-AE19-62706E023703}">
                      <ahyp:hlinkClr xmlns:ahyp="http://schemas.microsoft.com/office/drawing/2018/hyperlinkcolor" val="tx"/>
                    </a:ext>
                  </a:extLst>
                </a:hlinkClick>
              </a:rPr>
              <a:t>One Care website</a:t>
            </a:r>
            <a:r>
              <a:rPr lang="en-US" sz="2400" kern="0" dirty="0">
                <a:solidFill>
                  <a:srgbClr val="002060"/>
                </a:solidFill>
                <a:latin typeface="Avenir Medium"/>
              </a:rPr>
              <a:t>)</a:t>
            </a:r>
            <a:endParaRPr lang="en-US" sz="2400" kern="0" dirty="0">
              <a:solidFill>
                <a:srgbClr val="002060"/>
              </a:solidFill>
              <a:latin typeface="Avenir Medium"/>
              <a:cs typeface="Arial"/>
            </a:endParaRPr>
          </a:p>
          <a:p>
            <a:pPr marL="855345" lvl="2" indent="-457200">
              <a:buClrTx/>
              <a:buAutoNum type="arabicPeriod"/>
            </a:pPr>
            <a:endParaRPr lang="en-US" sz="2400" kern="0" dirty="0">
              <a:solidFill>
                <a:srgbClr val="002060"/>
              </a:solidFill>
              <a:latin typeface="Avenir Medium"/>
            </a:endParaRPr>
          </a:p>
          <a:p>
            <a:pPr marL="855345" lvl="2" indent="-457200">
              <a:buClrTx/>
              <a:buAutoNum type="arabicPeriod"/>
            </a:pPr>
            <a:r>
              <a:rPr lang="en-US" sz="2400" kern="0" dirty="0">
                <a:solidFill>
                  <a:srgbClr val="002060"/>
                </a:solidFill>
                <a:latin typeface="Avenir Medium"/>
              </a:rPr>
              <a:t>Call MassHealth Customer Service </a:t>
            </a:r>
            <a:endParaRPr lang="en-US" sz="2400" kern="0" dirty="0">
              <a:solidFill>
                <a:srgbClr val="002060"/>
              </a:solidFill>
              <a:latin typeface="Avenir Medium"/>
              <a:cs typeface="Arial"/>
            </a:endParaRPr>
          </a:p>
          <a:p>
            <a:pPr marL="398145" lvl="2" indent="0">
              <a:buClrTx/>
              <a:buNone/>
            </a:pPr>
            <a:r>
              <a:rPr lang="en-US" sz="2400" kern="0" dirty="0">
                <a:solidFill>
                  <a:srgbClr val="002060"/>
                </a:solidFill>
                <a:latin typeface="Avenir Medium"/>
              </a:rPr>
              <a:t>	(Monday – Friday, 8:00 am – 5:00 pm) at 1-800- 841- 	2900 or TTY: 1-800-497-4648 (for people who are 	deaf, hard of hearing, or speech disabled)</a:t>
            </a:r>
            <a:endParaRPr lang="en-US" sz="2400" kern="0" dirty="0">
              <a:solidFill>
                <a:srgbClr val="002060"/>
              </a:solidFill>
              <a:latin typeface="Avenir Medium"/>
              <a:cs typeface="Arial"/>
            </a:endParaRPr>
          </a:p>
          <a:p>
            <a:endParaRPr lang="en-US" kern="0" dirty="0"/>
          </a:p>
        </p:txBody>
      </p:sp>
      <p:sp>
        <p:nvSpPr>
          <p:cNvPr id="3" name="TextBox 2">
            <a:extLst>
              <a:ext uri="{FF2B5EF4-FFF2-40B4-BE49-F238E27FC236}">
                <a16:creationId xmlns:a16="http://schemas.microsoft.com/office/drawing/2014/main" id="{C3696C4E-FBD4-4432-85A7-554BCAE17EA1}"/>
              </a:ext>
            </a:extLst>
          </p:cNvPr>
          <p:cNvSpPr txBox="1"/>
          <p:nvPr/>
        </p:nvSpPr>
        <p:spPr>
          <a:xfrm>
            <a:off x="148701" y="6052352"/>
            <a:ext cx="88022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solidFill>
                  <a:srgbClr val="002060"/>
                </a:solidFill>
                <a:latin typeface="Avenir Book Oblique" panose="02000503020000020003" pitchFamily="2" charset="0"/>
                <a:cs typeface="Arial"/>
              </a:rPr>
              <a:t>*The online form can be accessed at </a:t>
            </a:r>
            <a:r>
              <a:rPr lang="en-US" i="1" dirty="0">
                <a:solidFill>
                  <a:srgbClr val="002060"/>
                </a:solidFill>
                <a:latin typeface="Avenir Book Oblique" panose="02000503020000020003" pitchFamily="2" charset="0"/>
                <a:ea typeface="+mn-lt"/>
                <a:cs typeface="+mn-lt"/>
                <a:hlinkClick r:id="rId4">
                  <a:extLst>
                    <a:ext uri="{A12FA001-AC4F-418D-AE19-62706E023703}">
                      <ahyp:hlinkClr xmlns:ahyp="http://schemas.microsoft.com/office/drawing/2018/hyperlinkcolor" val="tx"/>
                    </a:ext>
                  </a:extLst>
                </a:hlinkClick>
              </a:rPr>
              <a:t>https://masshealth.ehs.state.ma.us/onecare/</a:t>
            </a:r>
            <a:endParaRPr lang="en-US" i="1" dirty="0">
              <a:solidFill>
                <a:srgbClr val="002060"/>
              </a:solidFill>
              <a:latin typeface="Avenir Book Oblique" panose="02000503020000020003" pitchFamily="2" charset="0"/>
              <a:cs typeface="Arial"/>
            </a:endParaRPr>
          </a:p>
        </p:txBody>
      </p:sp>
      <p:sp>
        <p:nvSpPr>
          <p:cNvPr id="5" name="Title 4">
            <a:extLst>
              <a:ext uri="{FF2B5EF4-FFF2-40B4-BE49-F238E27FC236}">
                <a16:creationId xmlns:a16="http://schemas.microsoft.com/office/drawing/2014/main" id="{2EA860D9-0F77-3F4B-830C-ACAD97B3E9B2}"/>
              </a:ext>
            </a:extLst>
          </p:cNvPr>
          <p:cNvSpPr>
            <a:spLocks noGrp="1"/>
          </p:cNvSpPr>
          <p:nvPr>
            <p:ph type="title" idx="4294967295"/>
          </p:nvPr>
        </p:nvSpPr>
        <p:spPr>
          <a:xfrm>
            <a:off x="174945" y="234863"/>
            <a:ext cx="8053675" cy="615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dirty="0">
                <a:solidFill>
                  <a:srgbClr val="002060"/>
                </a:solidFill>
                <a:latin typeface="Avenir Heavy" panose="02000503020000020003"/>
              </a:rPr>
              <a:t>How to Enroll in One Care</a:t>
            </a:r>
          </a:p>
        </p:txBody>
      </p:sp>
      <p:cxnSp>
        <p:nvCxnSpPr>
          <p:cNvPr id="2" name="Straight Connector 1">
            <a:extLst>
              <a:ext uri="{FF2B5EF4-FFF2-40B4-BE49-F238E27FC236}">
                <a16:creationId xmlns:a16="http://schemas.microsoft.com/office/drawing/2014/main" id="{4586CEE8-A396-0C66-A699-F1DFE20CFF8E}"/>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956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C518-C46C-487D-8E10-09FF8831952E}"/>
              </a:ext>
            </a:extLst>
          </p:cNvPr>
          <p:cNvSpPr>
            <a:spLocks noGrp="1"/>
          </p:cNvSpPr>
          <p:nvPr>
            <p:ph type="title"/>
          </p:nvPr>
        </p:nvSpPr>
        <p:spPr>
          <a:xfrm>
            <a:off x="545162" y="4840002"/>
            <a:ext cx="8053675" cy="615553"/>
          </a:xfrm>
        </p:spPr>
        <p:txBody>
          <a:bodyPr/>
          <a:lstStyle/>
          <a:p>
            <a:pPr algn="ctr">
              <a:defRPr/>
            </a:pPr>
            <a:r>
              <a:rPr lang="en-US" kern="1200" dirty="0">
                <a:solidFill>
                  <a:srgbClr val="002060"/>
                </a:solidFill>
                <a:cs typeface="Arial" panose="020B0604020202020204" pitchFamily="34" charset="0"/>
              </a:rPr>
              <a:t>Senior Care Options (SCO) </a:t>
            </a:r>
          </a:p>
        </p:txBody>
      </p:sp>
      <p:pic>
        <p:nvPicPr>
          <p:cNvPr id="5" name="Picture 4">
            <a:extLst>
              <a:ext uri="{FF2B5EF4-FFF2-40B4-BE49-F238E27FC236}">
                <a16:creationId xmlns:a16="http://schemas.microsoft.com/office/drawing/2014/main" id="{3D885FCC-381F-B448-B5DA-2142349A9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48" y="103133"/>
            <a:ext cx="2617514" cy="1883702"/>
          </a:xfrm>
          <a:prstGeom prst="rect">
            <a:avLst/>
          </a:prstGeom>
        </p:spPr>
      </p:pic>
    </p:spTree>
    <p:extLst>
      <p:ext uri="{BB962C8B-B14F-4D97-AF65-F5344CB8AC3E}">
        <p14:creationId xmlns:p14="http://schemas.microsoft.com/office/powerpoint/2010/main" val="3094477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37710" y="1126981"/>
            <a:ext cx="8317407" cy="3939540"/>
          </a:xfrm>
        </p:spPr>
        <p:txBody>
          <a:bodyPr/>
          <a:lstStyle/>
          <a:p>
            <a:pPr marL="342900" lvl="1" indent="-342900">
              <a:buClrTx/>
              <a:buSzPct val="85000"/>
              <a:buFont typeface="Wingdings" pitchFamily="2" charset="2"/>
              <a:buChar char="§"/>
            </a:pPr>
            <a:r>
              <a:rPr lang="en-US" sz="2400" dirty="0">
                <a:solidFill>
                  <a:srgbClr val="002060"/>
                </a:solidFill>
                <a:latin typeface="Avenir Medium"/>
                <a:ea typeface="+mn-lt"/>
                <a:cs typeface="+mn-lt"/>
              </a:rPr>
              <a:t>SCO offers comprehensive health plans that combine health and social support services covered by Medicare and MassHealth. SCO provides services to members through a SCO Plan and its network of providers.</a:t>
            </a:r>
          </a:p>
          <a:p>
            <a:pPr marL="0" lvl="1" indent="0">
              <a:buClrTx/>
              <a:buSzPct val="85000"/>
              <a:buNone/>
            </a:pPr>
            <a:r>
              <a:rPr lang="en-US" sz="2400" dirty="0">
                <a:solidFill>
                  <a:srgbClr val="002060"/>
                </a:solidFill>
                <a:latin typeface="Avenir Medium"/>
                <a:ea typeface="+mn-lt"/>
                <a:cs typeface="+mn-lt"/>
              </a:rPr>
              <a:t> </a:t>
            </a:r>
            <a:endParaRPr lang="en-US" altLang="en-US" sz="2400" dirty="0">
              <a:solidFill>
                <a:srgbClr val="002060"/>
              </a:solidFill>
              <a:latin typeface="Avenir Medium"/>
              <a:ea typeface="+mn-ea"/>
              <a:cs typeface="Calibri"/>
            </a:endParaRPr>
          </a:p>
          <a:p>
            <a:pPr marL="342900" lvl="1" indent="-342900">
              <a:buClrTx/>
              <a:buSzPct val="85000"/>
              <a:buFont typeface="Wingdings" pitchFamily="2" charset="2"/>
              <a:buChar char="§"/>
            </a:pPr>
            <a:r>
              <a:rPr lang="en-US" altLang="en-US" sz="2400" dirty="0">
                <a:solidFill>
                  <a:srgbClr val="002060"/>
                </a:solidFill>
                <a:latin typeface="Avenir Medium"/>
                <a:ea typeface="+mn-ea"/>
                <a:cs typeface="Calibri"/>
              </a:rPr>
              <a:t>Operating since 2004, SCO Plans are Dually-Eligible Special Needs Plans  (D-SNPs) a type of Medicare Advantage plan</a:t>
            </a:r>
          </a:p>
          <a:p>
            <a:pPr marL="342900" lvl="1" indent="-342900">
              <a:buClrTx/>
              <a:buSzPct val="85000"/>
              <a:buFont typeface="Wingdings" pitchFamily="2" charset="2"/>
              <a:buChar char="§"/>
            </a:pPr>
            <a:endParaRPr lang="en-US" altLang="en-US" sz="2400" dirty="0">
              <a:solidFill>
                <a:srgbClr val="002060"/>
              </a:solidFill>
              <a:latin typeface="Avenir Medium"/>
              <a:ea typeface="+mn-ea"/>
              <a:cs typeface="Calibri"/>
            </a:endParaRPr>
          </a:p>
          <a:p>
            <a:pPr marL="342900" lvl="1" indent="-342900">
              <a:buClrTx/>
              <a:buSzPct val="85000"/>
              <a:buFont typeface="Wingdings" pitchFamily="2" charset="2"/>
              <a:buChar char="§"/>
            </a:pPr>
            <a:r>
              <a:rPr lang="en-US" altLang="en-US" sz="2400" dirty="0">
                <a:solidFill>
                  <a:srgbClr val="002060"/>
                </a:solidFill>
                <a:latin typeface="Avenir Medium"/>
                <a:ea typeface="+mn-ea"/>
                <a:cs typeface="Calibri"/>
              </a:rPr>
              <a:t>MassHealth and CMS share oversight of the program</a:t>
            </a:r>
          </a:p>
          <a:p>
            <a:pPr marL="342900" lvl="1" indent="-342900">
              <a:buClrTx/>
              <a:buSzPct val="85000"/>
              <a:buFont typeface="Wingdings" pitchFamily="2" charset="2"/>
              <a:buChar char="§"/>
            </a:pPr>
            <a:endParaRPr lang="en-US" altLang="en-US" sz="2000" dirty="0">
              <a:ea typeface="+mn-ea"/>
              <a:cs typeface="Calibri"/>
            </a:endParaRPr>
          </a:p>
          <a:p>
            <a:pPr marL="342900" lvl="1" indent="-342900">
              <a:buClrTx/>
              <a:buSzPct val="85000"/>
            </a:pPr>
            <a:endParaRPr lang="en-US" sz="2000" dirty="0">
              <a:ea typeface="+mn-lt"/>
              <a:cs typeface="+mn-lt"/>
            </a:endParaRPr>
          </a:p>
        </p:txBody>
      </p:sp>
      <p:sp>
        <p:nvSpPr>
          <p:cNvPr id="2" name="Title 1">
            <a:extLst>
              <a:ext uri="{FF2B5EF4-FFF2-40B4-BE49-F238E27FC236}">
                <a16:creationId xmlns:a16="http://schemas.microsoft.com/office/drawing/2014/main" id="{6531C95D-1BB4-A94E-B73A-A5F8AA95F1A9}"/>
              </a:ext>
            </a:extLst>
          </p:cNvPr>
          <p:cNvSpPr>
            <a:spLocks noGrp="1"/>
          </p:cNvSpPr>
          <p:nvPr>
            <p:ph type="title" idx="4294967295"/>
          </p:nvPr>
        </p:nvSpPr>
        <p:spPr>
          <a:xfrm>
            <a:off x="174945" y="234863"/>
            <a:ext cx="8053675" cy="615553"/>
          </a:xfrm>
        </p:spPr>
        <p:txBody>
          <a:bodyPr/>
          <a:lstStyle/>
          <a:p>
            <a:r>
              <a:rPr lang="en-US" dirty="0">
                <a:solidFill>
                  <a:srgbClr val="002060"/>
                </a:solidFill>
              </a:rPr>
              <a:t>Background</a:t>
            </a:r>
          </a:p>
        </p:txBody>
      </p:sp>
      <p:cxnSp>
        <p:nvCxnSpPr>
          <p:cNvPr id="3" name="Straight Connector 2">
            <a:extLst>
              <a:ext uri="{FF2B5EF4-FFF2-40B4-BE49-F238E27FC236}">
                <a16:creationId xmlns:a16="http://schemas.microsoft.com/office/drawing/2014/main" id="{1FFB2F78-9071-6424-6632-751BE6CE3D12}"/>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01800-64BB-BD7E-72F9-C5EC389A36EA}"/>
              </a:ext>
            </a:extLst>
          </p:cNvPr>
          <p:cNvSpPr>
            <a:spLocks noGrp="1"/>
          </p:cNvSpPr>
          <p:nvPr>
            <p:ph type="title"/>
          </p:nvPr>
        </p:nvSpPr>
        <p:spPr/>
        <p:txBody>
          <a:bodyPr/>
          <a:lstStyle/>
          <a:p>
            <a:r>
              <a:rPr lang="en-US" dirty="0">
                <a:solidFill>
                  <a:srgbClr val="002060"/>
                </a:solidFill>
              </a:rPr>
              <a:t>Program Objectives</a:t>
            </a:r>
          </a:p>
        </p:txBody>
      </p:sp>
      <p:cxnSp>
        <p:nvCxnSpPr>
          <p:cNvPr id="3" name="Straight Connector 2">
            <a:extLst>
              <a:ext uri="{FF2B5EF4-FFF2-40B4-BE49-F238E27FC236}">
                <a16:creationId xmlns:a16="http://schemas.microsoft.com/office/drawing/2014/main" id="{C164E8AD-7E08-7E5C-9127-326E724DCBF6}"/>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540BBC4-B822-0FB9-A284-44357114EC81}"/>
              </a:ext>
            </a:extLst>
          </p:cNvPr>
          <p:cNvSpPr txBox="1"/>
          <p:nvPr/>
        </p:nvSpPr>
        <p:spPr>
          <a:xfrm>
            <a:off x="174945" y="1032825"/>
            <a:ext cx="8296702" cy="4524315"/>
          </a:xfrm>
          <a:prstGeom prst="rect">
            <a:avLst/>
          </a:prstGeom>
          <a:noFill/>
        </p:spPr>
        <p:txBody>
          <a:bodyPr wrap="square">
            <a:spAutoFit/>
          </a:bodyPr>
          <a:lstStyle/>
          <a:p>
            <a:pPr marL="354330" marR="5080" lvl="2" indent="-342900" defTabSz="914400">
              <a:buFont typeface="Wingdings" panose="05000000000000000000" pitchFamily="2" charset="2"/>
              <a:buChar char="§"/>
            </a:pPr>
            <a:r>
              <a:rPr lang="en-US" sz="2400" kern="1200" dirty="0">
                <a:solidFill>
                  <a:srgbClr val="002060"/>
                </a:solidFill>
                <a:latin typeface="Avenir Medium" panose="02000503020000020003" pitchFamily="2" charset="0"/>
                <a:ea typeface="+mj-ea"/>
                <a:cs typeface="+mj-cs"/>
              </a:rPr>
              <a:t>Provide a broad range of health care services, including medical services, behavioral health services, and long-term services and supports that support a member's ability to live independently in the community </a:t>
            </a:r>
          </a:p>
          <a:p>
            <a:pPr marL="11430" marR="5080" lvl="2" indent="0" defTabSz="914400">
              <a:buNone/>
            </a:pPr>
            <a:endParaRPr lang="en-US" sz="2400" kern="1200" dirty="0">
              <a:solidFill>
                <a:srgbClr val="002060"/>
              </a:solidFill>
              <a:latin typeface="Avenir Medium" panose="02000503020000020003" pitchFamily="2" charset="0"/>
              <a:ea typeface="+mj-ea"/>
              <a:cs typeface="+mj-cs"/>
            </a:endParaRPr>
          </a:p>
          <a:p>
            <a:pPr marL="354330" marR="5080" lvl="2" indent="-342900" defTabSz="914400">
              <a:buFont typeface="Wingdings" panose="05000000000000000000" pitchFamily="2" charset="2"/>
              <a:buChar char="§"/>
            </a:pPr>
            <a:r>
              <a:rPr lang="en-US" sz="2400" kern="1200" dirty="0">
                <a:solidFill>
                  <a:srgbClr val="002060"/>
                </a:solidFill>
                <a:latin typeface="Avenir Medium" panose="02000503020000020003" pitchFamily="2" charset="0"/>
                <a:ea typeface="+mj-ea"/>
                <a:cs typeface="+mj-cs"/>
              </a:rPr>
              <a:t>Create a comprehensive, whole-person view of each member’s goals and needs, including how their environment presents barriers or supports them to live independently</a:t>
            </a:r>
          </a:p>
          <a:p>
            <a:pPr marL="11430" marR="5080" lvl="2" indent="0" defTabSz="914400">
              <a:buNone/>
            </a:pPr>
            <a:endParaRPr lang="en-US" sz="2400" kern="1200" dirty="0">
              <a:solidFill>
                <a:srgbClr val="002060"/>
              </a:solidFill>
              <a:latin typeface="Avenir Medium" panose="02000503020000020003" pitchFamily="2" charset="0"/>
              <a:ea typeface="+mj-ea"/>
              <a:cs typeface="+mj-cs"/>
            </a:endParaRPr>
          </a:p>
          <a:p>
            <a:pPr marL="354330" marR="5080" lvl="2" indent="-342900" defTabSz="914400">
              <a:buFont typeface="Wingdings" panose="05000000000000000000" pitchFamily="2" charset="2"/>
              <a:buChar char="§"/>
            </a:pPr>
            <a:r>
              <a:rPr lang="en-US" sz="2400" kern="1200" dirty="0">
                <a:solidFill>
                  <a:srgbClr val="002060"/>
                </a:solidFill>
                <a:latin typeface="Avenir Medium" panose="02000503020000020003" pitchFamily="2" charset="0"/>
                <a:ea typeface="+mj-ea"/>
                <a:cs typeface="+mj-cs"/>
              </a:rPr>
              <a:t>A capitated financial structure paid by MassHealth and Medicare to contracted SCO plans that promotes innovation and flexibility in a member's care </a:t>
            </a:r>
          </a:p>
        </p:txBody>
      </p:sp>
    </p:spTree>
    <p:extLst>
      <p:ext uri="{BB962C8B-B14F-4D97-AF65-F5344CB8AC3E}">
        <p14:creationId xmlns:p14="http://schemas.microsoft.com/office/powerpoint/2010/main" val="3922170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F65F3-9365-62B0-BA54-26AFB8046DB7}"/>
              </a:ext>
            </a:extLst>
          </p:cNvPr>
          <p:cNvSpPr>
            <a:spLocks noGrp="1"/>
          </p:cNvSpPr>
          <p:nvPr>
            <p:ph type="title"/>
          </p:nvPr>
        </p:nvSpPr>
        <p:spPr>
          <a:xfrm>
            <a:off x="174945" y="234863"/>
            <a:ext cx="8053675" cy="615553"/>
          </a:xfrm>
        </p:spPr>
        <p:txBody>
          <a:bodyPr/>
          <a:lstStyle/>
          <a:p>
            <a:r>
              <a:rPr lang="en-US" dirty="0">
                <a:solidFill>
                  <a:srgbClr val="002060"/>
                </a:solidFill>
              </a:rPr>
              <a:t>Covered Services</a:t>
            </a:r>
          </a:p>
        </p:txBody>
      </p:sp>
      <p:sp>
        <p:nvSpPr>
          <p:cNvPr id="4" name="TextBox 3">
            <a:extLst>
              <a:ext uri="{FF2B5EF4-FFF2-40B4-BE49-F238E27FC236}">
                <a16:creationId xmlns:a16="http://schemas.microsoft.com/office/drawing/2014/main" id="{1AD74C13-D6EA-B912-7E38-549C3BF16C9C}"/>
              </a:ext>
            </a:extLst>
          </p:cNvPr>
          <p:cNvSpPr txBox="1"/>
          <p:nvPr/>
        </p:nvSpPr>
        <p:spPr>
          <a:xfrm>
            <a:off x="268941" y="1192306"/>
            <a:ext cx="8328212" cy="2548390"/>
          </a:xfrm>
          <a:prstGeom prst="rect">
            <a:avLst/>
          </a:prstGeom>
          <a:noFill/>
        </p:spPr>
        <p:txBody>
          <a:bodyPr wrap="square">
            <a:spAutoFit/>
          </a:bodyPr>
          <a:lstStyle/>
          <a:p>
            <a:pPr marL="342900" lvl="1" indent="-342900">
              <a:lnSpc>
                <a:spcPct val="80000"/>
              </a:lnSpc>
              <a:spcBef>
                <a:spcPts val="600"/>
              </a:spcBef>
              <a:spcAft>
                <a:spcPts val="600"/>
              </a:spcAft>
              <a:buClrTx/>
              <a:buSzPct val="85000"/>
              <a:buFont typeface="Wingdings" panose="05000000000000000000" pitchFamily="2" charset="2"/>
              <a:buChar char="§"/>
              <a:defRPr/>
            </a:pPr>
            <a:r>
              <a:rPr lang="en-US" altLang="en-US" sz="2400" dirty="0">
                <a:solidFill>
                  <a:srgbClr val="002060"/>
                </a:solidFill>
                <a:latin typeface="Avenir Medium" panose="02000503020000020003"/>
                <a:cs typeface="Calibri"/>
              </a:rPr>
              <a:t>All MassHealth services, including comprehensive behavioral health services and LTSS</a:t>
            </a:r>
          </a:p>
          <a:p>
            <a:pPr marL="342900" lvl="1" indent="-342900">
              <a:lnSpc>
                <a:spcPct val="80000"/>
              </a:lnSpc>
              <a:spcBef>
                <a:spcPts val="600"/>
              </a:spcBef>
              <a:spcAft>
                <a:spcPts val="600"/>
              </a:spcAft>
              <a:buClrTx/>
              <a:buSzPct val="85000"/>
              <a:buFont typeface="Wingdings" panose="05000000000000000000" pitchFamily="2" charset="2"/>
              <a:buChar char="§"/>
              <a:defRPr/>
            </a:pPr>
            <a:r>
              <a:rPr lang="en-US" altLang="en-US" sz="2400" dirty="0">
                <a:solidFill>
                  <a:srgbClr val="002060"/>
                </a:solidFill>
                <a:latin typeface="Avenir Medium" panose="02000503020000020003"/>
                <a:cs typeface="Calibri"/>
              </a:rPr>
              <a:t>All Medicare services, including Part D</a:t>
            </a:r>
          </a:p>
          <a:p>
            <a:pPr marL="342900" lvl="1" indent="-342900">
              <a:spcBef>
                <a:spcPts val="600"/>
              </a:spcBef>
              <a:spcAft>
                <a:spcPts val="600"/>
              </a:spcAft>
              <a:buClrTx/>
              <a:buSzPct val="85000"/>
              <a:buFont typeface="Wingdings" panose="05000000000000000000" pitchFamily="2" charset="2"/>
              <a:buChar char="§"/>
              <a:defRPr/>
            </a:pPr>
            <a:r>
              <a:rPr lang="en-US" altLang="en-US" sz="2400" dirty="0">
                <a:solidFill>
                  <a:srgbClr val="002060"/>
                </a:solidFill>
                <a:latin typeface="Avenir Medium" panose="02000503020000020003"/>
                <a:cs typeface="Calibri"/>
              </a:rPr>
              <a:t>Community services (1915c waiver services): Meals on Wheels, Homemaker services, etc.</a:t>
            </a:r>
            <a:endParaRPr lang="en-US" altLang="en-US" sz="2400" dirty="0">
              <a:solidFill>
                <a:srgbClr val="002060"/>
              </a:solidFill>
              <a:latin typeface="Avenir Medium" panose="02000503020000020003"/>
              <a:cs typeface="Arial"/>
            </a:endParaRPr>
          </a:p>
          <a:p>
            <a:pPr marL="342900" lvl="1" indent="-342900">
              <a:spcBef>
                <a:spcPts val="600"/>
              </a:spcBef>
              <a:spcAft>
                <a:spcPts val="600"/>
              </a:spcAft>
              <a:buClrTx/>
              <a:buSzPct val="85000"/>
              <a:buFont typeface="Wingdings" panose="05000000000000000000" pitchFamily="2" charset="2"/>
              <a:buChar char="§"/>
              <a:defRPr/>
            </a:pPr>
            <a:r>
              <a:rPr kumimoji="0" lang="en-US" altLang="en-US" sz="2400" b="0" i="0" u="none" strike="noStrike" kern="0" cap="none" spc="0" normalizeH="0" baseline="0" noProof="0" dirty="0">
                <a:ln>
                  <a:noFill/>
                </a:ln>
                <a:solidFill>
                  <a:srgbClr val="002060"/>
                </a:solidFill>
                <a:effectLst/>
                <a:uLnTx/>
                <a:uFillTx/>
                <a:latin typeface="Avenir Medium" panose="02000503020000020003"/>
              </a:rPr>
              <a:t>Members have one card and providers bill the SCO</a:t>
            </a:r>
            <a:endParaRPr lang="en-US" altLang="en-US" sz="2400" dirty="0">
              <a:solidFill>
                <a:srgbClr val="002060"/>
              </a:solidFill>
              <a:latin typeface="Avenir Medium" panose="02000503020000020003"/>
            </a:endParaRPr>
          </a:p>
        </p:txBody>
      </p:sp>
      <p:sp>
        <p:nvSpPr>
          <p:cNvPr id="6" name="TextBox 5">
            <a:extLst>
              <a:ext uri="{FF2B5EF4-FFF2-40B4-BE49-F238E27FC236}">
                <a16:creationId xmlns:a16="http://schemas.microsoft.com/office/drawing/2014/main" id="{85BEB090-42EB-D8C9-BCCF-1C6C06D138D7}"/>
              </a:ext>
            </a:extLst>
          </p:cNvPr>
          <p:cNvSpPr txBox="1"/>
          <p:nvPr/>
        </p:nvSpPr>
        <p:spPr>
          <a:xfrm>
            <a:off x="268941" y="4970142"/>
            <a:ext cx="8328212" cy="541046"/>
          </a:xfrm>
          <a:prstGeom prst="rect">
            <a:avLst/>
          </a:prstGeom>
          <a:noFill/>
        </p:spPr>
        <p:txBody>
          <a:bodyPr wrap="square">
            <a:spAutoFit/>
          </a:bodyPr>
          <a:lstStyle/>
          <a:p>
            <a:pPr marL="342900" lvl="1" indent="-342900" algn="ctr">
              <a:lnSpc>
                <a:spcPct val="80000"/>
              </a:lnSpc>
              <a:spcBef>
                <a:spcPts val="600"/>
              </a:spcBef>
              <a:spcAft>
                <a:spcPts val="600"/>
              </a:spcAft>
              <a:buClrTx/>
              <a:buSzPct val="85000"/>
              <a:defRPr/>
            </a:pPr>
            <a:r>
              <a:rPr lang="en-US" altLang="en-US" kern="0" dirty="0">
                <a:solidFill>
                  <a:srgbClr val="002060"/>
                </a:solidFill>
                <a:latin typeface="Avenir Medium" panose="02000503020000020003"/>
              </a:rPr>
              <a:t>Capitation payment from MassHealth and CMS to the Plans is generally based on enrollee geography and on clinical rating category</a:t>
            </a:r>
          </a:p>
        </p:txBody>
      </p:sp>
      <p:cxnSp>
        <p:nvCxnSpPr>
          <p:cNvPr id="7" name="Straight Connector 6">
            <a:extLst>
              <a:ext uri="{FF2B5EF4-FFF2-40B4-BE49-F238E27FC236}">
                <a16:creationId xmlns:a16="http://schemas.microsoft.com/office/drawing/2014/main" id="{1693253D-34F0-DB70-96DC-1DE2996525D8}"/>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44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CCF5-0FAD-1284-9AD1-E4584DE41AD9}"/>
              </a:ext>
            </a:extLst>
          </p:cNvPr>
          <p:cNvSpPr>
            <a:spLocks noGrp="1"/>
          </p:cNvSpPr>
          <p:nvPr>
            <p:ph type="title"/>
          </p:nvPr>
        </p:nvSpPr>
        <p:spPr>
          <a:xfrm>
            <a:off x="174945" y="234863"/>
            <a:ext cx="8053675" cy="615553"/>
          </a:xfrm>
        </p:spPr>
        <p:txBody>
          <a:bodyPr/>
          <a:lstStyle/>
          <a:p>
            <a:r>
              <a:rPr lang="en-US" kern="1200" dirty="0">
                <a:solidFill>
                  <a:srgbClr val="002060"/>
                </a:solidFill>
                <a:cs typeface="Arial" panose="020B0604020202020204" pitchFamily="34" charset="0"/>
              </a:rPr>
              <a:t>Outline</a:t>
            </a:r>
          </a:p>
        </p:txBody>
      </p:sp>
      <p:cxnSp>
        <p:nvCxnSpPr>
          <p:cNvPr id="4" name="Straight Connector 3">
            <a:extLst>
              <a:ext uri="{FF2B5EF4-FFF2-40B4-BE49-F238E27FC236}">
                <a16:creationId xmlns:a16="http://schemas.microsoft.com/office/drawing/2014/main" id="{9062D3D5-89A6-4D35-71C7-8BAA3843AFC4}"/>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58A8CCC-945E-F589-F3D2-B68E73B88A0C}"/>
              </a:ext>
            </a:extLst>
          </p:cNvPr>
          <p:cNvSpPr txBox="1"/>
          <p:nvPr/>
        </p:nvSpPr>
        <p:spPr>
          <a:xfrm>
            <a:off x="925672" y="1452021"/>
            <a:ext cx="6656428" cy="461665"/>
          </a:xfrm>
          <a:prstGeom prst="rect">
            <a:avLst/>
          </a:prstGeom>
          <a:noFill/>
        </p:spPr>
        <p:txBody>
          <a:bodyPr wrap="square" rtlCol="0">
            <a:spAutoFit/>
          </a:bodyPr>
          <a:lstStyle/>
          <a:p>
            <a:r>
              <a:rPr lang="en-US" sz="2400" dirty="0">
                <a:solidFill>
                  <a:srgbClr val="002060"/>
                </a:solidFill>
                <a:latin typeface="Avenir Medium" panose="02000503020000020003" pitchFamily="2" charset="0"/>
                <a:ea typeface="+mj-ea"/>
                <a:cs typeface="+mj-cs"/>
              </a:rPr>
              <a:t>Integrated Care Plan Objectives</a:t>
            </a:r>
          </a:p>
        </p:txBody>
      </p:sp>
      <p:sp>
        <p:nvSpPr>
          <p:cNvPr id="14" name="TextBox 13">
            <a:extLst>
              <a:ext uri="{FF2B5EF4-FFF2-40B4-BE49-F238E27FC236}">
                <a16:creationId xmlns:a16="http://schemas.microsoft.com/office/drawing/2014/main" id="{9BF2708E-7CD2-CA77-E894-E94C3E746B46}"/>
              </a:ext>
            </a:extLst>
          </p:cNvPr>
          <p:cNvSpPr txBox="1"/>
          <p:nvPr/>
        </p:nvSpPr>
        <p:spPr>
          <a:xfrm>
            <a:off x="925672" y="1997412"/>
            <a:ext cx="6656428" cy="461665"/>
          </a:xfrm>
          <a:prstGeom prst="rect">
            <a:avLst/>
          </a:prstGeom>
          <a:noFill/>
        </p:spPr>
        <p:txBody>
          <a:bodyPr wrap="square" rtlCol="0">
            <a:spAutoFit/>
          </a:bodyPr>
          <a:lstStyle/>
          <a:p>
            <a:r>
              <a:rPr lang="en-US" sz="2400" dirty="0">
                <a:solidFill>
                  <a:srgbClr val="002060"/>
                </a:solidFill>
                <a:latin typeface="Avenir Medium" panose="02000503020000020003" pitchFamily="2" charset="0"/>
                <a:ea typeface="+mj-ea"/>
                <a:cs typeface="+mj-cs"/>
              </a:rPr>
              <a:t>Eligibility</a:t>
            </a:r>
          </a:p>
        </p:txBody>
      </p:sp>
      <p:sp>
        <p:nvSpPr>
          <p:cNvPr id="15" name="TextBox 14">
            <a:extLst>
              <a:ext uri="{FF2B5EF4-FFF2-40B4-BE49-F238E27FC236}">
                <a16:creationId xmlns:a16="http://schemas.microsoft.com/office/drawing/2014/main" id="{2670B457-5831-242B-F7C4-29B6A764FA17}"/>
              </a:ext>
            </a:extLst>
          </p:cNvPr>
          <p:cNvSpPr txBox="1"/>
          <p:nvPr/>
        </p:nvSpPr>
        <p:spPr>
          <a:xfrm>
            <a:off x="925672" y="2538713"/>
            <a:ext cx="6656428" cy="461665"/>
          </a:xfrm>
          <a:prstGeom prst="rect">
            <a:avLst/>
          </a:prstGeom>
          <a:noFill/>
        </p:spPr>
        <p:txBody>
          <a:bodyPr wrap="square" rtlCol="0">
            <a:spAutoFit/>
          </a:bodyPr>
          <a:lstStyle/>
          <a:p>
            <a:r>
              <a:rPr lang="en-US" sz="2400" dirty="0">
                <a:solidFill>
                  <a:srgbClr val="002060"/>
                </a:solidFill>
                <a:latin typeface="Avenir Medium" panose="02000503020000020003" pitchFamily="2" charset="0"/>
                <a:ea typeface="+mj-ea"/>
                <a:cs typeface="+mj-cs"/>
              </a:rPr>
              <a:t>Benefits Comparison</a:t>
            </a:r>
          </a:p>
        </p:txBody>
      </p:sp>
      <p:sp>
        <p:nvSpPr>
          <p:cNvPr id="16" name="TextBox 15">
            <a:extLst>
              <a:ext uri="{FF2B5EF4-FFF2-40B4-BE49-F238E27FC236}">
                <a16:creationId xmlns:a16="http://schemas.microsoft.com/office/drawing/2014/main" id="{CB98C811-50EC-CA98-BA40-237408D97ECA}"/>
              </a:ext>
            </a:extLst>
          </p:cNvPr>
          <p:cNvSpPr txBox="1"/>
          <p:nvPr/>
        </p:nvSpPr>
        <p:spPr>
          <a:xfrm>
            <a:off x="927713" y="3621315"/>
            <a:ext cx="6656428" cy="461665"/>
          </a:xfrm>
          <a:prstGeom prst="rect">
            <a:avLst/>
          </a:prstGeom>
          <a:noFill/>
        </p:spPr>
        <p:txBody>
          <a:bodyPr wrap="square" rtlCol="0">
            <a:spAutoFit/>
          </a:bodyPr>
          <a:lstStyle/>
          <a:p>
            <a:r>
              <a:rPr lang="en-US" sz="2400" dirty="0">
                <a:solidFill>
                  <a:srgbClr val="002060"/>
                </a:solidFill>
                <a:latin typeface="Avenir Medium" panose="02000503020000020003" pitchFamily="2" charset="0"/>
                <a:ea typeface="+mj-ea"/>
                <a:cs typeface="+mj-cs"/>
              </a:rPr>
              <a:t>One</a:t>
            </a:r>
            <a:r>
              <a:rPr lang="en-US" dirty="0"/>
              <a:t> </a:t>
            </a:r>
            <a:r>
              <a:rPr lang="en-US" sz="2400" dirty="0">
                <a:solidFill>
                  <a:srgbClr val="002060"/>
                </a:solidFill>
                <a:latin typeface="Avenir Medium" panose="02000503020000020003" pitchFamily="2" charset="0"/>
                <a:ea typeface="+mj-ea"/>
                <a:cs typeface="+mj-cs"/>
              </a:rPr>
              <a:t>Care</a:t>
            </a:r>
          </a:p>
        </p:txBody>
      </p:sp>
      <p:sp>
        <p:nvSpPr>
          <p:cNvPr id="17" name="TextBox 16">
            <a:extLst>
              <a:ext uri="{FF2B5EF4-FFF2-40B4-BE49-F238E27FC236}">
                <a16:creationId xmlns:a16="http://schemas.microsoft.com/office/drawing/2014/main" id="{5C1557D9-910D-74E1-C24E-0BA290C54410}"/>
              </a:ext>
            </a:extLst>
          </p:cNvPr>
          <p:cNvSpPr txBox="1"/>
          <p:nvPr/>
        </p:nvSpPr>
        <p:spPr>
          <a:xfrm>
            <a:off x="925672" y="4162616"/>
            <a:ext cx="6656428" cy="461665"/>
          </a:xfrm>
          <a:prstGeom prst="rect">
            <a:avLst/>
          </a:prstGeom>
          <a:noFill/>
        </p:spPr>
        <p:txBody>
          <a:bodyPr wrap="square" rtlCol="0">
            <a:spAutoFit/>
          </a:bodyPr>
          <a:lstStyle/>
          <a:p>
            <a:r>
              <a:rPr lang="en-US" sz="2400" dirty="0">
                <a:solidFill>
                  <a:srgbClr val="002060"/>
                </a:solidFill>
                <a:latin typeface="Avenir Medium" panose="02000503020000020003" pitchFamily="2" charset="0"/>
                <a:ea typeface="+mj-ea"/>
                <a:cs typeface="+mj-cs"/>
              </a:rPr>
              <a:t>SCO</a:t>
            </a:r>
          </a:p>
        </p:txBody>
      </p:sp>
      <p:sp>
        <p:nvSpPr>
          <p:cNvPr id="18" name="TextBox 17">
            <a:extLst>
              <a:ext uri="{FF2B5EF4-FFF2-40B4-BE49-F238E27FC236}">
                <a16:creationId xmlns:a16="http://schemas.microsoft.com/office/drawing/2014/main" id="{A87D28A6-F91B-0E40-18F8-DD68B1C3680E}"/>
              </a:ext>
            </a:extLst>
          </p:cNvPr>
          <p:cNvSpPr txBox="1"/>
          <p:nvPr/>
        </p:nvSpPr>
        <p:spPr>
          <a:xfrm>
            <a:off x="925672" y="4703917"/>
            <a:ext cx="6656428" cy="461665"/>
          </a:xfrm>
          <a:prstGeom prst="rect">
            <a:avLst/>
          </a:prstGeom>
          <a:noFill/>
        </p:spPr>
        <p:txBody>
          <a:bodyPr wrap="square" rtlCol="0">
            <a:spAutoFit/>
          </a:bodyPr>
          <a:lstStyle/>
          <a:p>
            <a:r>
              <a:rPr lang="en-US" sz="2400" dirty="0">
                <a:solidFill>
                  <a:srgbClr val="002060"/>
                </a:solidFill>
                <a:latin typeface="Avenir Medium" panose="02000503020000020003" pitchFamily="2" charset="0"/>
                <a:ea typeface="+mj-ea"/>
                <a:cs typeface="+mj-cs"/>
              </a:rPr>
              <a:t>PACE</a:t>
            </a:r>
          </a:p>
        </p:txBody>
      </p:sp>
      <p:sp>
        <p:nvSpPr>
          <p:cNvPr id="19" name="TextBox 18">
            <a:extLst>
              <a:ext uri="{FF2B5EF4-FFF2-40B4-BE49-F238E27FC236}">
                <a16:creationId xmlns:a16="http://schemas.microsoft.com/office/drawing/2014/main" id="{BF18F9B7-D007-5EFD-F607-3D28A43AD26D}"/>
              </a:ext>
            </a:extLst>
          </p:cNvPr>
          <p:cNvSpPr txBox="1"/>
          <p:nvPr/>
        </p:nvSpPr>
        <p:spPr>
          <a:xfrm>
            <a:off x="925672" y="3080014"/>
            <a:ext cx="6656428" cy="461665"/>
          </a:xfrm>
          <a:prstGeom prst="rect">
            <a:avLst/>
          </a:prstGeom>
          <a:noFill/>
        </p:spPr>
        <p:txBody>
          <a:bodyPr wrap="square" rtlCol="0">
            <a:spAutoFit/>
          </a:bodyPr>
          <a:lstStyle/>
          <a:p>
            <a:r>
              <a:rPr lang="en-US" sz="2400" dirty="0">
                <a:solidFill>
                  <a:srgbClr val="002060"/>
                </a:solidFill>
                <a:latin typeface="Avenir Medium" panose="02000503020000020003" pitchFamily="2" charset="0"/>
                <a:ea typeface="+mj-ea"/>
                <a:cs typeface="+mj-cs"/>
              </a:rPr>
              <a:t>Overview</a:t>
            </a:r>
          </a:p>
        </p:txBody>
      </p:sp>
    </p:spTree>
    <p:extLst>
      <p:ext uri="{BB962C8B-B14F-4D97-AF65-F5344CB8AC3E}">
        <p14:creationId xmlns:p14="http://schemas.microsoft.com/office/powerpoint/2010/main" val="991243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8164-B48D-7DB5-B58D-00B396B7CFEC}"/>
              </a:ext>
            </a:extLst>
          </p:cNvPr>
          <p:cNvSpPr>
            <a:spLocks noGrp="1"/>
          </p:cNvSpPr>
          <p:nvPr>
            <p:ph type="title"/>
          </p:nvPr>
        </p:nvSpPr>
        <p:spPr/>
        <p:txBody>
          <a:bodyPr/>
          <a:lstStyle/>
          <a:p>
            <a:r>
              <a:rPr lang="en-US" dirty="0">
                <a:solidFill>
                  <a:srgbClr val="002060"/>
                </a:solidFill>
              </a:rPr>
              <a:t>Delivery of Care/Program Structure</a:t>
            </a:r>
          </a:p>
        </p:txBody>
      </p:sp>
      <p:graphicFrame>
        <p:nvGraphicFramePr>
          <p:cNvPr id="3" name="Diagram 2">
            <a:extLst>
              <a:ext uri="{FF2B5EF4-FFF2-40B4-BE49-F238E27FC236}">
                <a16:creationId xmlns:a16="http://schemas.microsoft.com/office/drawing/2014/main" id="{EED0BF61-A4AC-84F9-34FD-45A8CD475098}"/>
              </a:ext>
            </a:extLst>
          </p:cNvPr>
          <p:cNvGraphicFramePr/>
          <p:nvPr>
            <p:extLst>
              <p:ext uri="{D42A27DB-BD31-4B8C-83A1-F6EECF244321}">
                <p14:modId xmlns:p14="http://schemas.microsoft.com/office/powerpoint/2010/main" val="3539448812"/>
              </p:ext>
            </p:extLst>
          </p:nvPr>
        </p:nvGraphicFramePr>
        <p:xfrm>
          <a:off x="779929" y="1004045"/>
          <a:ext cx="7584141" cy="5441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8C432251-08A8-EB01-7CC1-42DFB0B830FD}"/>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3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FE6684-02F1-4D60-89D2-0486D58E66DF}"/>
              </a:ext>
            </a:extLst>
          </p:cNvPr>
          <p:cNvSpPr>
            <a:spLocks noGrp="1"/>
          </p:cNvSpPr>
          <p:nvPr>
            <p:ph sz="half" idx="2"/>
          </p:nvPr>
        </p:nvSpPr>
        <p:spPr>
          <a:xfrm>
            <a:off x="457200" y="1271340"/>
            <a:ext cx="3977640" cy="3416320"/>
          </a:xfrm>
        </p:spPr>
        <p:txBody>
          <a:bodyPr/>
          <a:lstStyle/>
          <a:p>
            <a:pPr marL="285750" indent="-285750">
              <a:buFont typeface="Wingdings"/>
              <a:buChar char="§"/>
            </a:pPr>
            <a:r>
              <a:rPr lang="en-US" sz="2400" b="1" dirty="0" err="1">
                <a:solidFill>
                  <a:srgbClr val="002060"/>
                </a:solidFill>
                <a:latin typeface="Avenir Medium" panose="02000503020000020003"/>
                <a:cs typeface="Arial"/>
              </a:rPr>
              <a:t>WellSense</a:t>
            </a:r>
            <a:br>
              <a:rPr lang="en-US" sz="1400" dirty="0">
                <a:solidFill>
                  <a:srgbClr val="002060"/>
                </a:solidFill>
                <a:latin typeface="Avenir Medium" panose="02000503020000020003"/>
                <a:cs typeface="Arial"/>
              </a:rPr>
            </a:br>
            <a:r>
              <a:rPr lang="en-US" sz="1400" dirty="0">
                <a:solidFill>
                  <a:srgbClr val="002060"/>
                </a:solidFill>
                <a:latin typeface="Avenir Medium" panose="02000503020000020003"/>
                <a:cs typeface="Arial"/>
              </a:rPr>
              <a:t>Barnstable, Bristol, Hampden, Plymouth, Suffolk, Worcester</a:t>
            </a:r>
            <a:br>
              <a:rPr lang="en-US" sz="1400" i="1" dirty="0">
                <a:solidFill>
                  <a:srgbClr val="002060"/>
                </a:solidFill>
                <a:latin typeface="Avenir Medium" panose="02000503020000020003"/>
                <a:cs typeface="Arial"/>
              </a:rPr>
            </a:br>
            <a:endParaRPr lang="en-US" sz="1400" i="1" dirty="0">
              <a:solidFill>
                <a:srgbClr val="002060"/>
              </a:solidFill>
              <a:latin typeface="Avenir Medium" panose="02000503020000020003"/>
              <a:cs typeface="Arial"/>
            </a:endParaRPr>
          </a:p>
          <a:p>
            <a:pPr marL="285750" indent="-285750">
              <a:buFont typeface="Wingdings"/>
              <a:buChar char="§"/>
            </a:pPr>
            <a:r>
              <a:rPr lang="en-US" sz="2400" b="1" dirty="0">
                <a:solidFill>
                  <a:srgbClr val="002060"/>
                </a:solidFill>
                <a:latin typeface="Avenir Medium" panose="02000503020000020003"/>
                <a:cs typeface="Arial"/>
              </a:rPr>
              <a:t>Commonwealth Care Alliance</a:t>
            </a:r>
            <a:br>
              <a:rPr lang="en-US" sz="1400" b="1" dirty="0">
                <a:solidFill>
                  <a:srgbClr val="002060"/>
                </a:solidFill>
                <a:latin typeface="Avenir Medium" panose="02000503020000020003"/>
                <a:cs typeface="Arial"/>
              </a:rPr>
            </a:br>
            <a:r>
              <a:rPr lang="en-US" sz="1400" dirty="0">
                <a:solidFill>
                  <a:srgbClr val="002060"/>
                </a:solidFill>
                <a:latin typeface="Avenir Medium" panose="02000503020000020003"/>
                <a:cs typeface="Arial"/>
              </a:rPr>
              <a:t>Bristol, Essex, Franklin, Hampden, Hampshire, Middlesex, Norfolk, Plymouth, Suffolk, Worcester</a:t>
            </a:r>
            <a:br>
              <a:rPr lang="en-US" sz="1400" i="1" dirty="0">
                <a:solidFill>
                  <a:srgbClr val="002060"/>
                </a:solidFill>
                <a:latin typeface="Avenir Medium" panose="02000503020000020003"/>
                <a:cs typeface="Arial"/>
              </a:rPr>
            </a:br>
            <a:endParaRPr lang="en-US" sz="1400" i="1" dirty="0">
              <a:solidFill>
                <a:srgbClr val="002060"/>
              </a:solidFill>
              <a:latin typeface="Avenir Medium" panose="02000503020000020003"/>
              <a:cs typeface="Arial"/>
            </a:endParaRPr>
          </a:p>
          <a:p>
            <a:pPr marL="285750" indent="-285750">
              <a:buFont typeface="Wingdings"/>
              <a:buChar char="§"/>
            </a:pPr>
            <a:r>
              <a:rPr lang="en-US" sz="2400" b="1" dirty="0">
                <a:solidFill>
                  <a:srgbClr val="002060"/>
                </a:solidFill>
                <a:latin typeface="Avenir Medium" panose="02000503020000020003"/>
                <a:cs typeface="Arial"/>
              </a:rPr>
              <a:t>NaviCare Fallon Health</a:t>
            </a:r>
            <a:br>
              <a:rPr lang="en-US" sz="1400" dirty="0">
                <a:solidFill>
                  <a:srgbClr val="002060"/>
                </a:solidFill>
                <a:latin typeface="Avenir Medium" panose="02000503020000020003"/>
                <a:cs typeface="Arial"/>
              </a:rPr>
            </a:br>
            <a:r>
              <a:rPr lang="en-US" sz="1400" dirty="0">
                <a:solidFill>
                  <a:srgbClr val="002060"/>
                </a:solidFill>
                <a:latin typeface="Avenir Medium" panose="02000503020000020003"/>
                <a:cs typeface="Arial"/>
              </a:rPr>
              <a:t>Barnstable, Berkshire, Bristol, Essex, Franklin, Hampden, Hampshire, Middlesex, Norfolk, Plymouth, Suffolk, Worcester</a:t>
            </a:r>
          </a:p>
        </p:txBody>
      </p:sp>
      <p:sp>
        <p:nvSpPr>
          <p:cNvPr id="5" name="Content Placeholder 4">
            <a:extLst>
              <a:ext uri="{FF2B5EF4-FFF2-40B4-BE49-F238E27FC236}">
                <a16:creationId xmlns:a16="http://schemas.microsoft.com/office/drawing/2014/main" id="{65B26D22-ECA7-40D9-B29D-4CFA88D023DF}"/>
              </a:ext>
            </a:extLst>
          </p:cNvPr>
          <p:cNvSpPr>
            <a:spLocks noGrp="1"/>
          </p:cNvSpPr>
          <p:nvPr>
            <p:ph sz="half" idx="3"/>
          </p:nvPr>
        </p:nvSpPr>
        <p:spPr>
          <a:xfrm>
            <a:off x="4709159" y="1271340"/>
            <a:ext cx="3977640" cy="3416320"/>
          </a:xfrm>
        </p:spPr>
        <p:txBody>
          <a:bodyPr/>
          <a:lstStyle/>
          <a:p>
            <a:pPr marL="285750" indent="-285750">
              <a:buFont typeface="Wingdings"/>
              <a:buChar char="§"/>
            </a:pPr>
            <a:r>
              <a:rPr lang="en-US" sz="2400" b="1" dirty="0">
                <a:solidFill>
                  <a:srgbClr val="002060"/>
                </a:solidFill>
                <a:latin typeface="Avenir Medium" panose="02000503020000020003"/>
                <a:cs typeface="Arial"/>
              </a:rPr>
              <a:t>Senior Whole Health</a:t>
            </a:r>
            <a:br>
              <a:rPr lang="en-US" sz="2400" b="1" dirty="0">
                <a:solidFill>
                  <a:srgbClr val="002060"/>
                </a:solidFill>
                <a:latin typeface="Avenir Medium" panose="02000503020000020003"/>
                <a:cs typeface="Arial"/>
              </a:rPr>
            </a:br>
            <a:r>
              <a:rPr lang="en-US" sz="1400" dirty="0">
                <a:solidFill>
                  <a:srgbClr val="002060"/>
                </a:solidFill>
                <a:latin typeface="Avenir Medium" panose="02000503020000020003"/>
                <a:cs typeface="Arial"/>
              </a:rPr>
              <a:t>Bristol, Essex, Hampden, Middlesex, Norfolk, Plymouth, Suffolk, Worcester</a:t>
            </a:r>
            <a:br>
              <a:rPr lang="en-US" sz="1400" i="1" dirty="0">
                <a:solidFill>
                  <a:srgbClr val="002060"/>
                </a:solidFill>
                <a:latin typeface="Avenir Medium" panose="02000503020000020003"/>
                <a:cs typeface="Arial"/>
              </a:rPr>
            </a:br>
            <a:endParaRPr lang="en-US" sz="1400" i="1" dirty="0">
              <a:solidFill>
                <a:srgbClr val="002060"/>
              </a:solidFill>
              <a:latin typeface="Avenir Medium" panose="02000503020000020003"/>
              <a:cs typeface="Arial"/>
            </a:endParaRPr>
          </a:p>
          <a:p>
            <a:pPr marL="285750" indent="-285750">
              <a:buFont typeface="Wingdings"/>
              <a:buChar char="§"/>
            </a:pPr>
            <a:r>
              <a:rPr lang="en-US" sz="2400" b="1" dirty="0">
                <a:solidFill>
                  <a:srgbClr val="002060"/>
                </a:solidFill>
                <a:latin typeface="Avenir Medium" panose="02000503020000020003"/>
                <a:cs typeface="Arial"/>
              </a:rPr>
              <a:t>Tufts Health Plan</a:t>
            </a:r>
            <a:br>
              <a:rPr lang="en-US" sz="2400" b="1" dirty="0">
                <a:solidFill>
                  <a:srgbClr val="002060"/>
                </a:solidFill>
                <a:latin typeface="Avenir Medium" panose="02000503020000020003"/>
                <a:cs typeface="Arial"/>
              </a:rPr>
            </a:br>
            <a:r>
              <a:rPr lang="en-US" sz="1400" dirty="0">
                <a:solidFill>
                  <a:srgbClr val="002060"/>
                </a:solidFill>
                <a:latin typeface="Avenir Medium" panose="02000503020000020003"/>
                <a:cs typeface="Arial"/>
              </a:rPr>
              <a:t>Barnstable, Bristol, Essex, Hampden, Hampshire, Middlesex, Norfolk, Plymouth, Suffolk, Worcester</a:t>
            </a:r>
          </a:p>
          <a:p>
            <a:endParaRPr lang="en-US" sz="1400" i="1" dirty="0">
              <a:solidFill>
                <a:srgbClr val="002060"/>
              </a:solidFill>
              <a:latin typeface="Avenir Medium" panose="02000503020000020003"/>
              <a:cs typeface="Arial"/>
            </a:endParaRPr>
          </a:p>
          <a:p>
            <a:pPr marL="285750" indent="-285750">
              <a:buFont typeface="Wingdings"/>
              <a:buChar char="§"/>
            </a:pPr>
            <a:r>
              <a:rPr lang="en-US" sz="2400" b="1" dirty="0">
                <a:solidFill>
                  <a:srgbClr val="002060"/>
                </a:solidFill>
                <a:latin typeface="Avenir Medium" panose="02000503020000020003"/>
                <a:cs typeface="Arial"/>
              </a:rPr>
              <a:t>United Healthcare</a:t>
            </a:r>
            <a:br>
              <a:rPr lang="en-US" sz="2400" b="1" dirty="0">
                <a:solidFill>
                  <a:srgbClr val="002060"/>
                </a:solidFill>
                <a:latin typeface="Avenir Medium" panose="02000503020000020003"/>
                <a:cs typeface="Arial"/>
              </a:rPr>
            </a:br>
            <a:r>
              <a:rPr lang="en-US" sz="1400" dirty="0">
                <a:solidFill>
                  <a:srgbClr val="002060"/>
                </a:solidFill>
                <a:latin typeface="Avenir Medium" panose="02000503020000020003"/>
                <a:cs typeface="Arial"/>
              </a:rPr>
              <a:t>Bristol, Essex, Hampden, Hampshire, Middlesex, Norfolk, Plymouth, Suffolk, Worcester</a:t>
            </a:r>
          </a:p>
          <a:p>
            <a:endParaRPr lang="en-US" dirty="0">
              <a:cs typeface="Arial"/>
            </a:endParaRPr>
          </a:p>
        </p:txBody>
      </p:sp>
      <p:sp>
        <p:nvSpPr>
          <p:cNvPr id="4" name="TextBox 3">
            <a:extLst>
              <a:ext uri="{FF2B5EF4-FFF2-40B4-BE49-F238E27FC236}">
                <a16:creationId xmlns:a16="http://schemas.microsoft.com/office/drawing/2014/main" id="{5781D69F-DEB9-4CB1-AB6E-E8178F684AA3}"/>
              </a:ext>
            </a:extLst>
          </p:cNvPr>
          <p:cNvSpPr txBox="1"/>
          <p:nvPr/>
        </p:nvSpPr>
        <p:spPr>
          <a:xfrm>
            <a:off x="979117" y="5955893"/>
            <a:ext cx="78589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solidFill>
                  <a:srgbClr val="002060"/>
                </a:solidFill>
                <a:latin typeface="Avenir Book Oblique" panose="02000503020000020003" pitchFamily="2" charset="0"/>
                <a:cs typeface="Arial"/>
              </a:rPr>
              <a:t>*Dukes and Nantucket are outside of SCO service areas</a:t>
            </a:r>
          </a:p>
        </p:txBody>
      </p:sp>
      <p:sp>
        <p:nvSpPr>
          <p:cNvPr id="6" name="Title 5">
            <a:extLst>
              <a:ext uri="{FF2B5EF4-FFF2-40B4-BE49-F238E27FC236}">
                <a16:creationId xmlns:a16="http://schemas.microsoft.com/office/drawing/2014/main" id="{06668A3B-703C-F84A-BFAC-C17DAE5C2FB5}"/>
              </a:ext>
            </a:extLst>
          </p:cNvPr>
          <p:cNvSpPr>
            <a:spLocks noGrp="1"/>
          </p:cNvSpPr>
          <p:nvPr>
            <p:ph type="title"/>
          </p:nvPr>
        </p:nvSpPr>
        <p:spPr>
          <a:xfrm>
            <a:off x="308509" y="237114"/>
            <a:ext cx="8053675" cy="615553"/>
          </a:xfrm>
        </p:spPr>
        <p:txBody>
          <a:bodyPr/>
          <a:lstStyle/>
          <a:p>
            <a:r>
              <a:rPr lang="en-US" dirty="0">
                <a:solidFill>
                  <a:srgbClr val="002060"/>
                </a:solidFill>
              </a:rPr>
              <a:t>SCO Plans and Service Areas</a:t>
            </a:r>
          </a:p>
        </p:txBody>
      </p:sp>
      <p:cxnSp>
        <p:nvCxnSpPr>
          <p:cNvPr id="2" name="Straight Connector 1">
            <a:extLst>
              <a:ext uri="{FF2B5EF4-FFF2-40B4-BE49-F238E27FC236}">
                <a16:creationId xmlns:a16="http://schemas.microsoft.com/office/drawing/2014/main" id="{50ECB91D-8BAE-9ECB-D675-B351DC5CAD63}"/>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94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74945" y="1210235"/>
            <a:ext cx="8153399" cy="738664"/>
          </a:xfrm>
        </p:spPr>
        <p:txBody>
          <a:bodyPr/>
          <a:lstStyle/>
          <a:p>
            <a:pPr marL="458470">
              <a:spcBef>
                <a:spcPts val="1200"/>
              </a:spcBef>
              <a:spcAft>
                <a:spcPts val="1200"/>
              </a:spcAft>
            </a:pPr>
            <a:r>
              <a:rPr lang="en-US" sz="2400" dirty="0">
                <a:solidFill>
                  <a:srgbClr val="002060"/>
                </a:solidFill>
                <a:latin typeface="Avenir Medium"/>
              </a:rPr>
              <a:t>Interested members should contact the Senior Care Options plan they want to enroll in. </a:t>
            </a:r>
          </a:p>
        </p:txBody>
      </p:sp>
      <p:sp>
        <p:nvSpPr>
          <p:cNvPr id="2" name="Title 1">
            <a:extLst>
              <a:ext uri="{FF2B5EF4-FFF2-40B4-BE49-F238E27FC236}">
                <a16:creationId xmlns:a16="http://schemas.microsoft.com/office/drawing/2014/main" id="{3B5B6408-0ABD-A647-8DBD-4807A1C346EB}"/>
              </a:ext>
            </a:extLst>
          </p:cNvPr>
          <p:cNvSpPr>
            <a:spLocks noGrp="1"/>
          </p:cNvSpPr>
          <p:nvPr>
            <p:ph type="title" idx="4294967295"/>
          </p:nvPr>
        </p:nvSpPr>
        <p:spPr>
          <a:xfrm>
            <a:off x="174945" y="234863"/>
            <a:ext cx="8053675" cy="615553"/>
          </a:xfrm>
        </p:spPr>
        <p:txBody>
          <a:bodyPr/>
          <a:lstStyle/>
          <a:p>
            <a:r>
              <a:rPr lang="en-US" dirty="0">
                <a:solidFill>
                  <a:srgbClr val="002060"/>
                </a:solidFill>
              </a:rPr>
              <a:t>How to Enroll in a SCO</a:t>
            </a:r>
          </a:p>
        </p:txBody>
      </p:sp>
      <p:cxnSp>
        <p:nvCxnSpPr>
          <p:cNvPr id="3" name="Straight Connector 2">
            <a:extLst>
              <a:ext uri="{FF2B5EF4-FFF2-40B4-BE49-F238E27FC236}">
                <a16:creationId xmlns:a16="http://schemas.microsoft.com/office/drawing/2014/main" id="{73A017F6-1151-2FC8-DFCA-360C828B468D}"/>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096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C518-C46C-487D-8E10-09FF8831952E}"/>
              </a:ext>
            </a:extLst>
          </p:cNvPr>
          <p:cNvSpPr>
            <a:spLocks noGrp="1"/>
          </p:cNvSpPr>
          <p:nvPr>
            <p:ph type="title"/>
          </p:nvPr>
        </p:nvSpPr>
        <p:spPr>
          <a:xfrm>
            <a:off x="545162" y="4030714"/>
            <a:ext cx="8053675" cy="1231106"/>
          </a:xfrm>
        </p:spPr>
        <p:txBody>
          <a:bodyPr/>
          <a:lstStyle/>
          <a:p>
            <a:pPr algn="ctr">
              <a:defRPr/>
            </a:pPr>
            <a:r>
              <a:rPr lang="en-US" altLang="en-US" kern="1200" dirty="0">
                <a:solidFill>
                  <a:srgbClr val="002060"/>
                </a:solidFill>
                <a:cs typeface="Arial" panose="020B0604020202020204" pitchFamily="34" charset="0"/>
              </a:rPr>
              <a:t>Program of All-inclusive Care for the Elderly (PACE</a:t>
            </a:r>
            <a:r>
              <a:rPr lang="en-US" kern="1200" dirty="0">
                <a:solidFill>
                  <a:srgbClr val="002060"/>
                </a:solidFill>
                <a:cs typeface="Arial" panose="020B0604020202020204" pitchFamily="34" charset="0"/>
              </a:rPr>
              <a:t>) </a:t>
            </a:r>
          </a:p>
        </p:txBody>
      </p:sp>
      <p:pic>
        <p:nvPicPr>
          <p:cNvPr id="3" name="Picture 2">
            <a:extLst>
              <a:ext uri="{FF2B5EF4-FFF2-40B4-BE49-F238E27FC236}">
                <a16:creationId xmlns:a16="http://schemas.microsoft.com/office/drawing/2014/main" id="{4A7CC852-D94B-8548-ABC8-D5AEB99A07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030" y="228029"/>
            <a:ext cx="3583021" cy="1621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963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1F3F-C615-9F80-5DA4-2F78C95E7CD0}"/>
              </a:ext>
            </a:extLst>
          </p:cNvPr>
          <p:cNvSpPr>
            <a:spLocks noGrp="1"/>
          </p:cNvSpPr>
          <p:nvPr>
            <p:ph type="title"/>
          </p:nvPr>
        </p:nvSpPr>
        <p:spPr/>
        <p:txBody>
          <a:bodyPr/>
          <a:lstStyle/>
          <a:p>
            <a:r>
              <a:rPr lang="en-US" dirty="0">
                <a:solidFill>
                  <a:srgbClr val="002060"/>
                </a:solidFill>
                <a:latin typeface="Avenir Heavy" panose="02000503020000020003"/>
              </a:rPr>
              <a:t>Background</a:t>
            </a:r>
          </a:p>
        </p:txBody>
      </p:sp>
      <p:cxnSp>
        <p:nvCxnSpPr>
          <p:cNvPr id="3" name="Straight Connector 2">
            <a:extLst>
              <a:ext uri="{FF2B5EF4-FFF2-40B4-BE49-F238E27FC236}">
                <a16:creationId xmlns:a16="http://schemas.microsoft.com/office/drawing/2014/main" id="{104AED94-E520-0F9C-611F-095239C7937A}"/>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C45F905-44F3-77FA-CB3D-6360DF240B4E}"/>
              </a:ext>
            </a:extLst>
          </p:cNvPr>
          <p:cNvSpPr txBox="1"/>
          <p:nvPr/>
        </p:nvSpPr>
        <p:spPr>
          <a:xfrm>
            <a:off x="174945" y="1121856"/>
            <a:ext cx="8157883" cy="6032421"/>
          </a:xfrm>
          <a:prstGeom prst="rect">
            <a:avLst/>
          </a:prstGeom>
          <a:noFill/>
        </p:spPr>
        <p:txBody>
          <a:bodyPr wrap="square">
            <a:spAutoFit/>
          </a:bodyPr>
          <a:lstStyle/>
          <a:p>
            <a:pPr marL="342900" indent="-342900">
              <a:spcBef>
                <a:spcPts val="1176"/>
              </a:spcBef>
              <a:spcAft>
                <a:spcPts val="1176"/>
              </a:spcAft>
              <a:buSzPct val="85000"/>
              <a:buFont typeface="Wingdings" panose="05000000000000000000" pitchFamily="2" charset="2"/>
              <a:buChar char="§"/>
              <a:defRPr/>
            </a:pPr>
            <a:r>
              <a:rPr lang="en-US" altLang="en-US" sz="2400" dirty="0">
                <a:solidFill>
                  <a:srgbClr val="002060"/>
                </a:solidFill>
                <a:latin typeface="Avenir Medium"/>
              </a:rPr>
              <a:t>PACE is a fully capitated Medicare and Medicaid managed care program authorized under federal regulation and managed jointly by MassHealth and CMS</a:t>
            </a:r>
          </a:p>
          <a:p>
            <a:pPr marL="342900" indent="-342900">
              <a:spcBef>
                <a:spcPts val="1176"/>
              </a:spcBef>
              <a:spcAft>
                <a:spcPts val="1176"/>
              </a:spcAft>
              <a:buSzPct val="85000"/>
              <a:buFont typeface="Wingdings" panose="05000000000000000000" pitchFamily="2" charset="2"/>
              <a:buChar char="§"/>
              <a:defRPr/>
            </a:pPr>
            <a:r>
              <a:rPr lang="en-US" altLang="en-US" sz="2400" dirty="0">
                <a:solidFill>
                  <a:srgbClr val="002060"/>
                </a:solidFill>
                <a:latin typeface="Avenir Medium"/>
              </a:rPr>
              <a:t>PACE is a community-based program that offers a complete range of health and health-related services designed to keep frail elders living in the community safely for as long as possible</a:t>
            </a:r>
            <a:endParaRPr lang="en-US" altLang="en-US" sz="2400" dirty="0">
              <a:solidFill>
                <a:srgbClr val="002060"/>
              </a:solidFill>
              <a:latin typeface="Avenir Medium"/>
              <a:cs typeface="Arial"/>
            </a:endParaRPr>
          </a:p>
          <a:p>
            <a:pPr marL="342900" indent="-342900">
              <a:buSzPct val="85000"/>
              <a:buFont typeface="Wingdings" panose="05000000000000000000" pitchFamily="2" charset="2"/>
              <a:buChar char="§"/>
              <a:defRPr/>
            </a:pPr>
            <a:r>
              <a:rPr lang="en-US" altLang="en-US" sz="2400" dirty="0">
                <a:solidFill>
                  <a:srgbClr val="002060"/>
                </a:solidFill>
                <a:latin typeface="Avenir Medium"/>
              </a:rPr>
              <a:t>PACE is a center-based model where participants visit the Center for their care, or PACE staff coordinate care in an enrollee's home, rehab, etc. </a:t>
            </a:r>
          </a:p>
          <a:p>
            <a:pPr marL="342900" indent="-342900">
              <a:spcBef>
                <a:spcPts val="1176"/>
              </a:spcBef>
              <a:spcAft>
                <a:spcPts val="1176"/>
              </a:spcAft>
              <a:buSzPct val="85000"/>
              <a:buFont typeface="Wingdings" panose="05000000000000000000" pitchFamily="2" charset="2"/>
              <a:buChar char="§"/>
              <a:defRPr/>
            </a:pPr>
            <a:r>
              <a:rPr lang="en-US" altLang="en-US" sz="2400" dirty="0">
                <a:solidFill>
                  <a:srgbClr val="002060"/>
                </a:solidFill>
                <a:latin typeface="Avenir Medium"/>
              </a:rPr>
              <a:t>EOHHS and CMS share oversight of the program, with MassHealth responsible for: c</a:t>
            </a:r>
            <a:r>
              <a:rPr lang="en-US" sz="2400" dirty="0">
                <a:solidFill>
                  <a:srgbClr val="002060"/>
                </a:solidFill>
                <a:latin typeface="Avenir Medium"/>
              </a:rPr>
              <a:t>ontract monitoring and compliance, enrollment and plan financials</a:t>
            </a:r>
          </a:p>
          <a:p>
            <a:pPr marL="342900" indent="-342900">
              <a:buSzPct val="85000"/>
              <a:buFont typeface="Wingdings" panose="05000000000000000000" pitchFamily="2" charset="2"/>
              <a:buChar char="§"/>
              <a:defRPr/>
            </a:pPr>
            <a:endParaRPr lang="en-US" altLang="en-US" sz="2400" dirty="0">
              <a:solidFill>
                <a:srgbClr val="002060"/>
              </a:solidFill>
              <a:latin typeface="Avenir Medium"/>
              <a:cs typeface="Arial"/>
            </a:endParaRPr>
          </a:p>
        </p:txBody>
      </p:sp>
    </p:spTree>
    <p:extLst>
      <p:ext uri="{BB962C8B-B14F-4D97-AF65-F5344CB8AC3E}">
        <p14:creationId xmlns:p14="http://schemas.microsoft.com/office/powerpoint/2010/main" val="492086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B9C83-4878-1BDA-68B2-A16F4FDA197A}"/>
              </a:ext>
            </a:extLst>
          </p:cNvPr>
          <p:cNvSpPr>
            <a:spLocks noGrp="1"/>
          </p:cNvSpPr>
          <p:nvPr>
            <p:ph type="title"/>
          </p:nvPr>
        </p:nvSpPr>
        <p:spPr/>
        <p:txBody>
          <a:bodyPr/>
          <a:lstStyle/>
          <a:p>
            <a:r>
              <a:rPr lang="en-US" dirty="0">
                <a:solidFill>
                  <a:srgbClr val="002060"/>
                </a:solidFill>
              </a:rPr>
              <a:t>Objectives</a:t>
            </a:r>
          </a:p>
        </p:txBody>
      </p:sp>
      <p:cxnSp>
        <p:nvCxnSpPr>
          <p:cNvPr id="3" name="Straight Connector 2">
            <a:extLst>
              <a:ext uri="{FF2B5EF4-FFF2-40B4-BE49-F238E27FC236}">
                <a16:creationId xmlns:a16="http://schemas.microsoft.com/office/drawing/2014/main" id="{996ECD9C-2A29-CAD6-895B-3EEA06F822DF}"/>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68B2D28-E25C-96C4-F5E6-7A19190DA506}"/>
              </a:ext>
            </a:extLst>
          </p:cNvPr>
          <p:cNvSpPr txBox="1"/>
          <p:nvPr/>
        </p:nvSpPr>
        <p:spPr>
          <a:xfrm>
            <a:off x="295835" y="1237129"/>
            <a:ext cx="7932785" cy="2616101"/>
          </a:xfrm>
          <a:prstGeom prst="rect">
            <a:avLst/>
          </a:prstGeom>
          <a:noFill/>
        </p:spPr>
        <p:txBody>
          <a:bodyPr wrap="square" rtlCol="0">
            <a:spAutoFit/>
          </a:bodyPr>
          <a:lstStyle/>
          <a:p>
            <a:r>
              <a:rPr lang="en-US" sz="2400" b="0" i="0" dirty="0">
                <a:solidFill>
                  <a:srgbClr val="002060"/>
                </a:solidFill>
                <a:effectLst/>
                <a:latin typeface="Avenir Medium" panose="02000503020000020003"/>
              </a:rPr>
              <a:t>The PACE model is centered on the core belief that given a choice, most elders, the disabled, and their families would choose to receive care in their homes and communities rather than in a nursing home. The PACE model provides </a:t>
            </a:r>
            <a:r>
              <a:rPr lang="en-US" sz="2400" dirty="0">
                <a:solidFill>
                  <a:srgbClr val="002060"/>
                </a:solidFill>
                <a:latin typeface="Avenir Medium"/>
              </a:rPr>
              <a:t>a wide range of medical, social, recreational and wellness services to eligible participants</a:t>
            </a:r>
          </a:p>
          <a:p>
            <a:endParaRPr lang="en-US" sz="2000" dirty="0">
              <a:solidFill>
                <a:srgbClr val="002060"/>
              </a:solidFill>
              <a:latin typeface="Avenir Medium" panose="02000503020000020003"/>
            </a:endParaRPr>
          </a:p>
        </p:txBody>
      </p:sp>
    </p:spTree>
    <p:extLst>
      <p:ext uri="{BB962C8B-B14F-4D97-AF65-F5344CB8AC3E}">
        <p14:creationId xmlns:p14="http://schemas.microsoft.com/office/powerpoint/2010/main" val="3745163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C987-D451-D40A-A805-4D1516C7D9B0}"/>
              </a:ext>
            </a:extLst>
          </p:cNvPr>
          <p:cNvSpPr>
            <a:spLocks noGrp="1"/>
          </p:cNvSpPr>
          <p:nvPr>
            <p:ph type="title"/>
          </p:nvPr>
        </p:nvSpPr>
        <p:spPr/>
        <p:txBody>
          <a:bodyPr/>
          <a:lstStyle/>
          <a:p>
            <a:r>
              <a:rPr lang="en-US" dirty="0">
                <a:solidFill>
                  <a:srgbClr val="002060"/>
                </a:solidFill>
              </a:rPr>
              <a:t>Covered Services</a:t>
            </a:r>
          </a:p>
        </p:txBody>
      </p:sp>
      <p:cxnSp>
        <p:nvCxnSpPr>
          <p:cNvPr id="3" name="Straight Connector 2">
            <a:extLst>
              <a:ext uri="{FF2B5EF4-FFF2-40B4-BE49-F238E27FC236}">
                <a16:creationId xmlns:a16="http://schemas.microsoft.com/office/drawing/2014/main" id="{34A5C0E0-832F-E663-FB7F-BE592F2D8A4E}"/>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C2409F1-46D9-C787-61E1-6F2BA001F597}"/>
              </a:ext>
            </a:extLst>
          </p:cNvPr>
          <p:cNvSpPr txBox="1"/>
          <p:nvPr/>
        </p:nvSpPr>
        <p:spPr>
          <a:xfrm>
            <a:off x="174945" y="1021976"/>
            <a:ext cx="8753902" cy="9694962"/>
          </a:xfrm>
          <a:prstGeom prst="rect">
            <a:avLst/>
          </a:prstGeom>
          <a:noFill/>
        </p:spPr>
        <p:txBody>
          <a:bodyPr wrap="square" numCol="2" rtlCol="0">
            <a:spAutoFit/>
          </a:bodyPr>
          <a:lstStyle/>
          <a:p>
            <a:pPr algn="l"/>
            <a:r>
              <a:rPr lang="en-US" sz="1600" b="0" i="0" dirty="0">
                <a:solidFill>
                  <a:srgbClr val="002060"/>
                </a:solidFill>
                <a:effectLst/>
                <a:latin typeface="Avenir Medium" panose="02000503020000020003"/>
              </a:rPr>
              <a:t>Care and services include:</a:t>
            </a:r>
          </a:p>
          <a:p>
            <a:pPr algn="l"/>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Medical care, provided by your PACE doctor familiar with your history, needs and preferences</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Primary and specialty medical care</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Specialty care, including audiology, dentistry, optometry, podiatry, and speech therapy</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Physical and occupational therapies</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Meals</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Nutritional counseling with a Registered Dietitian</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Personal care</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Home health care and in-home services</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All necessary prescription drugs</a:t>
            </a: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dirty="0">
              <a:solidFill>
                <a:srgbClr val="002060"/>
              </a:solidFill>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endParaRPr lang="en-US" sz="1600" b="0" i="0" dirty="0">
              <a:solidFill>
                <a:srgbClr val="002060"/>
              </a:solidFill>
              <a:effectLst/>
              <a:latin typeface="Avenir Medium" panose="02000503020000020003"/>
            </a:endParaRPr>
          </a:p>
          <a:p>
            <a:pPr algn="l"/>
            <a:endParaRPr lang="en-US" sz="1600" b="0" i="0" dirty="0">
              <a:solidFill>
                <a:srgbClr val="002060"/>
              </a:solidFill>
              <a:effectLst/>
              <a:latin typeface="Avenir Medium" panose="02000503020000020003"/>
            </a:endParaRP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Social services</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Respite care</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Hospital and nursing home care when necessary</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Emergency care*</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Medical supplies and equipment</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Transportation to the health center and medical appointments</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Activities</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Laboratory and X-ray services</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Family caregiver support, and</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24-hour emergency access to medical staff.</a:t>
            </a:r>
          </a:p>
          <a:p>
            <a:pPr marL="285750" indent="-285750" algn="l">
              <a:buFont typeface="Wingdings" panose="05000000000000000000" pitchFamily="2" charset="2"/>
              <a:buChar char="§"/>
            </a:pPr>
            <a:r>
              <a:rPr lang="en-US" sz="1600" b="0" i="0" dirty="0">
                <a:solidFill>
                  <a:srgbClr val="002060"/>
                </a:solidFill>
                <a:effectLst/>
                <a:latin typeface="Avenir Medium" panose="02000503020000020003"/>
              </a:rPr>
              <a:t>PACE also includes all other services determined necessary by the Interdisciplinary Team to improve and maintain your health.</a:t>
            </a:r>
          </a:p>
          <a:p>
            <a:pPr algn="l"/>
            <a:endParaRPr lang="en-US" sz="1200" b="0" i="0" dirty="0">
              <a:solidFill>
                <a:srgbClr val="141414"/>
              </a:solidFill>
              <a:effectLst/>
              <a:latin typeface="Avenir Medium" panose="02000503020000020003"/>
            </a:endParaRPr>
          </a:p>
          <a:p>
            <a:pPr algn="l"/>
            <a:endParaRPr lang="en-US" sz="1200" dirty="0">
              <a:solidFill>
                <a:srgbClr val="141414"/>
              </a:solidFill>
              <a:latin typeface="Avenir Medium" panose="02000503020000020003"/>
            </a:endParaRPr>
          </a:p>
          <a:p>
            <a:pPr algn="l"/>
            <a:endParaRPr lang="en-US" sz="1200" dirty="0">
              <a:solidFill>
                <a:srgbClr val="141414"/>
              </a:solidFill>
              <a:latin typeface="Avenir Medium" panose="02000503020000020003"/>
            </a:endParaRPr>
          </a:p>
          <a:p>
            <a:pPr algn="l"/>
            <a:r>
              <a:rPr lang="en-US" sz="1200" b="0" i="0" dirty="0">
                <a:solidFill>
                  <a:srgbClr val="002060"/>
                </a:solidFill>
                <a:effectLst/>
                <a:latin typeface="Avenir Medium" panose="02000503020000020003"/>
              </a:rPr>
              <a:t>* With the exception of emergency care, once you are enrolled in PACE, all the care you receive must be approved by your Interdisciplinary Team. If you receive care that is not approved by your Interdisciplinary Team, you may be held financially responsible for services.</a:t>
            </a:r>
          </a:p>
        </p:txBody>
      </p:sp>
    </p:spTree>
    <p:extLst>
      <p:ext uri="{BB962C8B-B14F-4D97-AF65-F5344CB8AC3E}">
        <p14:creationId xmlns:p14="http://schemas.microsoft.com/office/powerpoint/2010/main" val="4227365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48FA7-85DA-1E79-6834-DBDD3FCECEC9}"/>
              </a:ext>
            </a:extLst>
          </p:cNvPr>
          <p:cNvSpPr>
            <a:spLocks noGrp="1"/>
          </p:cNvSpPr>
          <p:nvPr>
            <p:ph type="title"/>
          </p:nvPr>
        </p:nvSpPr>
        <p:spPr/>
        <p:txBody>
          <a:bodyPr/>
          <a:lstStyle/>
          <a:p>
            <a:r>
              <a:rPr lang="en-US" dirty="0">
                <a:solidFill>
                  <a:srgbClr val="002060"/>
                </a:solidFill>
              </a:rPr>
              <a:t>Program Structure</a:t>
            </a:r>
            <a:endParaRPr lang="en-US" dirty="0"/>
          </a:p>
        </p:txBody>
      </p:sp>
      <p:cxnSp>
        <p:nvCxnSpPr>
          <p:cNvPr id="3" name="Straight Connector 2">
            <a:extLst>
              <a:ext uri="{FF2B5EF4-FFF2-40B4-BE49-F238E27FC236}">
                <a16:creationId xmlns:a16="http://schemas.microsoft.com/office/drawing/2014/main" id="{4BB556FD-7BCB-6AAE-DED2-19EBDF0463D0}"/>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A64080D-09E5-5D67-8ADC-AEE06A493425}"/>
              </a:ext>
            </a:extLst>
          </p:cNvPr>
          <p:cNvSpPr txBox="1"/>
          <p:nvPr/>
        </p:nvSpPr>
        <p:spPr>
          <a:xfrm>
            <a:off x="174945" y="1033297"/>
            <a:ext cx="8157882" cy="5299912"/>
          </a:xfrm>
          <a:prstGeom prst="rect">
            <a:avLst/>
          </a:prstGeom>
          <a:noFill/>
        </p:spPr>
        <p:txBody>
          <a:bodyPr wrap="square">
            <a:spAutoFit/>
          </a:bodyPr>
          <a:lstStyle/>
          <a:p>
            <a:pPr marL="349250" lvl="4" indent="-349250" defTabSz="913429" fontAlgn="base">
              <a:lnSpc>
                <a:spcPct val="90000"/>
              </a:lnSpc>
              <a:spcBef>
                <a:spcPts val="600"/>
              </a:spcBef>
              <a:spcAft>
                <a:spcPts val="600"/>
              </a:spcAft>
              <a:buClr>
                <a:schemeClr val="tx2"/>
              </a:buClr>
              <a:buSzPct val="85000"/>
              <a:buFont typeface="Wingdings" panose="05000000000000000000" pitchFamily="2" charset="2"/>
              <a:buChar char="§"/>
              <a:defRPr/>
            </a:pPr>
            <a:r>
              <a:rPr lang="en-US" altLang="en-US" sz="2400" dirty="0">
                <a:solidFill>
                  <a:srgbClr val="002060"/>
                </a:solidFill>
                <a:latin typeface="Avenir Medium"/>
                <a:cs typeface="Calibri"/>
              </a:rPr>
              <a:t>Enrollment is voluntary</a:t>
            </a:r>
            <a:endParaRPr lang="en-US" sz="2400" dirty="0">
              <a:solidFill>
                <a:srgbClr val="002060"/>
              </a:solidFill>
              <a:latin typeface="Avenir Medium"/>
            </a:endParaRPr>
          </a:p>
          <a:p>
            <a:pPr marL="349250" lvl="4" indent="-349250" defTabSz="913429" fontAlgn="base">
              <a:lnSpc>
                <a:spcPct val="90000"/>
              </a:lnSpc>
              <a:spcBef>
                <a:spcPts val="600"/>
              </a:spcBef>
              <a:spcAft>
                <a:spcPts val="600"/>
              </a:spcAft>
              <a:buClr>
                <a:schemeClr val="tx2"/>
              </a:buClr>
              <a:buSzPct val="85000"/>
              <a:buFont typeface="Wingdings" panose="05000000000000000000" pitchFamily="2" charset="2"/>
              <a:buChar char="§"/>
              <a:defRPr/>
            </a:pPr>
            <a:r>
              <a:rPr lang="en-US" altLang="en-US" sz="2400" dirty="0">
                <a:solidFill>
                  <a:srgbClr val="002060"/>
                </a:solidFill>
                <a:latin typeface="Avenir Medium"/>
                <a:cs typeface="Calibri"/>
              </a:rPr>
              <a:t>PACE participants must receive all services, except emergency services, from the PACE network of providers</a:t>
            </a:r>
          </a:p>
          <a:p>
            <a:pPr marL="349250" lvl="4" indent="-349250" defTabSz="913429" fontAlgn="base">
              <a:lnSpc>
                <a:spcPct val="90000"/>
              </a:lnSpc>
              <a:spcBef>
                <a:spcPts val="600"/>
              </a:spcBef>
              <a:spcAft>
                <a:spcPts val="600"/>
              </a:spcAft>
              <a:buClr>
                <a:schemeClr val="tx2"/>
              </a:buClr>
              <a:buSzPct val="85000"/>
              <a:buFont typeface="Wingdings" panose="05000000000000000000" pitchFamily="2" charset="2"/>
              <a:buChar char="§"/>
              <a:defRPr/>
            </a:pPr>
            <a:r>
              <a:rPr lang="en-US" altLang="en-US" sz="2400" dirty="0">
                <a:solidFill>
                  <a:srgbClr val="002060"/>
                </a:solidFill>
                <a:latin typeface="Avenir Medium"/>
                <a:cs typeface="Calibri"/>
              </a:rPr>
              <a:t>PACE providers are at full risk for all services received by their participants from PACE</a:t>
            </a:r>
          </a:p>
          <a:p>
            <a:pPr marL="349250" lvl="4" indent="-349250" defTabSz="913429" fontAlgn="base">
              <a:lnSpc>
                <a:spcPct val="90000"/>
              </a:lnSpc>
              <a:spcBef>
                <a:spcPts val="600"/>
              </a:spcBef>
              <a:spcAft>
                <a:spcPts val="600"/>
              </a:spcAft>
              <a:buClr>
                <a:schemeClr val="tx2"/>
              </a:buClr>
              <a:buSzPct val="85000"/>
              <a:buFont typeface="Wingdings" panose="05000000000000000000" pitchFamily="2" charset="2"/>
              <a:buChar char="§"/>
              <a:defRPr/>
            </a:pPr>
            <a:r>
              <a:rPr lang="en-US" altLang="en-US" sz="2400" dirty="0">
                <a:solidFill>
                  <a:srgbClr val="002060"/>
                </a:solidFill>
                <a:latin typeface="Avenir Medium"/>
                <a:cs typeface="Calibri"/>
              </a:rPr>
              <a:t>PACE providers are paid a monthly capitation rate from both MassHealth and Medicare </a:t>
            </a:r>
          </a:p>
          <a:p>
            <a:pPr marL="349250" lvl="4" indent="-349250" defTabSz="913429" fontAlgn="base">
              <a:lnSpc>
                <a:spcPct val="90000"/>
              </a:lnSpc>
              <a:spcBef>
                <a:spcPts val="600"/>
              </a:spcBef>
              <a:spcAft>
                <a:spcPts val="600"/>
              </a:spcAft>
              <a:buClr>
                <a:schemeClr val="tx2"/>
              </a:buClr>
              <a:buSzPct val="85000"/>
              <a:buFont typeface="Wingdings" panose="05000000000000000000" pitchFamily="2" charset="2"/>
              <a:buChar char="§"/>
              <a:defRPr/>
            </a:pPr>
            <a:r>
              <a:rPr lang="en-US" altLang="en-US" sz="2400" dirty="0">
                <a:solidFill>
                  <a:srgbClr val="002060"/>
                </a:solidFill>
                <a:latin typeface="Avenir Medium"/>
                <a:cs typeface="Calibri"/>
              </a:rPr>
              <a:t>Participants do not need to have Medicare or Medicaid</a:t>
            </a:r>
          </a:p>
          <a:p>
            <a:pPr marL="0" lvl="4" indent="0" defTabSz="913429" fontAlgn="base">
              <a:lnSpc>
                <a:spcPct val="90000"/>
              </a:lnSpc>
              <a:spcBef>
                <a:spcPts val="600"/>
              </a:spcBef>
              <a:spcAft>
                <a:spcPts val="600"/>
              </a:spcAft>
              <a:buClr>
                <a:schemeClr val="tx2"/>
              </a:buClr>
              <a:buSzPct val="85000"/>
              <a:buNone/>
              <a:defRPr/>
            </a:pPr>
            <a:endParaRPr lang="en-US" altLang="en-US" sz="1200" dirty="0">
              <a:solidFill>
                <a:srgbClr val="002060"/>
              </a:solidFill>
              <a:latin typeface="Avenir Medium" panose="02000503020000020003"/>
            </a:endParaRPr>
          </a:p>
          <a:p>
            <a:pPr marL="0" lvl="4" indent="0" defTabSz="913429" fontAlgn="base">
              <a:lnSpc>
                <a:spcPct val="90000"/>
              </a:lnSpc>
              <a:spcBef>
                <a:spcPts val="600"/>
              </a:spcBef>
              <a:spcAft>
                <a:spcPts val="600"/>
              </a:spcAft>
              <a:buClr>
                <a:schemeClr val="tx2"/>
              </a:buClr>
              <a:buSzPct val="85000"/>
              <a:buNone/>
              <a:defRPr/>
            </a:pPr>
            <a:endParaRPr lang="en-US" altLang="en-US" sz="1200" dirty="0">
              <a:solidFill>
                <a:srgbClr val="002060"/>
              </a:solidFill>
              <a:latin typeface="Avenir Medium" panose="02000503020000020003"/>
            </a:endParaRPr>
          </a:p>
          <a:p>
            <a:pPr marL="0" lvl="4" indent="0" defTabSz="913429" fontAlgn="base">
              <a:lnSpc>
                <a:spcPct val="90000"/>
              </a:lnSpc>
              <a:spcBef>
                <a:spcPts val="600"/>
              </a:spcBef>
              <a:spcAft>
                <a:spcPts val="600"/>
              </a:spcAft>
              <a:buClr>
                <a:schemeClr val="tx2"/>
              </a:buClr>
              <a:buSzPct val="85000"/>
              <a:buNone/>
              <a:defRPr/>
            </a:pPr>
            <a:endParaRPr lang="en-US" altLang="en-US" sz="1200" dirty="0">
              <a:solidFill>
                <a:srgbClr val="002060"/>
              </a:solidFill>
              <a:latin typeface="Avenir Medium" panose="02000503020000020003"/>
            </a:endParaRPr>
          </a:p>
          <a:p>
            <a:pPr marL="0" lvl="4" indent="0" defTabSz="913429" fontAlgn="base">
              <a:lnSpc>
                <a:spcPct val="90000"/>
              </a:lnSpc>
              <a:spcBef>
                <a:spcPts val="600"/>
              </a:spcBef>
              <a:spcAft>
                <a:spcPts val="600"/>
              </a:spcAft>
              <a:buClr>
                <a:schemeClr val="tx2"/>
              </a:buClr>
              <a:buSzPct val="85000"/>
              <a:buNone/>
              <a:defRPr/>
            </a:pPr>
            <a:r>
              <a:rPr lang="en-US" altLang="en-US" sz="1200" dirty="0">
                <a:solidFill>
                  <a:srgbClr val="002060"/>
                </a:solidFill>
                <a:latin typeface="Avenir Medium" panose="02000503020000020003"/>
              </a:rPr>
              <a:t>Conditions/Limitations </a:t>
            </a:r>
          </a:p>
          <a:p>
            <a:pPr marL="0" lvl="4" defTabSz="913429" fontAlgn="base">
              <a:lnSpc>
                <a:spcPct val="90000"/>
              </a:lnSpc>
              <a:spcBef>
                <a:spcPts val="600"/>
              </a:spcBef>
              <a:spcAft>
                <a:spcPts val="600"/>
              </a:spcAft>
              <a:buClr>
                <a:schemeClr val="tx2"/>
              </a:buClr>
              <a:buSzPct val="85000"/>
              <a:defRPr/>
            </a:pPr>
            <a:r>
              <a:rPr lang="en-US" altLang="en-US" sz="1200" dirty="0">
                <a:solidFill>
                  <a:srgbClr val="002060"/>
                </a:solidFill>
                <a:latin typeface="Avenir Medium" panose="02000503020000020003"/>
              </a:rPr>
              <a:t>Requires pre-admission screening completed and submitted by the PACE via electronic MDS-HC to MassHealth PACE Clinical Coordinator with final authorization from MassHealth to confirm member is at a nursing home level of care/nursing home certifiable</a:t>
            </a:r>
          </a:p>
        </p:txBody>
      </p:sp>
    </p:spTree>
    <p:extLst>
      <p:ext uri="{BB962C8B-B14F-4D97-AF65-F5344CB8AC3E}">
        <p14:creationId xmlns:p14="http://schemas.microsoft.com/office/powerpoint/2010/main" val="3258750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8E13-A2EB-6589-2B12-E9E95AE0E47A}"/>
              </a:ext>
            </a:extLst>
          </p:cNvPr>
          <p:cNvSpPr>
            <a:spLocks noGrp="1"/>
          </p:cNvSpPr>
          <p:nvPr>
            <p:ph type="title"/>
          </p:nvPr>
        </p:nvSpPr>
        <p:spPr/>
        <p:txBody>
          <a:bodyPr/>
          <a:lstStyle/>
          <a:p>
            <a:r>
              <a:rPr lang="en-US" dirty="0">
                <a:solidFill>
                  <a:srgbClr val="002060"/>
                </a:solidFill>
              </a:rPr>
              <a:t>Delivery of Care</a:t>
            </a:r>
          </a:p>
        </p:txBody>
      </p:sp>
      <p:sp>
        <p:nvSpPr>
          <p:cNvPr id="4" name="TextBox 3">
            <a:extLst>
              <a:ext uri="{FF2B5EF4-FFF2-40B4-BE49-F238E27FC236}">
                <a16:creationId xmlns:a16="http://schemas.microsoft.com/office/drawing/2014/main" id="{BDC3D310-17C7-0125-F9E9-387C59588569}"/>
              </a:ext>
            </a:extLst>
          </p:cNvPr>
          <p:cNvSpPr txBox="1"/>
          <p:nvPr/>
        </p:nvSpPr>
        <p:spPr>
          <a:xfrm>
            <a:off x="174945" y="708281"/>
            <a:ext cx="8328212" cy="5078313"/>
          </a:xfrm>
          <a:prstGeom prst="rect">
            <a:avLst/>
          </a:prstGeom>
          <a:noFill/>
        </p:spPr>
        <p:txBody>
          <a:bodyPr wrap="square">
            <a:spAutoFit/>
          </a:bodyPr>
          <a:lstStyle/>
          <a:p>
            <a:pPr algn="ctr"/>
            <a:endParaRPr lang="en-US" altLang="en-US" sz="1800" dirty="0">
              <a:latin typeface="+mn-lt"/>
            </a:endParaRPr>
          </a:p>
          <a:p>
            <a:pPr marL="285750" indent="-285750">
              <a:buFont typeface="Wingdings" panose="05000000000000000000" pitchFamily="2" charset="2"/>
              <a:buChar char="§"/>
            </a:pPr>
            <a:r>
              <a:rPr lang="en-US" altLang="en-US" dirty="0">
                <a:solidFill>
                  <a:srgbClr val="002060"/>
                </a:solidFill>
                <a:latin typeface="Avenir Medium"/>
              </a:rPr>
              <a:t>PACE is a community-based program that offers a complete range of health and health-related services designed to keep frail elders living in the community safely for as long as possible</a:t>
            </a:r>
          </a:p>
          <a:p>
            <a:pPr marL="285750" indent="-285750">
              <a:buFont typeface="Wingdings" panose="05000000000000000000" pitchFamily="2" charset="2"/>
              <a:buChar char="§"/>
            </a:pPr>
            <a:endParaRPr lang="en-US" altLang="en-US" dirty="0">
              <a:solidFill>
                <a:srgbClr val="002060"/>
              </a:solidFill>
              <a:latin typeface="Avenir Medium"/>
            </a:endParaRPr>
          </a:p>
          <a:p>
            <a:pPr marL="285750" indent="-285750">
              <a:buFont typeface="Wingdings" panose="05000000000000000000" pitchFamily="2" charset="2"/>
              <a:buChar char="§"/>
            </a:pPr>
            <a:r>
              <a:rPr lang="en-US" altLang="en-US" dirty="0">
                <a:solidFill>
                  <a:srgbClr val="002060"/>
                </a:solidFill>
                <a:latin typeface="Avenir Medium"/>
              </a:rPr>
              <a:t>Coordinated care is planned and provided by an interdisciplinary team (IDT) of providers that includes physicians, nurse practitioners, nurses, social workers, rehabilitation and recreation therapists, health aides, and others</a:t>
            </a:r>
          </a:p>
          <a:p>
            <a:pPr marL="285750" indent="-285750">
              <a:buFont typeface="Wingdings" panose="05000000000000000000" pitchFamily="2" charset="2"/>
              <a:buChar char="§"/>
            </a:pPr>
            <a:endParaRPr lang="en-US" altLang="en-US" dirty="0">
              <a:solidFill>
                <a:srgbClr val="002060"/>
              </a:solidFill>
              <a:latin typeface="Avenir Medium"/>
            </a:endParaRPr>
          </a:p>
          <a:p>
            <a:pPr marL="285750" indent="-285750">
              <a:buFont typeface="Wingdings" panose="05000000000000000000" pitchFamily="2" charset="2"/>
              <a:buChar char="§"/>
            </a:pPr>
            <a:r>
              <a:rPr lang="en-US" altLang="en-US" dirty="0">
                <a:solidFill>
                  <a:srgbClr val="002060"/>
                </a:solidFill>
                <a:latin typeface="Avenir Medium"/>
              </a:rPr>
              <a:t>PACE works in partnership with each participant and their caregivers to create an individually designed care plan to best meet the needs of each person</a:t>
            </a:r>
          </a:p>
          <a:p>
            <a:pPr marL="285750" indent="-285750">
              <a:buFont typeface="Wingdings" panose="05000000000000000000" pitchFamily="2" charset="2"/>
              <a:buChar char="§"/>
            </a:pPr>
            <a:endParaRPr lang="en-US" altLang="en-US" dirty="0">
              <a:solidFill>
                <a:srgbClr val="002060"/>
              </a:solidFill>
              <a:latin typeface="Avenir Medium"/>
            </a:endParaRPr>
          </a:p>
          <a:p>
            <a:pPr marL="285750" indent="-285750">
              <a:buFont typeface="Wingdings" panose="05000000000000000000" pitchFamily="2" charset="2"/>
              <a:buChar char="§"/>
            </a:pPr>
            <a:r>
              <a:rPr lang="en-US" altLang="en-US" dirty="0">
                <a:solidFill>
                  <a:srgbClr val="002060"/>
                </a:solidFill>
                <a:latin typeface="Avenir Medium"/>
              </a:rPr>
              <a:t> PACE delivers all needed medical and supportive services, including hospitalizations, rehabilitation services, and long-term care services</a:t>
            </a:r>
          </a:p>
          <a:p>
            <a:pPr marL="285750" indent="-285750">
              <a:buFont typeface="Wingdings" panose="05000000000000000000" pitchFamily="2" charset="2"/>
              <a:buChar char="§"/>
            </a:pPr>
            <a:endParaRPr lang="en-US" altLang="en-US" dirty="0">
              <a:solidFill>
                <a:srgbClr val="002060"/>
              </a:solidFill>
              <a:latin typeface="Avenir Medium"/>
            </a:endParaRPr>
          </a:p>
          <a:p>
            <a:pPr marL="285750" indent="-285750">
              <a:buFont typeface="Wingdings" panose="05000000000000000000" pitchFamily="2" charset="2"/>
              <a:buChar char="§"/>
            </a:pPr>
            <a:r>
              <a:rPr lang="en-US" altLang="en-US" dirty="0">
                <a:solidFill>
                  <a:srgbClr val="002060"/>
                </a:solidFill>
                <a:latin typeface="Avenir Medium"/>
              </a:rPr>
              <a:t>Medical care is provided by a PACE physician familiar with the history, needs, and preferences of each participant</a:t>
            </a:r>
          </a:p>
          <a:p>
            <a:endParaRPr lang="en-US" altLang="en-US" sz="1800" dirty="0">
              <a:latin typeface="+mn-lt"/>
            </a:endParaRPr>
          </a:p>
        </p:txBody>
      </p:sp>
      <p:cxnSp>
        <p:nvCxnSpPr>
          <p:cNvPr id="5" name="Straight Connector 4">
            <a:extLst>
              <a:ext uri="{FF2B5EF4-FFF2-40B4-BE49-F238E27FC236}">
                <a16:creationId xmlns:a16="http://schemas.microsoft.com/office/drawing/2014/main" id="{A5F490CB-12B8-478A-DC9A-31A1C70C6536}"/>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832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1F1C3-108C-78FB-2621-05ADAF4B51AB}"/>
              </a:ext>
            </a:extLst>
          </p:cNvPr>
          <p:cNvSpPr>
            <a:spLocks noGrp="1"/>
          </p:cNvSpPr>
          <p:nvPr>
            <p:ph type="title"/>
          </p:nvPr>
        </p:nvSpPr>
        <p:spPr/>
        <p:txBody>
          <a:bodyPr/>
          <a:lstStyle/>
          <a:p>
            <a:r>
              <a:rPr lang="en-US" dirty="0">
                <a:solidFill>
                  <a:srgbClr val="002060"/>
                </a:solidFill>
              </a:rPr>
              <a:t>PACE Plans and Service Areas</a:t>
            </a:r>
            <a:endParaRPr lang="en-US" dirty="0"/>
          </a:p>
        </p:txBody>
      </p:sp>
      <p:cxnSp>
        <p:nvCxnSpPr>
          <p:cNvPr id="3" name="Straight Connector 2">
            <a:extLst>
              <a:ext uri="{FF2B5EF4-FFF2-40B4-BE49-F238E27FC236}">
                <a16:creationId xmlns:a16="http://schemas.microsoft.com/office/drawing/2014/main" id="{A00D6BA7-81AB-B0F3-1F2E-E7FC99D91A23}"/>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 Placeholder 2">
            <a:extLst>
              <a:ext uri="{FF2B5EF4-FFF2-40B4-BE49-F238E27FC236}">
                <a16:creationId xmlns:a16="http://schemas.microsoft.com/office/drawing/2014/main" id="{204DBD4E-2175-8B2D-30F1-E7C1DCF70A8F}"/>
              </a:ext>
            </a:extLst>
          </p:cNvPr>
          <p:cNvSpPr txBox="1">
            <a:spLocks/>
          </p:cNvSpPr>
          <p:nvPr/>
        </p:nvSpPr>
        <p:spPr>
          <a:xfrm>
            <a:off x="421341" y="949843"/>
            <a:ext cx="3977640" cy="5057741"/>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Avenir Book" panose="02000503020000020003" pitchFamily="2"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Avenir Book" panose="02000503020000020003" pitchFamily="2"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Avenir Book" panose="02000503020000020003" pitchFamily="2"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Avenir Book" panose="02000503020000020003" pitchFamily="2"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Avenir Book" panose="02000503020000020003" pitchFamily="2"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buFont typeface="Wingdings"/>
              <a:buChar char="§"/>
            </a:pPr>
            <a:r>
              <a:rPr lang="en-US" sz="2400" b="1" kern="0" dirty="0">
                <a:solidFill>
                  <a:srgbClr val="002060"/>
                </a:solidFill>
                <a:latin typeface="Avenir Medium" panose="02000503020000020003"/>
                <a:cs typeface="Arial"/>
              </a:rPr>
              <a:t>Fallon Health-Summit </a:t>
            </a:r>
            <a:r>
              <a:rPr lang="en-US" sz="2400" b="1" kern="0" dirty="0" err="1">
                <a:solidFill>
                  <a:srgbClr val="002060"/>
                </a:solidFill>
                <a:latin typeface="Avenir Medium" panose="02000503020000020003"/>
                <a:cs typeface="Arial"/>
              </a:rPr>
              <a:t>ElderCare</a:t>
            </a:r>
            <a:br>
              <a:rPr lang="en-US" sz="1400" kern="0" dirty="0">
                <a:solidFill>
                  <a:srgbClr val="002060"/>
                </a:solidFill>
                <a:latin typeface="Avenir Medium" panose="02000503020000020003"/>
                <a:cs typeface="Arial"/>
              </a:rPr>
            </a:br>
            <a:r>
              <a:rPr lang="en-US" sz="1400" kern="0" dirty="0">
                <a:solidFill>
                  <a:srgbClr val="002060"/>
                </a:solidFill>
                <a:latin typeface="Avenir Medium" panose="02000503020000020003"/>
                <a:cs typeface="Arial"/>
              </a:rPr>
              <a:t>Berkshire, Bristol, Essex, Franklin, Hampden, Hampshire, Middlesex, Norfolk, Plymouth, Worcester</a:t>
            </a:r>
            <a:br>
              <a:rPr lang="en-US" sz="1400" i="1" kern="0" dirty="0">
                <a:solidFill>
                  <a:srgbClr val="002060"/>
                </a:solidFill>
                <a:latin typeface="Avenir Medium" panose="02000503020000020003"/>
                <a:cs typeface="Arial"/>
              </a:rPr>
            </a:br>
            <a:endParaRPr lang="en-US" sz="1400" i="1" kern="0" dirty="0">
              <a:solidFill>
                <a:srgbClr val="002060"/>
              </a:solidFill>
              <a:latin typeface="Avenir Medium" panose="02000503020000020003"/>
              <a:cs typeface="Arial"/>
            </a:endParaRPr>
          </a:p>
          <a:p>
            <a:pPr marL="285750" indent="-285750">
              <a:buFont typeface="Wingdings"/>
              <a:buChar char="§"/>
            </a:pPr>
            <a:r>
              <a:rPr lang="en-US" sz="2400" b="1" kern="0" dirty="0">
                <a:solidFill>
                  <a:srgbClr val="002060"/>
                </a:solidFill>
                <a:latin typeface="Avenir Medium" panose="02000503020000020003"/>
                <a:cs typeface="Arial"/>
              </a:rPr>
              <a:t>Elder Service Plan of Harbor Health Services, Inc.</a:t>
            </a:r>
            <a:br>
              <a:rPr lang="en-US" sz="1400" b="1" kern="0" dirty="0">
                <a:solidFill>
                  <a:srgbClr val="002060"/>
                </a:solidFill>
                <a:latin typeface="Avenir Medium" panose="02000503020000020003"/>
                <a:cs typeface="Arial"/>
              </a:rPr>
            </a:br>
            <a:r>
              <a:rPr lang="en-US" sz="1400" kern="0" dirty="0">
                <a:solidFill>
                  <a:srgbClr val="002060"/>
                </a:solidFill>
                <a:latin typeface="Avenir Medium" panose="02000503020000020003"/>
                <a:cs typeface="Arial"/>
              </a:rPr>
              <a:t>Bristol, Middlesex, Norfolk, Plymouth, Suffolk</a:t>
            </a:r>
            <a:br>
              <a:rPr lang="en-US" sz="1400" kern="0" dirty="0">
                <a:solidFill>
                  <a:srgbClr val="002060"/>
                </a:solidFill>
                <a:latin typeface="Avenir Medium" panose="02000503020000020003"/>
                <a:cs typeface="Arial"/>
              </a:rPr>
            </a:br>
            <a:endParaRPr lang="en-US" sz="1400" kern="0" dirty="0">
              <a:solidFill>
                <a:srgbClr val="002060"/>
              </a:solidFill>
              <a:latin typeface="Avenir Medium" panose="02000503020000020003"/>
              <a:cs typeface="Arial"/>
            </a:endParaRPr>
          </a:p>
          <a:p>
            <a:pPr marL="285750" indent="-285750">
              <a:buFont typeface="Wingdings"/>
              <a:buChar char="§"/>
            </a:pPr>
            <a:r>
              <a:rPr lang="en-US" sz="2400" b="1" kern="0" dirty="0">
                <a:solidFill>
                  <a:srgbClr val="002060"/>
                </a:solidFill>
                <a:latin typeface="Avenir Medium" panose="02000503020000020003"/>
                <a:cs typeface="Arial"/>
              </a:rPr>
              <a:t>Element Care</a:t>
            </a:r>
            <a:br>
              <a:rPr lang="en-US" sz="1400" kern="0" dirty="0">
                <a:solidFill>
                  <a:srgbClr val="002060"/>
                </a:solidFill>
                <a:latin typeface="Avenir Medium" panose="02000503020000020003"/>
                <a:cs typeface="Arial"/>
              </a:rPr>
            </a:br>
            <a:r>
              <a:rPr lang="en-US" sz="1400" kern="0" dirty="0">
                <a:solidFill>
                  <a:srgbClr val="002060"/>
                </a:solidFill>
                <a:latin typeface="Avenir Medium" panose="02000503020000020003"/>
                <a:cs typeface="Arial"/>
              </a:rPr>
              <a:t>Essex, Middlesex, Norfolk, Suffolk</a:t>
            </a:r>
          </a:p>
          <a:p>
            <a:pPr marL="285750" indent="-285750">
              <a:buFont typeface="Wingdings"/>
              <a:buChar char="§"/>
            </a:pPr>
            <a:endParaRPr lang="en-US" sz="1400" kern="0" dirty="0">
              <a:solidFill>
                <a:srgbClr val="002060"/>
              </a:solidFill>
              <a:latin typeface="Avenir Medium" panose="02000503020000020003"/>
              <a:cs typeface="Arial"/>
            </a:endParaRPr>
          </a:p>
          <a:p>
            <a:pPr marL="285750" indent="-285750">
              <a:buFont typeface="Wingdings"/>
              <a:buChar char="§"/>
            </a:pPr>
            <a:r>
              <a:rPr lang="en-US" sz="2400" b="1" kern="0" dirty="0">
                <a:solidFill>
                  <a:srgbClr val="002060"/>
                </a:solidFill>
                <a:latin typeface="Avenir Medium" panose="02000503020000020003"/>
                <a:cs typeface="Arial"/>
              </a:rPr>
              <a:t>Upham's Elder Service Plan</a:t>
            </a:r>
          </a:p>
          <a:p>
            <a:r>
              <a:rPr lang="en-US" sz="1400" kern="0" dirty="0">
                <a:solidFill>
                  <a:srgbClr val="002060"/>
                </a:solidFill>
                <a:latin typeface="Avenir Medium" panose="02000503020000020003"/>
                <a:cs typeface="Arial"/>
              </a:rPr>
              <a:t>       Norfolk, Suffolk</a:t>
            </a:r>
          </a:p>
          <a:p>
            <a:endParaRPr lang="en-US" sz="1400" kern="0" dirty="0">
              <a:solidFill>
                <a:srgbClr val="002060"/>
              </a:solidFill>
              <a:latin typeface="Avenir Medium" panose="02000503020000020003"/>
              <a:cs typeface="Arial"/>
            </a:endParaRPr>
          </a:p>
        </p:txBody>
      </p:sp>
      <p:sp>
        <p:nvSpPr>
          <p:cNvPr id="5" name="Text Placeholder 2">
            <a:extLst>
              <a:ext uri="{FF2B5EF4-FFF2-40B4-BE49-F238E27FC236}">
                <a16:creationId xmlns:a16="http://schemas.microsoft.com/office/drawing/2014/main" id="{03F06E2C-D377-B056-CCFF-7B9C64537BE0}"/>
              </a:ext>
            </a:extLst>
          </p:cNvPr>
          <p:cNvSpPr txBox="1">
            <a:spLocks/>
          </p:cNvSpPr>
          <p:nvPr/>
        </p:nvSpPr>
        <p:spPr>
          <a:xfrm>
            <a:off x="4572000" y="949843"/>
            <a:ext cx="3977640" cy="5183245"/>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Avenir Book" panose="02000503020000020003" pitchFamily="2"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Avenir Book" panose="02000503020000020003" pitchFamily="2"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Avenir Book" panose="02000503020000020003" pitchFamily="2"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Avenir Book" panose="02000503020000020003" pitchFamily="2"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Avenir Book" panose="02000503020000020003" pitchFamily="2"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buFont typeface="Wingdings"/>
              <a:buChar char="§"/>
            </a:pPr>
            <a:r>
              <a:rPr lang="en-US" sz="2400" b="1" kern="0" dirty="0">
                <a:solidFill>
                  <a:srgbClr val="002060"/>
                </a:solidFill>
                <a:latin typeface="Avenir Medium" panose="02000503020000020003"/>
                <a:cs typeface="Arial"/>
              </a:rPr>
              <a:t>Serenity Care</a:t>
            </a:r>
            <a:br>
              <a:rPr lang="en-US" sz="1400" kern="0" dirty="0">
                <a:solidFill>
                  <a:srgbClr val="002060"/>
                </a:solidFill>
                <a:latin typeface="Avenir Medium" panose="02000503020000020003"/>
                <a:cs typeface="Arial"/>
              </a:rPr>
            </a:br>
            <a:r>
              <a:rPr lang="en-US" sz="1400" kern="0" dirty="0">
                <a:solidFill>
                  <a:srgbClr val="002060"/>
                </a:solidFill>
                <a:latin typeface="Avenir Medium" panose="02000503020000020003"/>
                <a:cs typeface="Arial"/>
              </a:rPr>
              <a:t>Franklin, Hampden, Hampshire</a:t>
            </a:r>
            <a:br>
              <a:rPr lang="en-US" sz="1400" i="1" kern="0" dirty="0">
                <a:solidFill>
                  <a:srgbClr val="002060"/>
                </a:solidFill>
                <a:latin typeface="Avenir Medium" panose="02000503020000020003"/>
                <a:cs typeface="Arial"/>
              </a:rPr>
            </a:br>
            <a:endParaRPr lang="en-US" sz="1400" i="1" kern="0" dirty="0">
              <a:solidFill>
                <a:srgbClr val="002060"/>
              </a:solidFill>
              <a:latin typeface="Avenir Medium" panose="02000503020000020003"/>
              <a:cs typeface="Arial"/>
            </a:endParaRPr>
          </a:p>
          <a:p>
            <a:pPr marL="285750" indent="-285750">
              <a:buFont typeface="Wingdings"/>
              <a:buChar char="§"/>
            </a:pPr>
            <a:r>
              <a:rPr lang="en-US" sz="2400" b="1" kern="0" dirty="0">
                <a:solidFill>
                  <a:srgbClr val="002060"/>
                </a:solidFill>
                <a:latin typeface="Avenir Medium" panose="02000503020000020003"/>
                <a:cs typeface="Arial"/>
              </a:rPr>
              <a:t>Mercy LIFE</a:t>
            </a:r>
            <a:br>
              <a:rPr lang="en-US" sz="1400" b="1" kern="0" dirty="0">
                <a:solidFill>
                  <a:srgbClr val="002060"/>
                </a:solidFill>
                <a:latin typeface="Avenir Medium" panose="02000503020000020003"/>
                <a:cs typeface="Arial"/>
              </a:rPr>
            </a:br>
            <a:r>
              <a:rPr lang="en-US" sz="1400" b="1" kern="0" dirty="0">
                <a:solidFill>
                  <a:srgbClr val="002060"/>
                </a:solidFill>
                <a:latin typeface="Avenir Medium" panose="02000503020000020003"/>
                <a:cs typeface="Arial"/>
              </a:rPr>
              <a:t>Hampden, Hampshire </a:t>
            </a:r>
            <a:br>
              <a:rPr lang="en-US" sz="1400" i="1" kern="0" dirty="0">
                <a:solidFill>
                  <a:srgbClr val="002060"/>
                </a:solidFill>
                <a:latin typeface="Avenir Medium" panose="02000503020000020003"/>
                <a:cs typeface="Arial"/>
              </a:rPr>
            </a:br>
            <a:endParaRPr lang="en-US" sz="1400" i="1" kern="0" dirty="0">
              <a:solidFill>
                <a:srgbClr val="002060"/>
              </a:solidFill>
              <a:latin typeface="Avenir Medium" panose="02000503020000020003"/>
              <a:cs typeface="Arial"/>
            </a:endParaRPr>
          </a:p>
          <a:p>
            <a:pPr marL="285750" indent="-285750">
              <a:buFont typeface="Wingdings"/>
              <a:buChar char="§"/>
            </a:pPr>
            <a:r>
              <a:rPr lang="en-US" sz="2400" b="1" kern="0" dirty="0">
                <a:solidFill>
                  <a:srgbClr val="002060"/>
                </a:solidFill>
                <a:latin typeface="Avenir Medium" panose="02000503020000020003"/>
                <a:cs typeface="Arial"/>
              </a:rPr>
              <a:t>CHA PACE</a:t>
            </a:r>
            <a:br>
              <a:rPr lang="en-US" sz="1400" kern="0" dirty="0">
                <a:solidFill>
                  <a:srgbClr val="002060"/>
                </a:solidFill>
                <a:latin typeface="Avenir Medium" panose="02000503020000020003"/>
                <a:cs typeface="Arial"/>
              </a:rPr>
            </a:br>
            <a:r>
              <a:rPr lang="en-US" sz="1400" kern="0" dirty="0">
                <a:solidFill>
                  <a:srgbClr val="002060"/>
                </a:solidFill>
                <a:latin typeface="Avenir Medium" panose="02000503020000020003"/>
                <a:cs typeface="Arial"/>
              </a:rPr>
              <a:t>Middlesex, Suffolk</a:t>
            </a:r>
          </a:p>
          <a:p>
            <a:endParaRPr lang="en-US" sz="1400" kern="0" dirty="0">
              <a:solidFill>
                <a:srgbClr val="002060"/>
              </a:solidFill>
              <a:latin typeface="Avenir Medium" panose="02000503020000020003"/>
              <a:cs typeface="Arial"/>
            </a:endParaRPr>
          </a:p>
          <a:p>
            <a:pPr marL="285750" indent="-285750">
              <a:buFont typeface="Wingdings"/>
              <a:buChar char="§"/>
            </a:pPr>
            <a:r>
              <a:rPr lang="en-US" sz="2400" b="1" kern="0" dirty="0">
                <a:solidFill>
                  <a:srgbClr val="002060"/>
                </a:solidFill>
                <a:latin typeface="Avenir Medium" panose="02000503020000020003"/>
                <a:cs typeface="Arial"/>
              </a:rPr>
              <a:t>Neighborhood PACE</a:t>
            </a:r>
          </a:p>
          <a:p>
            <a:r>
              <a:rPr lang="en-US" sz="1400" kern="0" dirty="0">
                <a:solidFill>
                  <a:srgbClr val="002060"/>
                </a:solidFill>
                <a:latin typeface="Avenir Medium" panose="02000503020000020003"/>
                <a:cs typeface="Arial"/>
              </a:rPr>
              <a:t>       Middlesex, Suffolk</a:t>
            </a:r>
          </a:p>
        </p:txBody>
      </p:sp>
      <p:sp>
        <p:nvSpPr>
          <p:cNvPr id="7" name="TextBox 6">
            <a:extLst>
              <a:ext uri="{FF2B5EF4-FFF2-40B4-BE49-F238E27FC236}">
                <a16:creationId xmlns:a16="http://schemas.microsoft.com/office/drawing/2014/main" id="{4C393F4D-B6DE-D2A0-8C03-214F1A3D91AB}"/>
              </a:ext>
            </a:extLst>
          </p:cNvPr>
          <p:cNvSpPr txBox="1"/>
          <p:nvPr/>
        </p:nvSpPr>
        <p:spPr>
          <a:xfrm>
            <a:off x="0" y="6057781"/>
            <a:ext cx="8619431" cy="800219"/>
          </a:xfrm>
          <a:prstGeom prst="rect">
            <a:avLst/>
          </a:prstGeom>
          <a:noFill/>
        </p:spPr>
        <p:txBody>
          <a:bodyPr wrap="square" lIns="91440" tIns="45720" rIns="91440" bIns="45720" rtlCol="0" anchor="t">
            <a:spAutoFit/>
          </a:bodyPr>
          <a:lstStyle/>
          <a:p>
            <a:pPr algn="l"/>
            <a:r>
              <a:rPr lang="en-US" sz="1400" b="1" kern="0" dirty="0">
                <a:solidFill>
                  <a:srgbClr val="002060"/>
                </a:solidFill>
                <a:latin typeface="Avenir Medium" panose="02000503020000020003"/>
                <a:cs typeface="Arial"/>
              </a:rPr>
              <a:t>PACE is not currently available in the following Massachusetts counties:</a:t>
            </a:r>
          </a:p>
          <a:p>
            <a:r>
              <a:rPr lang="en-US" sz="1400" kern="0" dirty="0">
                <a:solidFill>
                  <a:srgbClr val="002060"/>
                </a:solidFill>
                <a:latin typeface="Avenir Medium" panose="02000503020000020003"/>
                <a:cs typeface="Arial"/>
              </a:rPr>
              <a:t>Barnstable County, Dukes County, Nantucket County</a:t>
            </a:r>
          </a:p>
          <a:p>
            <a:endParaRPr lang="en-US" dirty="0"/>
          </a:p>
        </p:txBody>
      </p:sp>
    </p:spTree>
    <p:extLst>
      <p:ext uri="{BB962C8B-B14F-4D97-AF65-F5344CB8AC3E}">
        <p14:creationId xmlns:p14="http://schemas.microsoft.com/office/powerpoint/2010/main" val="215951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29B517-B410-0D8D-2A0E-63E9A544FCB0}"/>
              </a:ext>
            </a:extLst>
          </p:cNvPr>
          <p:cNvSpPr>
            <a:spLocks noGrp="1"/>
          </p:cNvSpPr>
          <p:nvPr>
            <p:ph type="title"/>
          </p:nvPr>
        </p:nvSpPr>
        <p:spPr/>
        <p:txBody>
          <a:bodyPr/>
          <a:lstStyle/>
          <a:p>
            <a:r>
              <a:rPr lang="en-US" altLang="en-US" kern="1200" dirty="0">
                <a:solidFill>
                  <a:srgbClr val="002060"/>
                </a:solidFill>
                <a:cs typeface="Arial" panose="020B0604020202020204" pitchFamily="34" charset="0"/>
              </a:rPr>
              <a:t>Integrated Care Plan Objectives</a:t>
            </a:r>
            <a:endParaRPr lang="en-US" kern="1200" dirty="0">
              <a:solidFill>
                <a:srgbClr val="002060"/>
              </a:solidFill>
              <a:cs typeface="Arial" panose="020B0604020202020204" pitchFamily="34" charset="0"/>
            </a:endParaRPr>
          </a:p>
        </p:txBody>
      </p:sp>
      <p:sp>
        <p:nvSpPr>
          <p:cNvPr id="9" name="TextBox 8">
            <a:extLst>
              <a:ext uri="{FF2B5EF4-FFF2-40B4-BE49-F238E27FC236}">
                <a16:creationId xmlns:a16="http://schemas.microsoft.com/office/drawing/2014/main" id="{1EAB6D5A-88BB-E15D-6E72-78A4FC92F243}"/>
              </a:ext>
            </a:extLst>
          </p:cNvPr>
          <p:cNvSpPr txBox="1"/>
          <p:nvPr/>
        </p:nvSpPr>
        <p:spPr>
          <a:xfrm>
            <a:off x="174945" y="1239396"/>
            <a:ext cx="8157883" cy="6540252"/>
          </a:xfrm>
          <a:prstGeom prst="rect">
            <a:avLst/>
          </a:prstGeom>
          <a:noFill/>
        </p:spPr>
        <p:txBody>
          <a:bodyPr wrap="square" lIns="91440" tIns="45720" rIns="91440" bIns="45720" anchor="t">
            <a:spAutoFit/>
          </a:bodyPr>
          <a:lstStyle/>
          <a:p>
            <a:pPr marL="342900" indent="-342900">
              <a:buFont typeface="Wingdings" panose="05000000000000000000" pitchFamily="2" charset="2"/>
              <a:buChar char="§"/>
            </a:pPr>
            <a:r>
              <a:rPr lang="en-US" sz="2400" dirty="0">
                <a:solidFill>
                  <a:srgbClr val="002060"/>
                </a:solidFill>
                <a:latin typeface="Avenir Medium"/>
                <a:ea typeface="+mj-ea"/>
                <a:cs typeface="+mj-cs"/>
              </a:rPr>
              <a:t>Improve care quality for the dual eligible population by integrating care, improving quality, and reducing cost</a:t>
            </a:r>
          </a:p>
          <a:p>
            <a:pPr lvl="0"/>
            <a:endParaRPr lang="en-US" sz="2400" dirty="0">
              <a:solidFill>
                <a:srgbClr val="002060"/>
              </a:solidFill>
              <a:latin typeface="Avenir Medium" panose="02000503020000020003" pitchFamily="2" charset="0"/>
              <a:ea typeface="+mj-ea"/>
              <a:cs typeface="+mj-cs"/>
            </a:endParaRPr>
          </a:p>
          <a:p>
            <a:pPr marL="342900" lvl="0" indent="-342900">
              <a:buFont typeface="Wingdings" panose="05000000000000000000" pitchFamily="2" charset="2"/>
              <a:buChar char="§"/>
            </a:pPr>
            <a:r>
              <a:rPr lang="en-US" sz="2400" dirty="0">
                <a:solidFill>
                  <a:srgbClr val="002060"/>
                </a:solidFill>
                <a:latin typeface="Avenir Medium" panose="02000503020000020003" pitchFamily="2" charset="0"/>
                <a:ea typeface="+mj-ea"/>
                <a:cs typeface="+mj-cs"/>
              </a:rPr>
              <a:t>One plan and one card for all MassHealth and Medicare benefits, including Medicare Part D prescription drug benefits</a:t>
            </a:r>
          </a:p>
          <a:p>
            <a:pPr lvl="0"/>
            <a:endParaRPr lang="en-US" sz="2400" dirty="0">
              <a:solidFill>
                <a:srgbClr val="002060"/>
              </a:solidFill>
              <a:latin typeface="Avenir Medium" panose="02000503020000020003" pitchFamily="2" charset="0"/>
              <a:ea typeface="+mj-ea"/>
              <a:cs typeface="+mj-cs"/>
            </a:endParaRPr>
          </a:p>
          <a:p>
            <a:pPr marL="342900" indent="-342900">
              <a:buFont typeface="Wingdings" panose="05000000000000000000" pitchFamily="2" charset="2"/>
              <a:buChar char="§"/>
            </a:pPr>
            <a:r>
              <a:rPr lang="en-US" sz="2400" dirty="0">
                <a:solidFill>
                  <a:srgbClr val="002060"/>
                </a:solidFill>
                <a:latin typeface="Avenir Medium" panose="02000503020000020003" pitchFamily="2" charset="0"/>
                <a:ea typeface="+mj-ea"/>
                <a:cs typeface="+mj-cs"/>
              </a:rPr>
              <a:t>No co-pays</a:t>
            </a:r>
          </a:p>
          <a:p>
            <a:endParaRPr lang="en-US" sz="2400" dirty="0">
              <a:solidFill>
                <a:srgbClr val="002060"/>
              </a:solidFill>
              <a:latin typeface="Avenir Medium" panose="02000503020000020003" pitchFamily="2" charset="0"/>
              <a:ea typeface="+mj-ea"/>
              <a:cs typeface="+mj-cs"/>
            </a:endParaRPr>
          </a:p>
          <a:p>
            <a:pPr marL="342900" indent="-342900">
              <a:buFont typeface="Wingdings" panose="05000000000000000000" pitchFamily="2" charset="2"/>
              <a:buChar char="§"/>
            </a:pPr>
            <a:r>
              <a:rPr lang="en-US" sz="2400" dirty="0">
                <a:solidFill>
                  <a:srgbClr val="002060"/>
                </a:solidFill>
                <a:latin typeface="Avenir Medium"/>
                <a:ea typeface="+mj-ea"/>
                <a:cs typeface="+mj-cs"/>
              </a:rPr>
              <a:t>Care management and coordination services for all members</a:t>
            </a:r>
            <a:endParaRPr lang="en-US" sz="2400" dirty="0">
              <a:solidFill>
                <a:srgbClr val="002060"/>
              </a:solidFill>
              <a:latin typeface="Avenir Medium" panose="02000503020000020003" pitchFamily="2" charset="0"/>
              <a:ea typeface="+mj-ea"/>
              <a:cs typeface="+mj-cs"/>
            </a:endParaRPr>
          </a:p>
          <a:p>
            <a:endParaRPr lang="en-US" sz="2400" dirty="0">
              <a:solidFill>
                <a:srgbClr val="002060"/>
              </a:solidFill>
              <a:latin typeface="Avenir Medium" panose="02000503020000020003" pitchFamily="2" charset="0"/>
              <a:ea typeface="+mj-ea"/>
              <a:cs typeface="+mj-cs"/>
            </a:endParaRPr>
          </a:p>
          <a:p>
            <a:pPr marL="342900" indent="-342900">
              <a:buFont typeface="Wingdings" panose="05000000000000000000" pitchFamily="2" charset="2"/>
              <a:buChar char="§"/>
            </a:pPr>
            <a:r>
              <a:rPr lang="en-US" sz="2400" dirty="0">
                <a:solidFill>
                  <a:srgbClr val="002060"/>
                </a:solidFill>
                <a:latin typeface="Avenir Medium" panose="02000503020000020003" pitchFamily="2" charset="0"/>
                <a:ea typeface="+mj-ea"/>
                <a:cs typeface="+mj-cs"/>
              </a:rPr>
              <a:t>Extra services not included in regular MassHealth or Medicare Fee- For-Service </a:t>
            </a:r>
          </a:p>
          <a:p>
            <a:pPr marL="342900" indent="-342900">
              <a:spcBef>
                <a:spcPts val="600"/>
              </a:spcBef>
              <a:spcAft>
                <a:spcPts val="600"/>
              </a:spcAft>
              <a:buFont typeface="Wingdings" panose="05000000000000000000" pitchFamily="2" charset="2"/>
              <a:buChar char="§"/>
            </a:pPr>
            <a:endParaRPr lang="en-US" sz="2400" dirty="0">
              <a:solidFill>
                <a:srgbClr val="002060"/>
              </a:solidFill>
              <a:latin typeface="Avenir Medium" panose="02000503020000020003" pitchFamily="2" charset="0"/>
              <a:ea typeface="+mj-ea"/>
              <a:cs typeface="+mj-cs"/>
            </a:endParaRPr>
          </a:p>
          <a:p>
            <a:pPr marL="342900" indent="-342900">
              <a:spcBef>
                <a:spcPts val="600"/>
              </a:spcBef>
              <a:spcAft>
                <a:spcPts val="600"/>
              </a:spcAft>
              <a:buFont typeface="Wingdings" panose="05000000000000000000" pitchFamily="2" charset="2"/>
              <a:buChar char="§"/>
            </a:pPr>
            <a:endParaRPr lang="en-US" sz="2400" dirty="0">
              <a:solidFill>
                <a:srgbClr val="002060"/>
              </a:solidFill>
              <a:latin typeface="Avenir Medium" panose="02000503020000020003" pitchFamily="2" charset="0"/>
              <a:ea typeface="+mj-ea"/>
              <a:cs typeface="+mj-cs"/>
            </a:endParaRPr>
          </a:p>
          <a:p>
            <a:pPr marL="342900" lvl="0" indent="-342900">
              <a:spcBef>
                <a:spcPts val="600"/>
              </a:spcBef>
              <a:spcAft>
                <a:spcPts val="600"/>
              </a:spcAft>
              <a:buFont typeface="Wingdings" panose="05000000000000000000" pitchFamily="2" charset="2"/>
              <a:buChar char="§"/>
            </a:pPr>
            <a:endParaRPr lang="en-US" sz="2400" dirty="0">
              <a:solidFill>
                <a:srgbClr val="002060"/>
              </a:solidFill>
              <a:latin typeface="Avenir Medium" panose="02000503020000020003" pitchFamily="2" charset="0"/>
              <a:ea typeface="+mj-ea"/>
              <a:cs typeface="+mj-cs"/>
            </a:endParaRPr>
          </a:p>
          <a:p>
            <a:pPr lvl="0">
              <a:spcBef>
                <a:spcPts val="600"/>
              </a:spcBef>
              <a:spcAft>
                <a:spcPts val="600"/>
              </a:spcAft>
            </a:pPr>
            <a:endParaRPr lang="en-US" sz="2400" dirty="0">
              <a:solidFill>
                <a:srgbClr val="002060"/>
              </a:solidFill>
              <a:latin typeface="Avenir Medium" panose="02000503020000020003" pitchFamily="2" charset="0"/>
              <a:ea typeface="+mj-ea"/>
              <a:cs typeface="+mj-cs"/>
            </a:endParaRPr>
          </a:p>
        </p:txBody>
      </p:sp>
      <p:cxnSp>
        <p:nvCxnSpPr>
          <p:cNvPr id="16" name="Straight Connector 15">
            <a:extLst>
              <a:ext uri="{FF2B5EF4-FFF2-40B4-BE49-F238E27FC236}">
                <a16:creationId xmlns:a16="http://schemas.microsoft.com/office/drawing/2014/main" id="{EB6637D4-C0C2-EBE9-4DC7-664AC4E47079}"/>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585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74945" y="1174376"/>
            <a:ext cx="8153399" cy="1785104"/>
          </a:xfrm>
        </p:spPr>
        <p:txBody>
          <a:bodyPr/>
          <a:lstStyle/>
          <a:p>
            <a:pPr marL="915670" indent="-457200">
              <a:spcBef>
                <a:spcPts val="1200"/>
              </a:spcBef>
              <a:spcAft>
                <a:spcPts val="1200"/>
              </a:spcAft>
              <a:buFont typeface="Wingdings" pitchFamily="2" charset="2"/>
              <a:buChar char="§"/>
            </a:pPr>
            <a:r>
              <a:rPr lang="en-US" sz="2400" dirty="0">
                <a:solidFill>
                  <a:srgbClr val="002060"/>
                </a:solidFill>
                <a:latin typeface="Avenir Medium"/>
              </a:rPr>
              <a:t>Interested members should contact the PACE Organization they want to enroll in</a:t>
            </a:r>
          </a:p>
          <a:p>
            <a:pPr marL="915670" indent="-457200">
              <a:spcBef>
                <a:spcPts val="1200"/>
              </a:spcBef>
              <a:spcAft>
                <a:spcPts val="1200"/>
              </a:spcAft>
              <a:buFont typeface="Wingdings" pitchFamily="2" charset="2"/>
              <a:buChar char="§"/>
            </a:pPr>
            <a:r>
              <a:rPr lang="en-US" sz="2400" dirty="0">
                <a:solidFill>
                  <a:srgbClr val="002060"/>
                </a:solidFill>
                <a:latin typeface="Avenir Medium"/>
              </a:rPr>
              <a:t>The PACE Organization will help members determine clinical eligibility</a:t>
            </a:r>
          </a:p>
        </p:txBody>
      </p:sp>
      <p:sp>
        <p:nvSpPr>
          <p:cNvPr id="2" name="Title 1">
            <a:extLst>
              <a:ext uri="{FF2B5EF4-FFF2-40B4-BE49-F238E27FC236}">
                <a16:creationId xmlns:a16="http://schemas.microsoft.com/office/drawing/2014/main" id="{3B5B6408-0ABD-A647-8DBD-4807A1C346EB}"/>
              </a:ext>
            </a:extLst>
          </p:cNvPr>
          <p:cNvSpPr>
            <a:spLocks noGrp="1"/>
          </p:cNvSpPr>
          <p:nvPr>
            <p:ph type="title" idx="4294967295"/>
          </p:nvPr>
        </p:nvSpPr>
        <p:spPr>
          <a:xfrm>
            <a:off x="174945" y="234863"/>
            <a:ext cx="8053675" cy="615553"/>
          </a:xfrm>
        </p:spPr>
        <p:txBody>
          <a:bodyPr/>
          <a:lstStyle/>
          <a:p>
            <a:r>
              <a:rPr lang="en-US" dirty="0">
                <a:solidFill>
                  <a:srgbClr val="002060"/>
                </a:solidFill>
              </a:rPr>
              <a:t>How to Enroll in PACE</a:t>
            </a:r>
          </a:p>
        </p:txBody>
      </p:sp>
      <p:cxnSp>
        <p:nvCxnSpPr>
          <p:cNvPr id="3" name="Straight Connector 2">
            <a:extLst>
              <a:ext uri="{FF2B5EF4-FFF2-40B4-BE49-F238E27FC236}">
                <a16:creationId xmlns:a16="http://schemas.microsoft.com/office/drawing/2014/main" id="{A8196FCB-120F-B823-FFFF-B8F68B299271}"/>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990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61681-EBCE-631E-F2EF-9A48ECD7D696}"/>
              </a:ext>
            </a:extLst>
          </p:cNvPr>
          <p:cNvSpPr>
            <a:spLocks noGrp="1"/>
          </p:cNvSpPr>
          <p:nvPr>
            <p:ph type="title"/>
          </p:nvPr>
        </p:nvSpPr>
        <p:spPr/>
        <p:txBody>
          <a:bodyPr/>
          <a:lstStyle/>
          <a:p>
            <a:r>
              <a:rPr lang="en-US" dirty="0">
                <a:solidFill>
                  <a:srgbClr val="002060"/>
                </a:solidFill>
              </a:rPr>
              <a:t>Contact Us</a:t>
            </a:r>
          </a:p>
        </p:txBody>
      </p:sp>
      <p:sp>
        <p:nvSpPr>
          <p:cNvPr id="4" name="TextBox 3">
            <a:extLst>
              <a:ext uri="{FF2B5EF4-FFF2-40B4-BE49-F238E27FC236}">
                <a16:creationId xmlns:a16="http://schemas.microsoft.com/office/drawing/2014/main" id="{5A244D6B-9F81-707E-A01B-47FF6250D66E}"/>
              </a:ext>
            </a:extLst>
          </p:cNvPr>
          <p:cNvSpPr txBox="1"/>
          <p:nvPr/>
        </p:nvSpPr>
        <p:spPr>
          <a:xfrm>
            <a:off x="280213" y="1245398"/>
            <a:ext cx="8583573" cy="5262979"/>
          </a:xfrm>
          <a:prstGeom prst="rect">
            <a:avLst/>
          </a:prstGeom>
          <a:noFill/>
        </p:spPr>
        <p:txBody>
          <a:bodyPr wrap="square" numCol="2">
            <a:spAutoFit/>
          </a:bodyPr>
          <a:lstStyle/>
          <a:p>
            <a:r>
              <a:rPr lang="en-US" altLang="en-US" sz="2400" b="1" dirty="0">
                <a:solidFill>
                  <a:srgbClr val="002060"/>
                </a:solidFill>
                <a:latin typeface="Avenir Medium"/>
              </a:rPr>
              <a:t>Mass Options</a:t>
            </a:r>
          </a:p>
          <a:p>
            <a:r>
              <a:rPr lang="en-US" altLang="en-US" sz="2400" dirty="0">
                <a:solidFill>
                  <a:srgbClr val="002060"/>
                </a:solidFill>
                <a:latin typeface="Avenir Medium"/>
              </a:rPr>
              <a:t>888-885-0484</a:t>
            </a:r>
          </a:p>
          <a:p>
            <a:endParaRPr lang="en-US" altLang="en-US" sz="2400" dirty="0">
              <a:solidFill>
                <a:srgbClr val="002060"/>
              </a:solidFill>
              <a:latin typeface="Avenir Medium"/>
            </a:endParaRPr>
          </a:p>
          <a:p>
            <a:r>
              <a:rPr lang="en-US" altLang="en-US" sz="2400" b="1" dirty="0">
                <a:solidFill>
                  <a:srgbClr val="002060"/>
                </a:solidFill>
                <a:latin typeface="Avenir Medium"/>
              </a:rPr>
              <a:t>MassHealth Customer Service Center</a:t>
            </a:r>
          </a:p>
          <a:p>
            <a:r>
              <a:rPr lang="en-US" altLang="en-US" sz="2400" dirty="0">
                <a:solidFill>
                  <a:srgbClr val="002060"/>
                </a:solidFill>
                <a:latin typeface="Avenir Medium"/>
              </a:rPr>
              <a:t>800-841-2900</a:t>
            </a:r>
          </a:p>
          <a:p>
            <a:pPr>
              <a:buFont typeface="Arial" pitchFamily="34" charset="0"/>
              <a:buNone/>
            </a:pPr>
            <a:endParaRPr lang="en-US" altLang="en-US" sz="2400" b="1" dirty="0">
              <a:solidFill>
                <a:srgbClr val="002060"/>
              </a:solidFill>
              <a:latin typeface="Avenir Medium"/>
            </a:endParaRPr>
          </a:p>
          <a:p>
            <a:pPr>
              <a:buFont typeface="Arial" pitchFamily="34" charset="0"/>
              <a:buNone/>
            </a:pPr>
            <a:endParaRPr lang="en-US" altLang="en-US" sz="2400" b="1" dirty="0">
              <a:solidFill>
                <a:srgbClr val="002060"/>
              </a:solidFill>
              <a:latin typeface="Avenir Medium"/>
            </a:endParaRPr>
          </a:p>
          <a:p>
            <a:pPr>
              <a:buFont typeface="Arial" pitchFamily="34" charset="0"/>
              <a:buNone/>
            </a:pPr>
            <a:endParaRPr lang="en-US" altLang="en-US" sz="2400" b="1" dirty="0">
              <a:solidFill>
                <a:srgbClr val="002060"/>
              </a:solidFill>
              <a:latin typeface="Avenir Medium"/>
            </a:endParaRPr>
          </a:p>
          <a:p>
            <a:pPr>
              <a:buFont typeface="Arial" pitchFamily="34" charset="0"/>
              <a:buNone/>
            </a:pPr>
            <a:endParaRPr lang="en-US" altLang="en-US" sz="2400" b="1" dirty="0">
              <a:solidFill>
                <a:srgbClr val="002060"/>
              </a:solidFill>
              <a:latin typeface="Avenir Medium"/>
            </a:endParaRPr>
          </a:p>
          <a:p>
            <a:pPr>
              <a:buFont typeface="Arial" pitchFamily="34" charset="0"/>
              <a:buNone/>
            </a:pPr>
            <a:endParaRPr lang="en-US" altLang="en-US" sz="2400" b="1" dirty="0">
              <a:solidFill>
                <a:srgbClr val="002060"/>
              </a:solidFill>
              <a:latin typeface="Avenir Medium"/>
            </a:endParaRPr>
          </a:p>
          <a:p>
            <a:pPr>
              <a:buFont typeface="Arial" pitchFamily="34" charset="0"/>
              <a:buNone/>
            </a:pPr>
            <a:endParaRPr lang="en-US" altLang="en-US" sz="2400" b="1" dirty="0">
              <a:solidFill>
                <a:srgbClr val="002060"/>
              </a:solidFill>
              <a:latin typeface="Avenir Medium"/>
            </a:endParaRPr>
          </a:p>
          <a:p>
            <a:pPr>
              <a:buFont typeface="Arial" pitchFamily="34" charset="0"/>
              <a:buNone/>
            </a:pPr>
            <a:endParaRPr lang="en-US" altLang="en-US" sz="2400" b="1" dirty="0">
              <a:solidFill>
                <a:srgbClr val="002060"/>
              </a:solidFill>
              <a:latin typeface="Avenir Medium"/>
            </a:endParaRPr>
          </a:p>
          <a:p>
            <a:pPr>
              <a:buFont typeface="Arial" pitchFamily="34" charset="0"/>
              <a:buNone/>
            </a:pPr>
            <a:endParaRPr lang="en-US" altLang="en-US" sz="2400" b="1" dirty="0">
              <a:solidFill>
                <a:srgbClr val="002060"/>
              </a:solidFill>
              <a:latin typeface="Avenir Medium"/>
            </a:endParaRPr>
          </a:p>
          <a:p>
            <a:pPr>
              <a:buFont typeface="Arial" pitchFamily="34" charset="0"/>
              <a:buNone/>
            </a:pPr>
            <a:r>
              <a:rPr lang="en-US" altLang="en-US" sz="2400" b="1" dirty="0">
                <a:solidFill>
                  <a:srgbClr val="002060"/>
                </a:solidFill>
                <a:latin typeface="Avenir Medium"/>
              </a:rPr>
              <a:t>One Care </a:t>
            </a:r>
          </a:p>
          <a:p>
            <a:pPr>
              <a:buFont typeface="Arial" pitchFamily="34" charset="0"/>
              <a:buNone/>
            </a:pPr>
            <a:r>
              <a:rPr lang="en-US" altLang="en-US" sz="2400" dirty="0">
                <a:solidFill>
                  <a:srgbClr val="002060"/>
                </a:solidFill>
                <a:latin typeface="Avenir Medium"/>
              </a:rPr>
              <a:t>mass.gov/One-Care</a:t>
            </a:r>
          </a:p>
          <a:p>
            <a:pPr>
              <a:buFont typeface="Arial" pitchFamily="34" charset="0"/>
              <a:buNone/>
            </a:pPr>
            <a:r>
              <a:rPr lang="en-US" altLang="en-US" sz="2400" dirty="0">
                <a:solidFill>
                  <a:srgbClr val="002060"/>
                </a:solidFill>
                <a:latin typeface="Avenir Medium"/>
              </a:rPr>
              <a:t>Email us at: OneCare@mass.gov</a:t>
            </a:r>
          </a:p>
          <a:p>
            <a:endParaRPr lang="en-US" altLang="en-US" sz="2400" dirty="0">
              <a:solidFill>
                <a:srgbClr val="002060"/>
              </a:solidFill>
              <a:latin typeface="Avenir Medium"/>
            </a:endParaRPr>
          </a:p>
          <a:p>
            <a:r>
              <a:rPr lang="en-US" altLang="en-US" sz="2400" b="1" dirty="0">
                <a:solidFill>
                  <a:srgbClr val="002060"/>
                </a:solidFill>
                <a:latin typeface="Avenir Medium"/>
              </a:rPr>
              <a:t>PACE</a:t>
            </a:r>
          </a:p>
          <a:p>
            <a:r>
              <a:rPr lang="en-US" altLang="en-US" sz="2400" dirty="0">
                <a:solidFill>
                  <a:srgbClr val="002060"/>
                </a:solidFill>
                <a:latin typeface="Avenir Medium"/>
              </a:rPr>
              <a:t>mass.gov/</a:t>
            </a:r>
            <a:r>
              <a:rPr lang="en-US" altLang="en-US" sz="2400" dirty="0" err="1">
                <a:solidFill>
                  <a:srgbClr val="002060"/>
                </a:solidFill>
                <a:latin typeface="Avenir Medium"/>
              </a:rPr>
              <a:t>hhs</a:t>
            </a:r>
            <a:r>
              <a:rPr lang="en-US" altLang="en-US" sz="2400" dirty="0">
                <a:solidFill>
                  <a:srgbClr val="002060"/>
                </a:solidFill>
                <a:latin typeface="Avenir Medium"/>
              </a:rPr>
              <a:t>/PACE</a:t>
            </a:r>
          </a:p>
          <a:p>
            <a:endParaRPr lang="en-US" altLang="en-US" sz="2400" dirty="0">
              <a:solidFill>
                <a:srgbClr val="002060"/>
              </a:solidFill>
              <a:latin typeface="Avenir Medium"/>
            </a:endParaRPr>
          </a:p>
          <a:p>
            <a:pPr marR="0" lvl="0" latinLnBrk="0">
              <a:lnSpc>
                <a:spcPct val="100000"/>
              </a:lnSpc>
              <a:buSzPct val="80000"/>
              <a:tabLst/>
              <a:defRPr/>
            </a:pPr>
            <a:r>
              <a:rPr lang="en-US" altLang="en-US" sz="2400" b="1" dirty="0">
                <a:solidFill>
                  <a:srgbClr val="002060"/>
                </a:solidFill>
                <a:latin typeface="Avenir Medium"/>
              </a:rPr>
              <a:t>Senior Care Options</a:t>
            </a:r>
          </a:p>
          <a:p>
            <a:pPr marL="0" marR="0" lvl="1" indent="0" latinLnBrk="0">
              <a:lnSpc>
                <a:spcPct val="100000"/>
              </a:lnSpc>
              <a:buSzTx/>
              <a:buFontTx/>
              <a:buNone/>
              <a:tabLst/>
              <a:defRPr/>
            </a:pPr>
            <a:r>
              <a:rPr lang="en-US" altLang="en-US" sz="2400" dirty="0">
                <a:solidFill>
                  <a:srgbClr val="002060"/>
                </a:solidFill>
                <a:latin typeface="Avenir Medium"/>
                <a:ea typeface="+mn-ea"/>
                <a:cs typeface="Calibri"/>
              </a:rPr>
              <a:t>mass.gov/SCO</a:t>
            </a:r>
          </a:p>
        </p:txBody>
      </p:sp>
      <p:cxnSp>
        <p:nvCxnSpPr>
          <p:cNvPr id="5" name="Straight Connector 4">
            <a:extLst>
              <a:ext uri="{FF2B5EF4-FFF2-40B4-BE49-F238E27FC236}">
                <a16:creationId xmlns:a16="http://schemas.microsoft.com/office/drawing/2014/main" id="{4A488B65-6CDA-50E4-A674-21D95A1E7E11}"/>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330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Placeholder 2"/>
          <p:cNvSpPr>
            <a:spLocks noGrp="1"/>
          </p:cNvSpPr>
          <p:nvPr>
            <p:ph type="body" idx="1"/>
          </p:nvPr>
        </p:nvSpPr>
        <p:spPr>
          <a:xfrm>
            <a:off x="533400" y="2713435"/>
            <a:ext cx="7772400" cy="615553"/>
          </a:xfrm>
        </p:spPr>
        <p:txBody>
          <a:bodyPr/>
          <a:lstStyle/>
          <a:p>
            <a:pPr algn="ctr">
              <a:tabLst>
                <a:tab pos="275324" algn="l"/>
              </a:tabLst>
            </a:pPr>
            <a:r>
              <a:rPr lang="en-US" altLang="en-US" sz="4000" b="1" dirty="0">
                <a:solidFill>
                  <a:srgbClr val="002060"/>
                </a:solidFill>
                <a:latin typeface="Avenir Heavy" panose="02000503020000020003" pitchFamily="2" charset="0"/>
                <a:ea typeface="+mj-ea"/>
                <a:cs typeface="Calibri"/>
              </a:rPr>
              <a:t>Questions &amp; Answers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C6EEBD-D5E9-364F-A929-9A98997ECE8D}"/>
              </a:ext>
            </a:extLst>
          </p:cNvPr>
          <p:cNvSpPr>
            <a:spLocks noGrp="1"/>
          </p:cNvSpPr>
          <p:nvPr>
            <p:ph type="title"/>
          </p:nvPr>
        </p:nvSpPr>
        <p:spPr>
          <a:xfrm>
            <a:off x="171450" y="304800"/>
            <a:ext cx="7258050" cy="307777"/>
          </a:xfrm>
        </p:spPr>
        <p:txBody>
          <a:bodyPr/>
          <a:lstStyle/>
          <a:p>
            <a:r>
              <a:rPr lang="en-US" sz="2000" kern="1200" dirty="0">
                <a:solidFill>
                  <a:srgbClr val="002060"/>
                </a:solidFill>
                <a:latin typeface="Avenir Heavy"/>
                <a:cs typeface="Arial"/>
              </a:rPr>
              <a:t>Integrated Care Program Eligibility </a:t>
            </a:r>
            <a:endParaRPr lang="en-US" sz="2000" kern="1200" dirty="0">
              <a:solidFill>
                <a:srgbClr val="002060"/>
              </a:solidFill>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881274720"/>
              </p:ext>
            </p:extLst>
          </p:nvPr>
        </p:nvGraphicFramePr>
        <p:xfrm>
          <a:off x="171450" y="942510"/>
          <a:ext cx="8801101" cy="5100794"/>
        </p:xfrm>
        <a:graphic>
          <a:graphicData uri="http://schemas.openxmlformats.org/drawingml/2006/table">
            <a:tbl>
              <a:tblPr firstRow="1" bandRow="1">
                <a:tableStyleId>{00A15C55-8517-42AA-B614-E9B94910E393}</a:tableStyleId>
              </a:tblPr>
              <a:tblGrid>
                <a:gridCol w="1687012">
                  <a:extLst>
                    <a:ext uri="{9D8B030D-6E8A-4147-A177-3AD203B41FA5}">
                      <a16:colId xmlns:a16="http://schemas.microsoft.com/office/drawing/2014/main" val="20000"/>
                    </a:ext>
                  </a:extLst>
                </a:gridCol>
                <a:gridCol w="2358691">
                  <a:extLst>
                    <a:ext uri="{9D8B030D-6E8A-4147-A177-3AD203B41FA5}">
                      <a16:colId xmlns:a16="http://schemas.microsoft.com/office/drawing/2014/main" val="20001"/>
                    </a:ext>
                  </a:extLst>
                </a:gridCol>
                <a:gridCol w="2253228">
                  <a:extLst>
                    <a:ext uri="{9D8B030D-6E8A-4147-A177-3AD203B41FA5}">
                      <a16:colId xmlns:a16="http://schemas.microsoft.com/office/drawing/2014/main" val="20002"/>
                    </a:ext>
                  </a:extLst>
                </a:gridCol>
                <a:gridCol w="2502170">
                  <a:extLst>
                    <a:ext uri="{9D8B030D-6E8A-4147-A177-3AD203B41FA5}">
                      <a16:colId xmlns:a16="http://schemas.microsoft.com/office/drawing/2014/main" val="20003"/>
                    </a:ext>
                  </a:extLst>
                </a:gridCol>
              </a:tblGrid>
              <a:tr h="357878">
                <a:tc>
                  <a:txBody>
                    <a:bodyPr/>
                    <a:lstStyle/>
                    <a:p>
                      <a:pPr marL="0" marR="0" lvl="1" indent="0" algn="ctr" defTabSz="914400" rtl="0" eaLnBrk="1" fontAlgn="auto" latinLnBrk="0" hangingPunct="1">
                        <a:lnSpc>
                          <a:spcPct val="100000"/>
                        </a:lnSpc>
                        <a:spcBef>
                          <a:spcPts val="1200"/>
                        </a:spcBef>
                        <a:spcAft>
                          <a:spcPts val="600"/>
                        </a:spcAft>
                        <a:buClrTx/>
                        <a:buSzTx/>
                        <a:buFont typeface="Arial" panose="020B0604020202020204" pitchFamily="34" charset="0"/>
                        <a:buNone/>
                        <a:tabLst/>
                        <a:defRPr/>
                      </a:pPr>
                      <a:endParaRPr lang="en-US" altLang="en-US" sz="1400" b="1" dirty="0">
                        <a:solidFill>
                          <a:schemeClr val="tx1"/>
                        </a:solidFill>
                        <a:latin typeface="+mj-lt"/>
                      </a:endParaRPr>
                    </a:p>
                  </a:txBody>
                  <a:tcPr/>
                </a:tc>
                <a:tc>
                  <a:txBody>
                    <a:bodyPr/>
                    <a:lstStyle/>
                    <a:p>
                      <a:pPr algn="ctr">
                        <a:spcBef>
                          <a:spcPts val="1200"/>
                        </a:spcBef>
                        <a:spcAft>
                          <a:spcPts val="600"/>
                        </a:spcAft>
                      </a:pPr>
                      <a:r>
                        <a:rPr lang="en-US" dirty="0">
                          <a:solidFill>
                            <a:schemeClr val="bg1"/>
                          </a:solidFill>
                          <a:latin typeface="Avenir Heavy" panose="02000503020000020003"/>
                        </a:rPr>
                        <a:t>One</a:t>
                      </a:r>
                      <a:r>
                        <a:rPr lang="en-US" baseline="0" dirty="0">
                          <a:solidFill>
                            <a:schemeClr val="bg1"/>
                          </a:solidFill>
                          <a:latin typeface="Avenir Heavy" panose="02000503020000020003"/>
                        </a:rPr>
                        <a:t> Care</a:t>
                      </a:r>
                      <a:endParaRPr lang="en-US" dirty="0">
                        <a:solidFill>
                          <a:schemeClr val="bg1"/>
                        </a:solidFill>
                        <a:latin typeface="Avenir Heavy" panose="02000503020000020003"/>
                      </a:endParaRPr>
                    </a:p>
                  </a:txBody>
                  <a:tcPr anchor="ctr"/>
                </a:tc>
                <a:tc>
                  <a:txBody>
                    <a:bodyPr/>
                    <a:lstStyle/>
                    <a:p>
                      <a:pPr algn="ctr">
                        <a:spcBef>
                          <a:spcPts val="1200"/>
                        </a:spcBef>
                        <a:spcAft>
                          <a:spcPts val="600"/>
                        </a:spcAft>
                      </a:pPr>
                      <a:r>
                        <a:rPr lang="en-US" baseline="0" dirty="0">
                          <a:solidFill>
                            <a:schemeClr val="bg1"/>
                          </a:solidFill>
                          <a:latin typeface="+mj-lt"/>
                        </a:rPr>
                        <a:t> </a:t>
                      </a:r>
                      <a:r>
                        <a:rPr lang="en-US" baseline="0" dirty="0">
                          <a:solidFill>
                            <a:schemeClr val="bg1"/>
                          </a:solidFill>
                          <a:latin typeface="Avenir Heavy" panose="02000503020000020003"/>
                        </a:rPr>
                        <a:t>SCO</a:t>
                      </a:r>
                    </a:p>
                  </a:txBody>
                  <a:tcPr anchor="ctr"/>
                </a:tc>
                <a:tc>
                  <a:txBody>
                    <a:bodyPr/>
                    <a:lstStyle/>
                    <a:p>
                      <a:pPr algn="ctr">
                        <a:spcBef>
                          <a:spcPts val="1200"/>
                        </a:spcBef>
                        <a:spcAft>
                          <a:spcPts val="600"/>
                        </a:spcAft>
                      </a:pPr>
                      <a:r>
                        <a:rPr lang="en-US" dirty="0">
                          <a:solidFill>
                            <a:schemeClr val="bg1"/>
                          </a:solidFill>
                          <a:latin typeface="Avenir Heavy" panose="02000503020000020003"/>
                        </a:rPr>
                        <a:t>PACE</a:t>
                      </a:r>
                    </a:p>
                  </a:txBody>
                  <a:tcPr anchor="ctr"/>
                </a:tc>
                <a:extLst>
                  <a:ext uri="{0D108BD9-81ED-4DB2-BD59-A6C34878D82A}">
                    <a16:rowId xmlns:a16="http://schemas.microsoft.com/office/drawing/2014/main" val="10000"/>
                  </a:ext>
                </a:extLst>
              </a:tr>
              <a:tr h="732327">
                <a:tc>
                  <a:txBody>
                    <a:bodyPr/>
                    <a:lstStyle/>
                    <a:p>
                      <a:pPr>
                        <a:spcBef>
                          <a:spcPts val="600"/>
                        </a:spcBef>
                        <a:spcAft>
                          <a:spcPts val="600"/>
                        </a:spcAft>
                      </a:pPr>
                      <a:r>
                        <a:rPr lang="en-US" sz="1600" b="1" dirty="0">
                          <a:solidFill>
                            <a:schemeClr val="tx1"/>
                          </a:solidFill>
                          <a:latin typeface="Avenir Heavy"/>
                        </a:rPr>
                        <a:t>Eligible ages</a:t>
                      </a:r>
                    </a:p>
                  </a:txBody>
                  <a:tcPr/>
                </a:tc>
                <a:tc>
                  <a:txBody>
                    <a:bodyPr/>
                    <a:lstStyle/>
                    <a:p>
                      <a:pPr marL="349250" marR="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rPr>
                        <a:t>Age 21-64</a:t>
                      </a:r>
                    </a:p>
                  </a:txBody>
                  <a:tcPr/>
                </a:tc>
                <a:tc>
                  <a:txBody>
                    <a:bodyPr/>
                    <a:lstStyle/>
                    <a:p>
                      <a:pPr marL="349250" marR="0" lvl="4" indent="-349250" algn="l" defTabSz="932863" rtl="0" eaLnBrk="1" fontAlgn="auto" latinLnBrk="0" hangingPunct="1">
                        <a:lnSpc>
                          <a:spcPct val="90000"/>
                        </a:lnSpc>
                        <a:spcBef>
                          <a:spcPts val="600"/>
                        </a:spcBef>
                        <a:spcAft>
                          <a:spcPts val="600"/>
                        </a:spcAft>
                        <a:buClr>
                          <a:srgbClr val="000000"/>
                        </a:buClr>
                        <a:buSzPct val="85000"/>
                        <a:buFont typeface="Wingdings" panose="05000000000000000000" pitchFamily="2" charset="2"/>
                        <a:buChar char="§"/>
                        <a:tabLst/>
                        <a:defRPr/>
                      </a:pPr>
                      <a:r>
                        <a:rPr lang="en-US" sz="1600" b="0" kern="1200" dirty="0">
                          <a:solidFill>
                            <a:schemeClr val="tx1"/>
                          </a:solidFill>
                          <a:latin typeface="Arial"/>
                          <a:ea typeface="+mn-ea"/>
                          <a:cs typeface="Calibri"/>
                        </a:rPr>
                        <a:t>Age 65+</a:t>
                      </a:r>
                    </a:p>
                    <a:p>
                      <a:pPr marL="349250" lvl="4" indent="-349250" algn="l">
                        <a:lnSpc>
                          <a:spcPct val="90000"/>
                        </a:lnSpc>
                        <a:spcBef>
                          <a:spcPts val="600"/>
                        </a:spcBef>
                        <a:spcAft>
                          <a:spcPts val="600"/>
                        </a:spcAft>
                        <a:buClr>
                          <a:srgbClr val="000000"/>
                        </a:buClr>
                        <a:buSzPct val="85000"/>
                        <a:buFont typeface="Wingdings" panose="05000000000000000000" pitchFamily="2" charset="2"/>
                        <a:buChar char="§"/>
                      </a:pPr>
                      <a:endParaRPr lang="en-US" sz="1600" b="0" dirty="0">
                        <a:latin typeface="Arial"/>
                      </a:endParaRPr>
                    </a:p>
                  </a:txBody>
                  <a:tcPr/>
                </a:tc>
                <a:tc>
                  <a:txBody>
                    <a:bodyPr/>
                    <a:lstStyle/>
                    <a:p>
                      <a:pPr marL="349250" marR="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dirty="0">
                          <a:latin typeface="Arial"/>
                        </a:rPr>
                        <a:t>Age 55+</a:t>
                      </a:r>
                    </a:p>
                    <a:p>
                      <a:pPr marL="34925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endParaRPr lang="en-US" sz="1600" b="0" kern="1200" dirty="0">
                        <a:solidFill>
                          <a:schemeClr val="tx1"/>
                        </a:solidFill>
                        <a:latin typeface="Arial"/>
                        <a:ea typeface="+mn-ea"/>
                        <a:cs typeface="Calibri"/>
                      </a:endParaRPr>
                    </a:p>
                  </a:txBody>
                  <a:tcPr/>
                </a:tc>
                <a:extLst>
                  <a:ext uri="{0D108BD9-81ED-4DB2-BD59-A6C34878D82A}">
                    <a16:rowId xmlns:a16="http://schemas.microsoft.com/office/drawing/2014/main" val="1932712747"/>
                  </a:ext>
                </a:extLst>
              </a:tr>
              <a:tr h="985825">
                <a:tc>
                  <a:txBody>
                    <a:bodyPr/>
                    <a:lstStyle/>
                    <a:p>
                      <a:pPr>
                        <a:spcBef>
                          <a:spcPts val="600"/>
                        </a:spcBef>
                        <a:spcAft>
                          <a:spcPts val="600"/>
                        </a:spcAft>
                      </a:pPr>
                      <a:r>
                        <a:rPr lang="en-US" sz="1600" b="1" dirty="0">
                          <a:solidFill>
                            <a:schemeClr val="tx1"/>
                          </a:solidFill>
                          <a:latin typeface="Avenir Heavy"/>
                        </a:rPr>
                        <a:t>MassHealth coverage types</a:t>
                      </a:r>
                    </a:p>
                  </a:txBody>
                  <a:tcPr/>
                </a:tc>
                <a:tc>
                  <a:txBody>
                    <a:bodyPr/>
                    <a:lstStyle/>
                    <a:p>
                      <a:pPr marL="349250" lvl="4" indent="-349250" algn="l"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pPr>
                      <a:r>
                        <a:rPr lang="en-US" sz="1600" b="0" kern="1200" dirty="0">
                          <a:solidFill>
                            <a:schemeClr val="tx1"/>
                          </a:solidFill>
                          <a:latin typeface="Arial"/>
                        </a:rPr>
                        <a:t>MassHealth Standard</a:t>
                      </a:r>
                    </a:p>
                    <a:p>
                      <a:pPr marL="349250" lvl="4" indent="-349250" algn="l" rtl="0" eaLnBrk="1" fontAlgn="base" latinLnBrk="0" hangingPunct="1">
                        <a:lnSpc>
                          <a:spcPct val="90000"/>
                        </a:lnSpc>
                        <a:spcBef>
                          <a:spcPts val="600"/>
                        </a:spcBef>
                        <a:spcAft>
                          <a:spcPts val="0"/>
                        </a:spcAft>
                        <a:buClr>
                          <a:schemeClr val="tx2"/>
                        </a:buClr>
                        <a:buSzPct val="85000"/>
                        <a:buFont typeface="Wingdings" panose="05000000000000000000" pitchFamily="2" charset="2"/>
                        <a:buChar char="§"/>
                      </a:pPr>
                      <a:r>
                        <a:rPr lang="en-US" sz="1600" b="0" kern="1200" dirty="0">
                          <a:solidFill>
                            <a:schemeClr val="tx1"/>
                          </a:solidFill>
                          <a:latin typeface="Arial"/>
                        </a:rPr>
                        <a:t>CommonHealth </a:t>
                      </a:r>
                    </a:p>
                  </a:txBody>
                  <a:tcPr/>
                </a:tc>
                <a:tc>
                  <a:txBody>
                    <a:bodyPr/>
                    <a:lstStyle/>
                    <a:p>
                      <a:pPr marL="34925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rPr>
                        <a:t>MassHealth Standard</a:t>
                      </a:r>
                    </a:p>
                  </a:txBody>
                  <a:tcPr/>
                </a:tc>
                <a:tc>
                  <a:txBody>
                    <a:bodyPr/>
                    <a:lstStyle/>
                    <a:p>
                      <a:pPr marL="34925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rPr>
                        <a:t>MassHealth Standard</a:t>
                      </a:r>
                      <a:endParaRPr lang="en-US" sz="1600" b="0" kern="1200" dirty="0">
                        <a:solidFill>
                          <a:schemeClr val="tx1"/>
                        </a:solidFill>
                        <a:latin typeface="Arial"/>
                        <a:ea typeface="+mn-ea"/>
                        <a:cs typeface="Calibri"/>
                      </a:endParaRPr>
                    </a:p>
                  </a:txBody>
                  <a:tcPr/>
                </a:tc>
                <a:extLst>
                  <a:ext uri="{0D108BD9-81ED-4DB2-BD59-A6C34878D82A}">
                    <a16:rowId xmlns:a16="http://schemas.microsoft.com/office/drawing/2014/main" val="10001"/>
                  </a:ext>
                </a:extLst>
              </a:tr>
              <a:tr h="1328962">
                <a:tc>
                  <a:txBody>
                    <a:bodyPr/>
                    <a:lstStyle/>
                    <a:p>
                      <a:pPr>
                        <a:spcBef>
                          <a:spcPts val="600"/>
                        </a:spcBef>
                        <a:spcAft>
                          <a:spcPts val="600"/>
                        </a:spcAft>
                      </a:pPr>
                      <a:r>
                        <a:rPr lang="en-US" sz="1600" b="1" dirty="0">
                          <a:solidFill>
                            <a:schemeClr val="tx1"/>
                          </a:solidFill>
                          <a:latin typeface="Avenir Heavy"/>
                        </a:rPr>
                        <a:t>Clinical assessment required</a:t>
                      </a:r>
                    </a:p>
                  </a:txBody>
                  <a:tcPr/>
                </a:tc>
                <a:tc>
                  <a:txBody>
                    <a:bodyPr/>
                    <a:lstStyle/>
                    <a:p>
                      <a:pPr marL="34925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ea typeface="+mn-ea"/>
                          <a:cs typeface="Calibri"/>
                        </a:rPr>
                        <a:t>No, but all members must be disabled</a:t>
                      </a:r>
                    </a:p>
                  </a:txBody>
                  <a:tcPr/>
                </a:tc>
                <a:tc>
                  <a:txBody>
                    <a:bodyPr/>
                    <a:lstStyle/>
                    <a:p>
                      <a:pPr marL="349250" lvl="4" indent="-349250" algn="l">
                        <a:lnSpc>
                          <a:spcPct val="90000"/>
                        </a:lnSpc>
                        <a:spcBef>
                          <a:spcPts val="600"/>
                        </a:spcBef>
                        <a:spcAft>
                          <a:spcPts val="600"/>
                        </a:spcAft>
                        <a:buClr>
                          <a:srgbClr val="000000"/>
                        </a:buClr>
                        <a:buSzPct val="85000"/>
                        <a:buFont typeface="Wingdings" panose="05000000000000000000" pitchFamily="2" charset="2"/>
                        <a:buChar char="§"/>
                      </a:pPr>
                      <a:r>
                        <a:rPr lang="en-US" sz="1600" b="0" dirty="0">
                          <a:latin typeface="Arial"/>
                        </a:rPr>
                        <a:t>No</a:t>
                      </a:r>
                    </a:p>
                  </a:txBody>
                  <a:tcPr/>
                </a:tc>
                <a:tc>
                  <a:txBody>
                    <a:bodyPr/>
                    <a:lstStyle/>
                    <a:p>
                      <a:pPr marL="349250" marR="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ea typeface="+mn-ea"/>
                          <a:cs typeface="Calibri"/>
                        </a:rPr>
                        <a:t>Yes</a:t>
                      </a:r>
                    </a:p>
                    <a:p>
                      <a:pPr marL="349250" marR="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dirty="0">
                          <a:latin typeface="Arial"/>
                        </a:rPr>
                        <a:t>Must be certified as needing nursing home level of care</a:t>
                      </a:r>
                    </a:p>
                  </a:txBody>
                  <a:tcPr/>
                </a:tc>
                <a:extLst>
                  <a:ext uri="{0D108BD9-81ED-4DB2-BD59-A6C34878D82A}">
                    <a16:rowId xmlns:a16="http://schemas.microsoft.com/office/drawing/2014/main" val="3606059251"/>
                  </a:ext>
                </a:extLst>
              </a:tr>
              <a:tr h="1687920">
                <a:tc>
                  <a:txBody>
                    <a:bodyPr/>
                    <a:lstStyle/>
                    <a:p>
                      <a:pPr>
                        <a:spcBef>
                          <a:spcPts val="600"/>
                        </a:spcBef>
                        <a:spcAft>
                          <a:spcPts val="600"/>
                        </a:spcAft>
                      </a:pPr>
                      <a:r>
                        <a:rPr lang="en-US" sz="1600" b="1" dirty="0">
                          <a:solidFill>
                            <a:schemeClr val="tx1"/>
                          </a:solidFill>
                          <a:latin typeface="Avenir Heavy"/>
                        </a:rPr>
                        <a:t>Medicare eligibility required</a:t>
                      </a:r>
                    </a:p>
                  </a:txBody>
                  <a:tcPr/>
                </a:tc>
                <a:tc>
                  <a:txBody>
                    <a:bodyPr/>
                    <a:lstStyle/>
                    <a:p>
                      <a:pPr marL="34925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ea typeface="+mn-ea"/>
                          <a:cs typeface="Calibri"/>
                        </a:rPr>
                        <a:t>Yes</a:t>
                      </a:r>
                    </a:p>
                    <a:p>
                      <a:pPr marL="34925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ea typeface="+mn-ea"/>
                          <a:cs typeface="Calibri"/>
                        </a:rPr>
                        <a:t>Must be eligible for Medicare A, B, and D</a:t>
                      </a:r>
                    </a:p>
                  </a:txBody>
                  <a:tcPr/>
                </a:tc>
                <a:tc>
                  <a:txBody>
                    <a:bodyPr/>
                    <a:lstStyle/>
                    <a:p>
                      <a:pPr marL="34925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ea typeface="+mn-ea"/>
                          <a:cs typeface="Calibri"/>
                        </a:rPr>
                        <a:t>No</a:t>
                      </a:r>
                    </a:p>
                    <a:p>
                      <a:pPr marL="349250" lvl="4" indent="-349250" algn="l" defTabSz="913429" rtl="0" eaLnBrk="1" fontAlgn="base" latinLnBrk="0" hangingPunct="1">
                        <a:lnSpc>
                          <a:spcPct val="90000"/>
                        </a:lnSpc>
                        <a:spcBef>
                          <a:spcPts val="600"/>
                        </a:spcBef>
                        <a:spcAft>
                          <a:spcPts val="600"/>
                        </a:spcAft>
                        <a:buClr>
                          <a:schemeClr val="tx2"/>
                        </a:buClr>
                        <a:buSzPct val="85000"/>
                        <a:buFont typeface="Wingdings" panose="05000000000000000000" pitchFamily="2" charset="2"/>
                        <a:buChar char="§"/>
                        <a:tabLst>
                          <a:tab pos="228600" algn="l"/>
                        </a:tabLst>
                        <a:defRPr/>
                      </a:pPr>
                      <a:r>
                        <a:rPr lang="en-US" sz="1600" b="0" kern="1200" dirty="0">
                          <a:solidFill>
                            <a:schemeClr val="tx1"/>
                          </a:solidFill>
                          <a:latin typeface="Arial"/>
                          <a:ea typeface="+mn-ea"/>
                          <a:cs typeface="Calibri"/>
                        </a:rPr>
                        <a:t>May be eligible for Medicare A, B, and D</a:t>
                      </a:r>
                    </a:p>
                  </a:txBody>
                  <a:tcPr/>
                </a:tc>
                <a:tc>
                  <a:txBody>
                    <a:bodyPr/>
                    <a:lstStyle/>
                    <a:p>
                      <a:pPr marL="349250" lvl="4" indent="-349250" algn="l">
                        <a:lnSpc>
                          <a:spcPct val="90000"/>
                        </a:lnSpc>
                        <a:spcBef>
                          <a:spcPts val="600"/>
                        </a:spcBef>
                        <a:spcAft>
                          <a:spcPts val="600"/>
                        </a:spcAft>
                        <a:buClr>
                          <a:srgbClr val="000000"/>
                        </a:buClr>
                        <a:buSzPct val="85000"/>
                        <a:buFont typeface="Wingdings" panose="05000000000000000000" pitchFamily="2" charset="2"/>
                        <a:buChar char="§"/>
                      </a:pPr>
                      <a:r>
                        <a:rPr lang="en-US" sz="1600" b="0" dirty="0">
                          <a:latin typeface="Arial"/>
                        </a:rPr>
                        <a:t>No</a:t>
                      </a:r>
                    </a:p>
                    <a:p>
                      <a:pPr marL="349250" lvl="4" indent="-349250" algn="l">
                        <a:lnSpc>
                          <a:spcPct val="90000"/>
                        </a:lnSpc>
                        <a:spcBef>
                          <a:spcPts val="600"/>
                        </a:spcBef>
                        <a:spcAft>
                          <a:spcPts val="600"/>
                        </a:spcAft>
                        <a:buClr>
                          <a:srgbClr val="000000"/>
                        </a:buClr>
                        <a:buSzPct val="85000"/>
                        <a:buFont typeface="Wingdings" panose="05000000000000000000" pitchFamily="2" charset="2"/>
                        <a:buChar char="§"/>
                      </a:pPr>
                      <a:r>
                        <a:rPr lang="en-US" sz="1600" b="0" dirty="0">
                          <a:latin typeface="Arial"/>
                        </a:rPr>
                        <a:t>May be eligible for Medicare A, B, and D</a:t>
                      </a:r>
                    </a:p>
                    <a:p>
                      <a:pPr marL="349250" lvl="4" indent="-349250" algn="l">
                        <a:lnSpc>
                          <a:spcPct val="90000"/>
                        </a:lnSpc>
                        <a:spcBef>
                          <a:spcPts val="600"/>
                        </a:spcBef>
                        <a:spcAft>
                          <a:spcPts val="600"/>
                        </a:spcAft>
                        <a:buClr>
                          <a:srgbClr val="000000"/>
                        </a:buClr>
                        <a:buSzPct val="85000"/>
                        <a:buFont typeface="Wingdings" panose="05000000000000000000" pitchFamily="2" charset="2"/>
                        <a:buChar char="§"/>
                      </a:pPr>
                      <a:r>
                        <a:rPr lang="en-US" sz="1600" b="0" dirty="0">
                          <a:latin typeface="Arial"/>
                        </a:rPr>
                        <a:t>May be private pay</a:t>
                      </a:r>
                    </a:p>
                  </a:txBody>
                  <a:tcPr/>
                </a:tc>
                <a:extLst>
                  <a:ext uri="{0D108BD9-81ED-4DB2-BD59-A6C34878D82A}">
                    <a16:rowId xmlns:a16="http://schemas.microsoft.com/office/drawing/2014/main" val="336636426"/>
                  </a:ext>
                </a:extLst>
              </a:tr>
            </a:tbl>
          </a:graphicData>
        </a:graphic>
      </p:graphicFrame>
      <p:cxnSp>
        <p:nvCxnSpPr>
          <p:cNvPr id="2" name="Straight Connector 1">
            <a:extLst>
              <a:ext uri="{FF2B5EF4-FFF2-40B4-BE49-F238E27FC236}">
                <a16:creationId xmlns:a16="http://schemas.microsoft.com/office/drawing/2014/main" id="{613ED613-08D6-9890-CFCC-5DA6FCC99D50}"/>
              </a:ext>
            </a:extLst>
          </p:cNvPr>
          <p:cNvCxnSpPr>
            <a:cxnSpLocks/>
          </p:cNvCxnSpPr>
          <p:nvPr/>
        </p:nvCxnSpPr>
        <p:spPr>
          <a:xfrm>
            <a:off x="171450" y="928087"/>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296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63F6E-630C-C147-9414-DEB4D55EE226}"/>
              </a:ext>
            </a:extLst>
          </p:cNvPr>
          <p:cNvSpPr>
            <a:spLocks noGrp="1"/>
          </p:cNvSpPr>
          <p:nvPr>
            <p:ph type="title"/>
          </p:nvPr>
        </p:nvSpPr>
        <p:spPr>
          <a:xfrm>
            <a:off x="174945" y="234863"/>
            <a:ext cx="8053675" cy="615553"/>
          </a:xfrm>
        </p:spPr>
        <p:txBody>
          <a:bodyPr/>
          <a:lstStyle/>
          <a:p>
            <a:r>
              <a:rPr lang="en-US" kern="1200" dirty="0">
                <a:solidFill>
                  <a:srgbClr val="002060"/>
                </a:solidFill>
                <a:cs typeface="Arial" panose="020B0604020202020204" pitchFamily="34" charset="0"/>
              </a:rPr>
              <a:t>Program Benefits Comparison</a:t>
            </a:r>
          </a:p>
        </p:txBody>
      </p:sp>
      <p:graphicFrame>
        <p:nvGraphicFramePr>
          <p:cNvPr id="3" name="Table 3">
            <a:extLst>
              <a:ext uri="{FF2B5EF4-FFF2-40B4-BE49-F238E27FC236}">
                <a16:creationId xmlns:a16="http://schemas.microsoft.com/office/drawing/2014/main" id="{24CC5A3D-13C3-1B49-99C5-79B1B25995D5}"/>
              </a:ext>
            </a:extLst>
          </p:cNvPr>
          <p:cNvGraphicFramePr>
            <a:graphicFrameLocks noGrp="1"/>
          </p:cNvGraphicFramePr>
          <p:nvPr>
            <p:extLst>
              <p:ext uri="{D42A27DB-BD31-4B8C-83A1-F6EECF244321}">
                <p14:modId xmlns:p14="http://schemas.microsoft.com/office/powerpoint/2010/main" val="620547590"/>
              </p:ext>
            </p:extLst>
          </p:nvPr>
        </p:nvGraphicFramePr>
        <p:xfrm>
          <a:off x="174945" y="1128369"/>
          <a:ext cx="8544905" cy="3759200"/>
        </p:xfrm>
        <a:graphic>
          <a:graphicData uri="http://schemas.openxmlformats.org/drawingml/2006/table">
            <a:tbl>
              <a:tblPr firstRow="1" bandRow="1">
                <a:tableStyleId>{00A15C55-8517-42AA-B614-E9B94910E393}</a:tableStyleId>
              </a:tblPr>
              <a:tblGrid>
                <a:gridCol w="1708981">
                  <a:extLst>
                    <a:ext uri="{9D8B030D-6E8A-4147-A177-3AD203B41FA5}">
                      <a16:colId xmlns:a16="http://schemas.microsoft.com/office/drawing/2014/main" val="642527899"/>
                    </a:ext>
                  </a:extLst>
                </a:gridCol>
                <a:gridCol w="1708981">
                  <a:extLst>
                    <a:ext uri="{9D8B030D-6E8A-4147-A177-3AD203B41FA5}">
                      <a16:colId xmlns:a16="http://schemas.microsoft.com/office/drawing/2014/main" val="1204261602"/>
                    </a:ext>
                  </a:extLst>
                </a:gridCol>
                <a:gridCol w="1708981">
                  <a:extLst>
                    <a:ext uri="{9D8B030D-6E8A-4147-A177-3AD203B41FA5}">
                      <a16:colId xmlns:a16="http://schemas.microsoft.com/office/drawing/2014/main" val="2232229006"/>
                    </a:ext>
                  </a:extLst>
                </a:gridCol>
                <a:gridCol w="1708981">
                  <a:extLst>
                    <a:ext uri="{9D8B030D-6E8A-4147-A177-3AD203B41FA5}">
                      <a16:colId xmlns:a16="http://schemas.microsoft.com/office/drawing/2014/main" val="1269576387"/>
                    </a:ext>
                  </a:extLst>
                </a:gridCol>
                <a:gridCol w="1708981">
                  <a:extLst>
                    <a:ext uri="{9D8B030D-6E8A-4147-A177-3AD203B41FA5}">
                      <a16:colId xmlns:a16="http://schemas.microsoft.com/office/drawing/2014/main" val="1999337522"/>
                    </a:ext>
                  </a:extLst>
                </a:gridCol>
              </a:tblGrid>
              <a:tr h="370840">
                <a:tc>
                  <a:txBody>
                    <a:bodyPr/>
                    <a:lstStyle/>
                    <a:p>
                      <a:endParaRPr lang="en-US" dirty="0">
                        <a:latin typeface="Avenir Heavy" panose="02000503020000020003"/>
                      </a:endParaRPr>
                    </a:p>
                  </a:txBody>
                  <a:tcPr/>
                </a:tc>
                <a:tc>
                  <a:txBody>
                    <a:bodyPr/>
                    <a:lstStyle/>
                    <a:p>
                      <a:r>
                        <a:rPr lang="en-US" dirty="0">
                          <a:latin typeface="Avenir Heavy" panose="02000503020000020003"/>
                        </a:rPr>
                        <a:t>One Care</a:t>
                      </a:r>
                    </a:p>
                  </a:txBody>
                  <a:tcPr/>
                </a:tc>
                <a:tc>
                  <a:txBody>
                    <a:bodyPr/>
                    <a:lstStyle/>
                    <a:p>
                      <a:r>
                        <a:rPr lang="en-US" dirty="0">
                          <a:latin typeface="Avenir Heavy" panose="02000503020000020003"/>
                        </a:rPr>
                        <a:t>SCO</a:t>
                      </a:r>
                    </a:p>
                  </a:txBody>
                  <a:tcPr/>
                </a:tc>
                <a:tc>
                  <a:txBody>
                    <a:bodyPr/>
                    <a:lstStyle/>
                    <a:p>
                      <a:r>
                        <a:rPr lang="en-US" dirty="0">
                          <a:latin typeface="Avenir Heavy" panose="02000503020000020003"/>
                        </a:rPr>
                        <a:t>PACE</a:t>
                      </a:r>
                    </a:p>
                  </a:txBody>
                  <a:tcPr/>
                </a:tc>
                <a:tc>
                  <a:txBody>
                    <a:bodyPr/>
                    <a:lstStyle/>
                    <a:p>
                      <a:r>
                        <a:rPr lang="en-US" dirty="0">
                          <a:latin typeface="Avenir Book" panose="02000503020000020003" pitchFamily="2" charset="0"/>
                        </a:rPr>
                        <a:t>MassHealth FFS</a:t>
                      </a:r>
                    </a:p>
                  </a:txBody>
                  <a:tcPr/>
                </a:tc>
                <a:extLst>
                  <a:ext uri="{0D108BD9-81ED-4DB2-BD59-A6C34878D82A}">
                    <a16:rowId xmlns:a16="http://schemas.microsoft.com/office/drawing/2014/main" val="1222898936"/>
                  </a:ext>
                </a:extLst>
              </a:tr>
              <a:tr h="370840">
                <a:tc>
                  <a:txBody>
                    <a:bodyPr/>
                    <a:lstStyle/>
                    <a:p>
                      <a:r>
                        <a:rPr lang="en-US" b="1" dirty="0">
                          <a:latin typeface="Avenir Heavy" panose="02000503020000020003"/>
                        </a:rPr>
                        <a:t>Care Coordination</a:t>
                      </a:r>
                    </a:p>
                  </a:txBody>
                  <a:tcPr/>
                </a:tc>
                <a:tc>
                  <a:txBody>
                    <a:bodyPr/>
                    <a:lstStyle/>
                    <a:p>
                      <a:r>
                        <a:rPr lang="en-US" dirty="0">
                          <a:latin typeface="Arial"/>
                        </a:rPr>
                        <a:t>Through the One Care Plan</a:t>
                      </a:r>
                    </a:p>
                  </a:txBody>
                  <a:tcPr/>
                </a:tc>
                <a:tc>
                  <a:txBody>
                    <a:bodyPr/>
                    <a:lstStyle/>
                    <a:p>
                      <a:r>
                        <a:rPr lang="en-US" dirty="0">
                          <a:latin typeface="Arial"/>
                        </a:rPr>
                        <a:t>Through the SCO Plan</a:t>
                      </a:r>
                    </a:p>
                  </a:txBody>
                  <a:tcPr/>
                </a:tc>
                <a:tc>
                  <a:txBody>
                    <a:bodyPr/>
                    <a:lstStyle/>
                    <a:p>
                      <a:r>
                        <a:rPr lang="en-US" dirty="0">
                          <a:latin typeface="Arial"/>
                        </a:rPr>
                        <a:t>Through the PACE Organization</a:t>
                      </a:r>
                    </a:p>
                  </a:txBody>
                  <a:tcPr/>
                </a:tc>
                <a:tc>
                  <a:txBody>
                    <a:bodyPr/>
                    <a:lstStyle/>
                    <a:p>
                      <a:r>
                        <a:rPr lang="en-US" dirty="0">
                          <a:latin typeface="Arial"/>
                        </a:rPr>
                        <a:t>Not available</a:t>
                      </a:r>
                    </a:p>
                  </a:txBody>
                  <a:tcPr/>
                </a:tc>
                <a:extLst>
                  <a:ext uri="{0D108BD9-81ED-4DB2-BD59-A6C34878D82A}">
                    <a16:rowId xmlns:a16="http://schemas.microsoft.com/office/drawing/2014/main" val="3171607845"/>
                  </a:ext>
                </a:extLst>
              </a:tr>
              <a:tr h="370840">
                <a:tc>
                  <a:txBody>
                    <a:bodyPr/>
                    <a:lstStyle/>
                    <a:p>
                      <a:r>
                        <a:rPr lang="en-US" b="1" dirty="0">
                          <a:latin typeface="Avenir Heavy" panose="02000503020000020003"/>
                        </a:rPr>
                        <a:t>Service Delivery</a:t>
                      </a:r>
                    </a:p>
                  </a:txBody>
                  <a:tcPr/>
                </a:tc>
                <a:tc>
                  <a:txBody>
                    <a:bodyPr/>
                    <a:lstStyle/>
                    <a:p>
                      <a:r>
                        <a:rPr lang="en-US" dirty="0">
                          <a:latin typeface="Arial"/>
                        </a:rPr>
                        <a:t>Plan’s Provider Network</a:t>
                      </a:r>
                    </a:p>
                  </a:txBody>
                  <a:tcPr/>
                </a:tc>
                <a:tc>
                  <a:txBody>
                    <a:bodyPr/>
                    <a:lstStyle/>
                    <a:p>
                      <a:r>
                        <a:rPr lang="en-US" dirty="0">
                          <a:latin typeface="Arial"/>
                        </a:rPr>
                        <a:t>Plans Provider Network</a:t>
                      </a:r>
                    </a:p>
                  </a:txBody>
                  <a:tcPr/>
                </a:tc>
                <a:tc>
                  <a:txBody>
                    <a:bodyPr/>
                    <a:lstStyle/>
                    <a:p>
                      <a:r>
                        <a:rPr lang="en-US" dirty="0">
                          <a:latin typeface="Arial"/>
                        </a:rPr>
                        <a:t>All-services provided at the PACE Center</a:t>
                      </a:r>
                    </a:p>
                  </a:txBody>
                  <a:tcPr/>
                </a:tc>
                <a:tc>
                  <a:txBody>
                    <a:bodyPr/>
                    <a:lstStyle/>
                    <a:p>
                      <a:r>
                        <a:rPr lang="en-US" dirty="0">
                          <a:latin typeface="Arial"/>
                        </a:rPr>
                        <a:t>MassHealth Provider Network</a:t>
                      </a:r>
                    </a:p>
                  </a:txBody>
                  <a:tcPr/>
                </a:tc>
                <a:extLst>
                  <a:ext uri="{0D108BD9-81ED-4DB2-BD59-A6C34878D82A}">
                    <a16:rowId xmlns:a16="http://schemas.microsoft.com/office/drawing/2014/main" val="3028895915"/>
                  </a:ext>
                </a:extLst>
              </a:tr>
              <a:tr h="370840">
                <a:tc>
                  <a:txBody>
                    <a:bodyPr/>
                    <a:lstStyle/>
                    <a:p>
                      <a:r>
                        <a:rPr lang="en-US" b="1" dirty="0">
                          <a:latin typeface="Avenir Heavy" panose="02000503020000020003"/>
                        </a:rPr>
                        <a:t>Copayments</a:t>
                      </a:r>
                    </a:p>
                  </a:txBody>
                  <a:tcPr/>
                </a:tc>
                <a:tc>
                  <a:txBody>
                    <a:bodyPr/>
                    <a:lstStyle/>
                    <a:p>
                      <a:r>
                        <a:rPr lang="en-US" dirty="0">
                          <a:latin typeface="Arial"/>
                        </a:rPr>
                        <a:t>No</a:t>
                      </a:r>
                    </a:p>
                  </a:txBody>
                  <a:tcPr/>
                </a:tc>
                <a:tc>
                  <a:txBody>
                    <a:bodyPr/>
                    <a:lstStyle/>
                    <a:p>
                      <a:r>
                        <a:rPr lang="en-US" dirty="0">
                          <a:latin typeface="Arial"/>
                        </a:rPr>
                        <a:t>No</a:t>
                      </a:r>
                    </a:p>
                  </a:txBody>
                  <a:tcPr/>
                </a:tc>
                <a:tc>
                  <a:txBody>
                    <a:bodyPr/>
                    <a:lstStyle/>
                    <a:p>
                      <a:r>
                        <a:rPr lang="en-US" dirty="0">
                          <a:latin typeface="Arial"/>
                        </a:rPr>
                        <a:t>No</a:t>
                      </a:r>
                    </a:p>
                  </a:txBody>
                  <a:tcPr/>
                </a:tc>
                <a:tc>
                  <a:txBody>
                    <a:bodyPr/>
                    <a:lstStyle/>
                    <a:p>
                      <a:r>
                        <a:rPr lang="en-US" b="1" dirty="0">
                          <a:latin typeface="Arial"/>
                        </a:rPr>
                        <a:t>Yes</a:t>
                      </a:r>
                    </a:p>
                  </a:txBody>
                  <a:tcPr/>
                </a:tc>
                <a:extLst>
                  <a:ext uri="{0D108BD9-81ED-4DB2-BD59-A6C34878D82A}">
                    <a16:rowId xmlns:a16="http://schemas.microsoft.com/office/drawing/2014/main" val="3470398783"/>
                  </a:ext>
                </a:extLst>
              </a:tr>
              <a:tr h="370840">
                <a:tc>
                  <a:txBody>
                    <a:bodyPr/>
                    <a:lstStyle/>
                    <a:p>
                      <a:r>
                        <a:rPr lang="en-US" b="1" dirty="0">
                          <a:latin typeface="Avenir Heavy" panose="02000503020000020003"/>
                        </a:rPr>
                        <a:t>Benefits</a:t>
                      </a:r>
                    </a:p>
                  </a:txBody>
                  <a:tcPr/>
                </a:tc>
                <a:tc gridSpan="4">
                  <a:txBody>
                    <a:bodyPr/>
                    <a:lstStyle/>
                    <a:p>
                      <a:pPr marL="285750" indent="-285750">
                        <a:buFont typeface="Wingdings" pitchFamily="2" charset="2"/>
                        <a:buChar char="§"/>
                      </a:pPr>
                      <a:r>
                        <a:rPr lang="en-US" dirty="0">
                          <a:latin typeface="Arial"/>
                        </a:rPr>
                        <a:t>Medicare Part A (hospital)</a:t>
                      </a:r>
                    </a:p>
                    <a:p>
                      <a:pPr marL="285750" indent="-285750">
                        <a:buFont typeface="Wingdings" pitchFamily="2" charset="2"/>
                        <a:buChar char="§"/>
                      </a:pPr>
                      <a:r>
                        <a:rPr lang="en-US" dirty="0">
                          <a:latin typeface="Arial"/>
                        </a:rPr>
                        <a:t>Medicare Part B (outpatient)</a:t>
                      </a:r>
                    </a:p>
                    <a:p>
                      <a:pPr marL="285750" indent="-285750">
                        <a:buFont typeface="Wingdings" pitchFamily="2" charset="2"/>
                        <a:buChar char="§"/>
                      </a:pPr>
                      <a:r>
                        <a:rPr lang="en-US" dirty="0">
                          <a:latin typeface="Arial"/>
                        </a:rPr>
                        <a:t>Medicare Part D (prescriptions)</a:t>
                      </a:r>
                    </a:p>
                    <a:p>
                      <a:pPr marL="285750" indent="-285750">
                        <a:buFont typeface="Wingdings" pitchFamily="2" charset="2"/>
                        <a:buChar char="§"/>
                      </a:pPr>
                      <a:r>
                        <a:rPr lang="en-US" dirty="0">
                          <a:latin typeface="Arial"/>
                        </a:rPr>
                        <a:t>All MassHealth services (LTSS, dental, vision, etc.)</a:t>
                      </a:r>
                    </a:p>
                  </a:txBody>
                  <a:tcPr/>
                </a:tc>
                <a:tc hMerge="1">
                  <a:txBody>
                    <a:bodyPr/>
                    <a:lstStyle/>
                    <a:p>
                      <a:endParaRPr lang="en-US" dirty="0">
                        <a:latin typeface="Avenir Book" panose="02000503020000020003" pitchFamily="2" charset="0"/>
                      </a:endParaRPr>
                    </a:p>
                  </a:txBody>
                  <a:tcPr/>
                </a:tc>
                <a:tc hMerge="1">
                  <a:txBody>
                    <a:bodyPr/>
                    <a:lstStyle/>
                    <a:p>
                      <a:endParaRPr lang="en-US" dirty="0">
                        <a:latin typeface="Avenir Book" panose="02000503020000020003" pitchFamily="2" charset="0"/>
                      </a:endParaRPr>
                    </a:p>
                  </a:txBody>
                  <a:tcPr/>
                </a:tc>
                <a:tc hMerge="1">
                  <a:txBody>
                    <a:bodyPr/>
                    <a:lstStyle/>
                    <a:p>
                      <a:pPr marL="285750" indent="-285750">
                        <a:buFont typeface="Wingdings" pitchFamily="2" charset="2"/>
                        <a:buChar char="§"/>
                      </a:pPr>
                      <a:endParaRPr lang="en-US" dirty="0">
                        <a:latin typeface="Avenir Book" panose="02000503020000020003" pitchFamily="2" charset="0"/>
                      </a:endParaRPr>
                    </a:p>
                  </a:txBody>
                  <a:tcPr/>
                </a:tc>
                <a:extLst>
                  <a:ext uri="{0D108BD9-81ED-4DB2-BD59-A6C34878D82A}">
                    <a16:rowId xmlns:a16="http://schemas.microsoft.com/office/drawing/2014/main" val="520721555"/>
                  </a:ext>
                </a:extLst>
              </a:tr>
            </a:tbl>
          </a:graphicData>
        </a:graphic>
      </p:graphicFrame>
      <p:cxnSp>
        <p:nvCxnSpPr>
          <p:cNvPr id="5" name="Straight Connector 4">
            <a:extLst>
              <a:ext uri="{FF2B5EF4-FFF2-40B4-BE49-F238E27FC236}">
                <a16:creationId xmlns:a16="http://schemas.microsoft.com/office/drawing/2014/main" id="{63CA7710-C2B5-F169-113C-14BEE4D4E895}"/>
              </a:ext>
            </a:extLst>
          </p:cNvPr>
          <p:cNvCxnSpPr>
            <a:cxnSpLocks/>
          </p:cNvCxnSpPr>
          <p:nvPr/>
        </p:nvCxnSpPr>
        <p:spPr>
          <a:xfrm>
            <a:off x="174945" y="796595"/>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50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nvPr>
        </p:nvGraphicFramePr>
        <p:xfrm>
          <a:off x="1858" y="1790"/>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858" y="1790"/>
                        <a:ext cx="1588" cy="1588"/>
                      </a:xfrm>
                      <a:prstGeom prst="rect">
                        <a:avLst/>
                      </a:prstGeom>
                    </p:spPr>
                  </p:pic>
                </p:oleObj>
              </mc:Fallback>
            </mc:AlternateContent>
          </a:graphicData>
        </a:graphic>
      </p:graphicFrame>
      <p:sp>
        <p:nvSpPr>
          <p:cNvPr id="4" name="Rectangle 3" hidden="1"/>
          <p:cNvSpPr/>
          <p:nvPr>
            <p:custDataLst>
              <p:tags r:id="rId2"/>
            </p:custDataLst>
          </p:nvPr>
        </p:nvSpPr>
        <p:spPr bwMode="auto">
          <a:xfrm>
            <a:off x="271" y="204"/>
            <a:ext cx="158741" cy="158741"/>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900" b="1" i="0" u="none" strike="noStrike" kern="1200" cap="none" spc="0" normalizeH="0" baseline="0" noProof="0" dirty="0">
              <a:ln>
                <a:noFill/>
              </a:ln>
              <a:solidFill>
                <a:srgbClr val="000000"/>
              </a:solidFill>
              <a:effectLst/>
              <a:uLnTx/>
              <a:uFillTx/>
              <a:latin typeface="Arial"/>
              <a:ea typeface="ＭＳ Ｐゴシック"/>
              <a:cs typeface="+mn-cs"/>
              <a:sym typeface="Arial"/>
            </a:endParaRPr>
          </a:p>
        </p:txBody>
      </p:sp>
      <p:sp>
        <p:nvSpPr>
          <p:cNvPr id="2" name="Title 1"/>
          <p:cNvSpPr>
            <a:spLocks noGrp="1"/>
          </p:cNvSpPr>
          <p:nvPr>
            <p:ph type="title"/>
          </p:nvPr>
        </p:nvSpPr>
        <p:spPr>
          <a:xfrm>
            <a:off x="174945" y="234863"/>
            <a:ext cx="8053675" cy="615553"/>
          </a:xfrm>
        </p:spPr>
        <p:txBody>
          <a:bodyPr/>
          <a:lstStyle/>
          <a:p>
            <a:r>
              <a:rPr lang="en-US" dirty="0">
                <a:solidFill>
                  <a:srgbClr val="002060"/>
                </a:solidFill>
              </a:rPr>
              <a:t>One Care &amp; SCO Plans</a:t>
            </a:r>
          </a:p>
        </p:txBody>
      </p:sp>
      <p:sp>
        <p:nvSpPr>
          <p:cNvPr id="7" name="Rectangle 6">
            <a:extLst>
              <a:ext uri="{FF2B5EF4-FFF2-40B4-BE49-F238E27FC236}">
                <a16:creationId xmlns:a16="http://schemas.microsoft.com/office/drawing/2014/main" id="{E1AE59E7-97ED-4CA6-ACE5-02037B658EC1}"/>
              </a:ext>
            </a:extLst>
          </p:cNvPr>
          <p:cNvSpPr/>
          <p:nvPr/>
        </p:nvSpPr>
        <p:spPr bwMode="auto">
          <a:xfrm>
            <a:off x="4568149" y="1160381"/>
            <a:ext cx="4409819" cy="498733"/>
          </a:xfrm>
          <a:prstGeom prst="rect">
            <a:avLst/>
          </a:prstGeom>
          <a:solidFill>
            <a:schemeClr val="accent1"/>
          </a:solidFill>
          <a:ln w="9525">
            <a:solidFill>
              <a:schemeClr val="accent1"/>
            </a:solidFill>
            <a:miter lim="800000"/>
            <a:headEnd/>
            <a:tailEnd/>
          </a:ln>
          <a:effectLst/>
        </p:spPr>
        <p:txBody>
          <a:bodyPr rot="0" spcFirstLastPara="0" vertOverflow="overflow" horzOverflow="overflow" vert="horz" wrap="square" lIns="91424" tIns="45713" rIns="91424" bIns="45713" numCol="1" spcCol="0" rtlCol="0" fromWordArt="0" anchor="ctr" anchorCtr="0" forceAA="0" compatLnSpc="1">
            <a:prstTxWarp prst="textNoShape">
              <a:avLst/>
            </a:prstTxWarp>
            <a:noAutofit/>
          </a:bodyPr>
          <a:lstStyle/>
          <a:p>
            <a:pPr marL="0" marR="0" lvl="0" indent="0" algn="ctr" defTabSz="914206"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66"/>
                </a:solidFill>
                <a:effectLst/>
                <a:uLnTx/>
                <a:uFillTx/>
                <a:latin typeface="Avenir Heavy" panose="02000503020000020003"/>
              </a:rPr>
              <a:t>Senior Care Options</a:t>
            </a:r>
          </a:p>
          <a:p>
            <a:pPr marL="0" marR="0" lvl="0" indent="0" algn="ctr" defTabSz="914206" rtl="0" eaLnBrk="1" fontAlgn="base" latinLnBrk="0" hangingPunct="1">
              <a:lnSpc>
                <a:spcPct val="100000"/>
              </a:lnSpc>
              <a:spcBef>
                <a:spcPct val="0"/>
              </a:spcBef>
              <a:spcAft>
                <a:spcPct val="0"/>
              </a:spcAft>
              <a:buClrTx/>
              <a:buSzTx/>
              <a:buFontTx/>
              <a:buNone/>
              <a:tabLst/>
              <a:defRPr/>
            </a:pPr>
            <a:r>
              <a:rPr lang="en-US" sz="1400" b="1" dirty="0">
                <a:solidFill>
                  <a:srgbClr val="000066"/>
                </a:solidFill>
                <a:latin typeface="Avenir Heavy" panose="02000503020000020003"/>
              </a:rPr>
              <a:t>6 Plans</a:t>
            </a:r>
            <a:endParaRPr kumimoji="0" lang="en-US" sz="1400" b="1" i="0" u="none" strike="noStrike" kern="1200" cap="none" spc="0" normalizeH="0" baseline="0" noProof="0" dirty="0">
              <a:ln>
                <a:noFill/>
              </a:ln>
              <a:solidFill>
                <a:srgbClr val="000066"/>
              </a:solidFill>
              <a:effectLst/>
              <a:uLnTx/>
              <a:uFillTx/>
              <a:latin typeface="Avenir Heavy" panose="02000503020000020003"/>
              <a:cs typeface="Arial"/>
            </a:endParaRPr>
          </a:p>
        </p:txBody>
      </p:sp>
      <p:sp>
        <p:nvSpPr>
          <p:cNvPr id="35" name="Rectangle 34">
            <a:extLst>
              <a:ext uri="{FF2B5EF4-FFF2-40B4-BE49-F238E27FC236}">
                <a16:creationId xmlns:a16="http://schemas.microsoft.com/office/drawing/2014/main" id="{4AED4FF8-BD05-4C2F-BB39-7D69C1169D7F}"/>
              </a:ext>
            </a:extLst>
          </p:cNvPr>
          <p:cNvSpPr/>
          <p:nvPr/>
        </p:nvSpPr>
        <p:spPr bwMode="auto">
          <a:xfrm>
            <a:off x="118678" y="1160381"/>
            <a:ext cx="4409819" cy="498733"/>
          </a:xfrm>
          <a:prstGeom prst="rect">
            <a:avLst/>
          </a:prstGeom>
          <a:solidFill>
            <a:schemeClr val="accent1"/>
          </a:solidFill>
          <a:ln w="9525">
            <a:solidFill>
              <a:schemeClr val="accent1"/>
            </a:solidFill>
            <a:miter lim="800000"/>
            <a:headEnd/>
            <a:tailEnd/>
          </a:ln>
          <a:effectLst/>
        </p:spPr>
        <p:txBody>
          <a:bodyPr rot="0" spcFirstLastPara="0" vertOverflow="overflow" horzOverflow="overflow" vert="horz" wrap="square" lIns="91424" tIns="45713" rIns="91424" bIns="45713" numCol="1" spcCol="0" rtlCol="0" fromWordArt="0" anchor="ctr" anchorCtr="0" forceAA="0" compatLnSpc="1">
            <a:prstTxWarp prst="textNoShape">
              <a:avLst/>
            </a:prstTxWarp>
            <a:noAutofit/>
          </a:bodyPr>
          <a:lstStyle/>
          <a:p>
            <a:pPr marL="0" marR="0" lvl="0" indent="0" algn="ctr" defTabSz="914206"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66"/>
                </a:solidFill>
                <a:effectLst/>
                <a:uLnTx/>
                <a:uFillTx/>
                <a:latin typeface="Avenir Heavy" panose="02000503020000020003"/>
              </a:rPr>
              <a:t>One Care Options</a:t>
            </a:r>
          </a:p>
          <a:p>
            <a:pPr marL="0" marR="0" lvl="0" indent="0" algn="ctr" defTabSz="914206" rtl="0" eaLnBrk="1" fontAlgn="base" latinLnBrk="0" hangingPunct="1">
              <a:lnSpc>
                <a:spcPct val="100000"/>
              </a:lnSpc>
              <a:spcBef>
                <a:spcPct val="0"/>
              </a:spcBef>
              <a:spcAft>
                <a:spcPct val="0"/>
              </a:spcAft>
              <a:buClrTx/>
              <a:buSzTx/>
              <a:buFontTx/>
              <a:buNone/>
              <a:tabLst/>
              <a:defRPr/>
            </a:pPr>
            <a:r>
              <a:rPr lang="en-US" sz="1400" b="1" dirty="0">
                <a:solidFill>
                  <a:srgbClr val="000066"/>
                </a:solidFill>
                <a:latin typeface="Avenir Heavy" panose="02000503020000020003"/>
              </a:rPr>
              <a:t>3 Plans</a:t>
            </a:r>
            <a:endParaRPr kumimoji="0" lang="en-US" sz="1400" b="1" i="0" u="none" strike="noStrike" kern="1200" cap="none" spc="0" normalizeH="0" baseline="0" noProof="0" dirty="0">
              <a:ln>
                <a:noFill/>
              </a:ln>
              <a:solidFill>
                <a:srgbClr val="000066"/>
              </a:solidFill>
              <a:effectLst/>
              <a:uLnTx/>
              <a:uFillTx/>
              <a:latin typeface="Avenir Heavy" panose="02000503020000020003"/>
            </a:endParaRPr>
          </a:p>
        </p:txBody>
      </p:sp>
      <p:grpSp>
        <p:nvGrpSpPr>
          <p:cNvPr id="9" name="Group 8">
            <a:extLst>
              <a:ext uri="{FF2B5EF4-FFF2-40B4-BE49-F238E27FC236}">
                <a16:creationId xmlns:a16="http://schemas.microsoft.com/office/drawing/2014/main" id="{A92F992D-A360-0D49-8541-A4F62821ECA2}"/>
              </a:ext>
            </a:extLst>
          </p:cNvPr>
          <p:cNvGrpSpPr/>
          <p:nvPr/>
        </p:nvGrpSpPr>
        <p:grpSpPr>
          <a:xfrm>
            <a:off x="4569518" y="5417331"/>
            <a:ext cx="4016447" cy="919431"/>
            <a:chOff x="4569518" y="1590775"/>
            <a:chExt cx="4016447" cy="919431"/>
          </a:xfrm>
        </p:grpSpPr>
        <p:pic>
          <p:nvPicPr>
            <p:cNvPr id="59" name="Picture 27" descr="Image result for united healthcare">
              <a:extLst>
                <a:ext uri="{FF2B5EF4-FFF2-40B4-BE49-F238E27FC236}">
                  <a16:creationId xmlns:a16="http://schemas.microsoft.com/office/drawing/2014/main" id="{758F6358-7E4D-44F4-9E8C-DF8A0163158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69518" y="1590775"/>
              <a:ext cx="1751299" cy="919431"/>
            </a:xfrm>
            <a:prstGeom prst="rect">
              <a:avLst/>
            </a:prstGeom>
            <a:noFill/>
            <a:extLst>
              <a:ext uri="{909E8E84-426E-40DD-AFC4-6F175D3DCCD1}">
                <a14:hiddenFill xmlns:a14="http://schemas.microsoft.com/office/drawing/2010/main">
                  <a:solidFill>
                    <a:srgbClr val="FFFFFF"/>
                  </a:solidFill>
                </a14:hiddenFill>
              </a:ext>
            </a:extLst>
          </p:spPr>
        </p:pic>
        <p:sp>
          <p:nvSpPr>
            <p:cNvPr id="68" name="Rectangle 8">
              <a:extLst>
                <a:ext uri="{FF2B5EF4-FFF2-40B4-BE49-F238E27FC236}">
                  <a16:creationId xmlns:a16="http://schemas.microsoft.com/office/drawing/2014/main" id="{E3E4FDCD-58B2-4263-BF2D-80BA49F29759}"/>
                </a:ext>
              </a:extLst>
            </p:cNvPr>
            <p:cNvSpPr txBox="1"/>
            <p:nvPr/>
          </p:nvSpPr>
          <p:spPr>
            <a:xfrm>
              <a:off x="6642948" y="1820598"/>
              <a:ext cx="1943017" cy="5078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base" latinLnBrk="0" hangingPunct="1">
                <a:lnSpc>
                  <a:spcPct val="100000"/>
                </a:lnSpc>
                <a:spcBef>
                  <a:spcPts val="1800"/>
                </a:spcBef>
                <a:spcAft>
                  <a:spcPct val="0"/>
                </a:spcAft>
                <a:buClr>
                  <a:srgbClr val="000066"/>
                </a:buClr>
                <a:buSzTx/>
                <a:buFontTx/>
                <a:buNone/>
                <a:tabLst/>
                <a:defRPr/>
              </a:pPr>
              <a:r>
                <a:rPr kumimoji="0" lang="en-US" sz="1100" b="1" u="none" strike="noStrike" kern="1200" cap="none" spc="0" normalizeH="0" baseline="0" noProof="0" dirty="0">
                  <a:ln>
                    <a:noFill/>
                  </a:ln>
                  <a:solidFill>
                    <a:srgbClr val="002060"/>
                  </a:solidFill>
                  <a:effectLst/>
                  <a:uLnTx/>
                  <a:uFillTx/>
                  <a:latin typeface="Avenir Medium" panose="02000503020000020003"/>
                </a:rPr>
                <a:t>Bristol, Essex, Hampden, Hampshire, Middlesex, Norfolk, Plymouth, Suffolk, Worcester</a:t>
              </a:r>
            </a:p>
          </p:txBody>
        </p:sp>
      </p:grpSp>
      <p:sp>
        <p:nvSpPr>
          <p:cNvPr id="50" name="Rectangle 8">
            <a:extLst>
              <a:ext uri="{FF2B5EF4-FFF2-40B4-BE49-F238E27FC236}">
                <a16:creationId xmlns:a16="http://schemas.microsoft.com/office/drawing/2014/main" id="{8B1B8112-8CF3-4546-8A2C-AEC0BB39A184}"/>
              </a:ext>
            </a:extLst>
          </p:cNvPr>
          <p:cNvSpPr txBox="1"/>
          <p:nvPr/>
        </p:nvSpPr>
        <p:spPr>
          <a:xfrm>
            <a:off x="6629692" y="1682871"/>
            <a:ext cx="1715042" cy="5078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base" latinLnBrk="0" hangingPunct="1">
              <a:lnSpc>
                <a:spcPct val="100000"/>
              </a:lnSpc>
              <a:spcBef>
                <a:spcPts val="1800"/>
              </a:spcBef>
              <a:spcAft>
                <a:spcPct val="0"/>
              </a:spcAft>
              <a:buClr>
                <a:srgbClr val="000066"/>
              </a:buClr>
              <a:buSzTx/>
              <a:buFontTx/>
              <a:buNone/>
              <a:tabLst/>
              <a:defRPr/>
            </a:pPr>
            <a:r>
              <a:rPr kumimoji="0" lang="en-US" sz="1100" b="1" u="none" strike="noStrike" kern="1200" cap="none" spc="0" normalizeH="0" baseline="0" noProof="0" dirty="0">
                <a:ln>
                  <a:noFill/>
                </a:ln>
                <a:solidFill>
                  <a:srgbClr val="002060"/>
                </a:solidFill>
                <a:effectLst/>
                <a:uLnTx/>
                <a:uFillTx/>
                <a:latin typeface="Avenir Medium" panose="02000503020000020003"/>
              </a:rPr>
              <a:t>Bristol, Essex, Hampden, Middlesex, Norfolk, Plymouth, Suffolk, Worcester</a:t>
            </a:r>
          </a:p>
        </p:txBody>
      </p:sp>
      <p:grpSp>
        <p:nvGrpSpPr>
          <p:cNvPr id="10" name="Group 9">
            <a:extLst>
              <a:ext uri="{FF2B5EF4-FFF2-40B4-BE49-F238E27FC236}">
                <a16:creationId xmlns:a16="http://schemas.microsoft.com/office/drawing/2014/main" id="{87586509-22E6-7646-9666-4DFB750F2A1B}"/>
              </a:ext>
            </a:extLst>
          </p:cNvPr>
          <p:cNvGrpSpPr/>
          <p:nvPr/>
        </p:nvGrpSpPr>
        <p:grpSpPr>
          <a:xfrm>
            <a:off x="4707741" y="3909755"/>
            <a:ext cx="3681473" cy="642614"/>
            <a:chOff x="4707741" y="2408947"/>
            <a:chExt cx="3681473" cy="642614"/>
          </a:xfrm>
        </p:grpSpPr>
        <p:pic>
          <p:nvPicPr>
            <p:cNvPr id="61" name="Picture 29" descr="Image result for senior whole health">
              <a:extLst>
                <a:ext uri="{FF2B5EF4-FFF2-40B4-BE49-F238E27FC236}">
                  <a16:creationId xmlns:a16="http://schemas.microsoft.com/office/drawing/2014/main" id="{D3BB289A-1696-46EF-B4C0-878B485663C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07741" y="2408947"/>
              <a:ext cx="1474853" cy="642614"/>
            </a:xfrm>
            <a:prstGeom prst="rect">
              <a:avLst/>
            </a:prstGeom>
            <a:noFill/>
            <a:extLst>
              <a:ext uri="{909E8E84-426E-40DD-AFC4-6F175D3DCCD1}">
                <a14:hiddenFill xmlns:a14="http://schemas.microsoft.com/office/drawing/2010/main">
                  <a:solidFill>
                    <a:srgbClr val="FFFFFF"/>
                  </a:solidFill>
                </a14:hiddenFill>
              </a:ext>
            </a:extLst>
          </p:spPr>
        </p:pic>
        <p:sp>
          <p:nvSpPr>
            <p:cNvPr id="69" name="Rectangle 8">
              <a:extLst>
                <a:ext uri="{FF2B5EF4-FFF2-40B4-BE49-F238E27FC236}">
                  <a16:creationId xmlns:a16="http://schemas.microsoft.com/office/drawing/2014/main" id="{68F44BFE-2E7C-45AB-AA7C-0D40F1E33753}"/>
                </a:ext>
              </a:extLst>
            </p:cNvPr>
            <p:cNvSpPr txBox="1"/>
            <p:nvPr/>
          </p:nvSpPr>
          <p:spPr>
            <a:xfrm>
              <a:off x="6637918" y="2446968"/>
              <a:ext cx="1751296" cy="5078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base" latinLnBrk="0" hangingPunct="1">
                <a:lnSpc>
                  <a:spcPct val="100000"/>
                </a:lnSpc>
                <a:spcBef>
                  <a:spcPts val="1800"/>
                </a:spcBef>
                <a:spcAft>
                  <a:spcPct val="0"/>
                </a:spcAft>
                <a:buClr>
                  <a:srgbClr val="000066"/>
                </a:buClr>
                <a:buSzTx/>
                <a:buFontTx/>
                <a:buNone/>
                <a:tabLst/>
                <a:defRPr/>
              </a:pPr>
              <a:r>
                <a:rPr kumimoji="0" lang="en-US" sz="1100" b="1" u="none" strike="noStrike" kern="1200" cap="none" spc="0" normalizeH="0" baseline="0" noProof="0" dirty="0">
                  <a:ln>
                    <a:noFill/>
                  </a:ln>
                  <a:solidFill>
                    <a:srgbClr val="002060"/>
                  </a:solidFill>
                  <a:effectLst/>
                  <a:uLnTx/>
                  <a:uFillTx/>
                  <a:latin typeface="Avenir Medium" panose="02000503020000020003"/>
                </a:rPr>
                <a:t>Bristol, Essex, Hampden, Middlesex, Norfolk, Plymouth, Suffolk, Worcester</a:t>
              </a:r>
            </a:p>
          </p:txBody>
        </p:sp>
      </p:grpSp>
      <p:grpSp>
        <p:nvGrpSpPr>
          <p:cNvPr id="11" name="Group 10">
            <a:extLst>
              <a:ext uri="{FF2B5EF4-FFF2-40B4-BE49-F238E27FC236}">
                <a16:creationId xmlns:a16="http://schemas.microsoft.com/office/drawing/2014/main" id="{E0C92070-B004-F846-AFA1-5EEE0A04085B}"/>
              </a:ext>
            </a:extLst>
          </p:cNvPr>
          <p:cNvGrpSpPr/>
          <p:nvPr/>
        </p:nvGrpSpPr>
        <p:grpSpPr>
          <a:xfrm>
            <a:off x="4568149" y="2211235"/>
            <a:ext cx="4281025" cy="664636"/>
            <a:chOff x="4568149" y="3195208"/>
            <a:chExt cx="4281025" cy="664636"/>
          </a:xfrm>
        </p:grpSpPr>
        <p:pic>
          <p:nvPicPr>
            <p:cNvPr id="66" name="Picture 22" descr="Image result for cca one care">
              <a:extLst>
                <a:ext uri="{FF2B5EF4-FFF2-40B4-BE49-F238E27FC236}">
                  <a16:creationId xmlns:a16="http://schemas.microsoft.com/office/drawing/2014/main" id="{D0BC1C8F-BEE6-4432-95CE-6CB7526543E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68149" y="3195208"/>
              <a:ext cx="1620052" cy="664636"/>
            </a:xfrm>
            <a:prstGeom prst="rect">
              <a:avLst/>
            </a:prstGeom>
            <a:noFill/>
            <a:extLst>
              <a:ext uri="{909E8E84-426E-40DD-AFC4-6F175D3DCCD1}">
                <a14:hiddenFill xmlns:a14="http://schemas.microsoft.com/office/drawing/2010/main">
                  <a:solidFill>
                    <a:srgbClr val="FFFFFF"/>
                  </a:solidFill>
                </a14:hiddenFill>
              </a:ext>
            </a:extLst>
          </p:spPr>
        </p:pic>
        <p:sp>
          <p:nvSpPr>
            <p:cNvPr id="70" name="Rectangle 8">
              <a:extLst>
                <a:ext uri="{FF2B5EF4-FFF2-40B4-BE49-F238E27FC236}">
                  <a16:creationId xmlns:a16="http://schemas.microsoft.com/office/drawing/2014/main" id="{1683F446-9F23-4D9D-9ED4-65DB5FC53583}"/>
                </a:ext>
              </a:extLst>
            </p:cNvPr>
            <p:cNvSpPr txBox="1"/>
            <p:nvPr/>
          </p:nvSpPr>
          <p:spPr>
            <a:xfrm>
              <a:off x="6647554" y="3252303"/>
              <a:ext cx="2201620" cy="5078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base" latinLnBrk="0" hangingPunct="1">
                <a:lnSpc>
                  <a:spcPct val="100000"/>
                </a:lnSpc>
                <a:spcBef>
                  <a:spcPts val="1800"/>
                </a:spcBef>
                <a:spcAft>
                  <a:spcPct val="0"/>
                </a:spcAft>
                <a:buClr>
                  <a:srgbClr val="000066"/>
                </a:buClr>
                <a:buSzTx/>
                <a:buFontTx/>
                <a:buNone/>
                <a:tabLst/>
                <a:defRPr/>
              </a:pPr>
              <a:r>
                <a:rPr kumimoji="0" lang="en-US" sz="1100" b="1" u="none" strike="noStrike" kern="1200" cap="none" spc="0" normalizeH="0" baseline="0" noProof="0" dirty="0">
                  <a:ln>
                    <a:noFill/>
                  </a:ln>
                  <a:solidFill>
                    <a:srgbClr val="002060"/>
                  </a:solidFill>
                  <a:effectLst/>
                  <a:uLnTx/>
                  <a:uFillTx/>
                  <a:latin typeface="Avenir Medium" panose="02000503020000020003"/>
                </a:rPr>
                <a:t>Bristol, Essex, Franklin, Hampden, Hampshire, Middlesex, Norfolk, Plymouth, Suffolk, Worcester</a:t>
              </a:r>
            </a:p>
          </p:txBody>
        </p:sp>
      </p:grpSp>
      <p:grpSp>
        <p:nvGrpSpPr>
          <p:cNvPr id="12" name="Group 11">
            <a:extLst>
              <a:ext uri="{FF2B5EF4-FFF2-40B4-BE49-F238E27FC236}">
                <a16:creationId xmlns:a16="http://schemas.microsoft.com/office/drawing/2014/main" id="{42233D55-34D2-9245-BEAE-24E6D8643E7B}"/>
              </a:ext>
            </a:extLst>
          </p:cNvPr>
          <p:cNvGrpSpPr/>
          <p:nvPr/>
        </p:nvGrpSpPr>
        <p:grpSpPr>
          <a:xfrm>
            <a:off x="4681705" y="3106309"/>
            <a:ext cx="3975266" cy="677108"/>
            <a:chOff x="4681705" y="4070405"/>
            <a:chExt cx="3975266" cy="677108"/>
          </a:xfrm>
        </p:grpSpPr>
        <p:pic>
          <p:nvPicPr>
            <p:cNvPr id="63" name="Picture 31" descr="Fallon Health logo">
              <a:extLst>
                <a:ext uri="{FF2B5EF4-FFF2-40B4-BE49-F238E27FC236}">
                  <a16:creationId xmlns:a16="http://schemas.microsoft.com/office/drawing/2014/main" id="{C7BBB5B1-56DF-4EDE-BB49-4D210BC02CD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81705" y="4135991"/>
              <a:ext cx="1526926" cy="419485"/>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8">
              <a:extLst>
                <a:ext uri="{FF2B5EF4-FFF2-40B4-BE49-F238E27FC236}">
                  <a16:creationId xmlns:a16="http://schemas.microsoft.com/office/drawing/2014/main" id="{D03FBA93-F25F-4878-B813-2F73C5849685}"/>
                </a:ext>
              </a:extLst>
            </p:cNvPr>
            <p:cNvSpPr txBox="1"/>
            <p:nvPr/>
          </p:nvSpPr>
          <p:spPr>
            <a:xfrm>
              <a:off x="6636596" y="4070405"/>
              <a:ext cx="2020375" cy="6771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base" latinLnBrk="0" hangingPunct="1">
                <a:lnSpc>
                  <a:spcPct val="100000"/>
                </a:lnSpc>
                <a:spcBef>
                  <a:spcPts val="1800"/>
                </a:spcBef>
                <a:spcAft>
                  <a:spcPct val="0"/>
                </a:spcAft>
                <a:buClr>
                  <a:srgbClr val="000066"/>
                </a:buClr>
                <a:buSzTx/>
                <a:buFontTx/>
                <a:buNone/>
                <a:tabLst/>
                <a:defRPr/>
              </a:pPr>
              <a:r>
                <a:rPr kumimoji="0" lang="en-US" sz="1100" b="1" u="none" strike="noStrike" kern="1200" cap="none" spc="0" normalizeH="0" baseline="0" noProof="0" dirty="0">
                  <a:ln>
                    <a:noFill/>
                  </a:ln>
                  <a:solidFill>
                    <a:srgbClr val="002060"/>
                  </a:solidFill>
                  <a:effectLst/>
                  <a:uLnTx/>
                  <a:uFillTx/>
                  <a:latin typeface="Avenir Medium" panose="02000503020000020003"/>
                </a:rPr>
                <a:t>Barnstable, Berkshire, Bristol, Essex, Franklin, Hampden, Hampshire, Middlesex, Norfolk, Plymouth, Suffolk, Worcester</a:t>
              </a:r>
            </a:p>
          </p:txBody>
        </p:sp>
      </p:grpSp>
      <p:grpSp>
        <p:nvGrpSpPr>
          <p:cNvPr id="13" name="Group 12">
            <a:extLst>
              <a:ext uri="{FF2B5EF4-FFF2-40B4-BE49-F238E27FC236}">
                <a16:creationId xmlns:a16="http://schemas.microsoft.com/office/drawing/2014/main" id="{62CF4093-DA97-4643-8F79-57509D93031F}"/>
              </a:ext>
            </a:extLst>
          </p:cNvPr>
          <p:cNvGrpSpPr/>
          <p:nvPr/>
        </p:nvGrpSpPr>
        <p:grpSpPr>
          <a:xfrm>
            <a:off x="4738605" y="4858782"/>
            <a:ext cx="3843568" cy="677108"/>
            <a:chOff x="4738605" y="4858782"/>
            <a:chExt cx="3843568" cy="677108"/>
          </a:xfrm>
        </p:grpSpPr>
        <p:pic>
          <p:nvPicPr>
            <p:cNvPr id="67" name="Picture 25" descr="logo">
              <a:extLst>
                <a:ext uri="{FF2B5EF4-FFF2-40B4-BE49-F238E27FC236}">
                  <a16:creationId xmlns:a16="http://schemas.microsoft.com/office/drawing/2014/main" id="{D2A5930D-2BFD-4858-9B78-E4F9E67DDC8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38605" y="4991272"/>
              <a:ext cx="1338971" cy="386084"/>
            </a:xfrm>
            <a:prstGeom prst="rect">
              <a:avLst/>
            </a:prstGeom>
            <a:noFill/>
            <a:extLst>
              <a:ext uri="{909E8E84-426E-40DD-AFC4-6F175D3DCCD1}">
                <a14:hiddenFill xmlns:a14="http://schemas.microsoft.com/office/drawing/2010/main">
                  <a:solidFill>
                    <a:srgbClr val="FFFFFF"/>
                  </a:solidFill>
                </a14:hiddenFill>
              </a:ext>
            </a:extLst>
          </p:spPr>
        </p:pic>
        <p:sp>
          <p:nvSpPr>
            <p:cNvPr id="72" name="Rectangle 8">
              <a:extLst>
                <a:ext uri="{FF2B5EF4-FFF2-40B4-BE49-F238E27FC236}">
                  <a16:creationId xmlns:a16="http://schemas.microsoft.com/office/drawing/2014/main" id="{2441DDF0-380B-4ED7-AA2B-BA1F0ED84BC7}"/>
                </a:ext>
              </a:extLst>
            </p:cNvPr>
            <p:cNvSpPr txBox="1"/>
            <p:nvPr/>
          </p:nvSpPr>
          <p:spPr>
            <a:xfrm>
              <a:off x="6642949" y="4858782"/>
              <a:ext cx="1939224" cy="6771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base" latinLnBrk="0" hangingPunct="1">
                <a:lnSpc>
                  <a:spcPct val="100000"/>
                </a:lnSpc>
                <a:spcBef>
                  <a:spcPts val="1800"/>
                </a:spcBef>
                <a:spcAft>
                  <a:spcPct val="0"/>
                </a:spcAft>
                <a:buClr>
                  <a:srgbClr val="000066"/>
                </a:buClr>
                <a:buSzTx/>
                <a:buFontTx/>
                <a:buNone/>
                <a:tabLst/>
                <a:defRPr/>
              </a:pPr>
              <a:r>
                <a:rPr kumimoji="0" lang="en-US" sz="1100" b="1" u="none" strike="noStrike" kern="1200" cap="none" spc="0" normalizeH="0" baseline="0" noProof="0" dirty="0">
                  <a:ln>
                    <a:noFill/>
                  </a:ln>
                  <a:solidFill>
                    <a:srgbClr val="002060"/>
                  </a:solidFill>
                  <a:effectLst/>
                  <a:uLnTx/>
                  <a:uFillTx/>
                  <a:latin typeface="Avenir Medium" panose="02000503020000020003"/>
                </a:rPr>
                <a:t>Barnstable, Bristol, Essex, Hampden, Hampshire, Middlesex, Norfolk, Plymouth, Suffolk, Worcester</a:t>
              </a:r>
            </a:p>
          </p:txBody>
        </p:sp>
      </p:grpSp>
      <p:cxnSp>
        <p:nvCxnSpPr>
          <p:cNvPr id="73" name="Straight Connector 72">
            <a:extLst>
              <a:ext uri="{FF2B5EF4-FFF2-40B4-BE49-F238E27FC236}">
                <a16:creationId xmlns:a16="http://schemas.microsoft.com/office/drawing/2014/main" id="{C07F322A-556B-4322-9823-11AE292D98B3}"/>
              </a:ext>
            </a:extLst>
          </p:cNvPr>
          <p:cNvCxnSpPr>
            <a:cxnSpLocks/>
          </p:cNvCxnSpPr>
          <p:nvPr/>
        </p:nvCxnSpPr>
        <p:spPr>
          <a:xfrm flipH="1" flipV="1">
            <a:off x="4568149" y="2188487"/>
            <a:ext cx="4188539" cy="23757"/>
          </a:xfrm>
          <a:prstGeom prst="line">
            <a:avLst/>
          </a:prstGeom>
          <a:ln>
            <a:solidFill>
              <a:schemeClr val="bg1">
                <a:lumMod val="85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1641B49-47D0-4B45-B6FE-435368EB8091}"/>
              </a:ext>
            </a:extLst>
          </p:cNvPr>
          <p:cNvCxnSpPr>
            <a:cxnSpLocks/>
          </p:cNvCxnSpPr>
          <p:nvPr/>
        </p:nvCxnSpPr>
        <p:spPr>
          <a:xfrm flipH="1">
            <a:off x="4552654" y="2980268"/>
            <a:ext cx="4188539" cy="0"/>
          </a:xfrm>
          <a:prstGeom prst="line">
            <a:avLst/>
          </a:prstGeom>
          <a:ln>
            <a:solidFill>
              <a:schemeClr val="bg1">
                <a:lumMod val="85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7023915-FE5A-4754-9BB8-BD2DEED15107}"/>
              </a:ext>
            </a:extLst>
          </p:cNvPr>
          <p:cNvCxnSpPr>
            <a:cxnSpLocks/>
          </p:cNvCxnSpPr>
          <p:nvPr/>
        </p:nvCxnSpPr>
        <p:spPr>
          <a:xfrm flipH="1">
            <a:off x="4552654" y="3849306"/>
            <a:ext cx="4188539" cy="0"/>
          </a:xfrm>
          <a:prstGeom prst="line">
            <a:avLst/>
          </a:prstGeom>
          <a:ln>
            <a:solidFill>
              <a:schemeClr val="bg1">
                <a:lumMod val="85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3186ABB-EBFC-48F5-BBB0-5CFE8745EBCF}"/>
              </a:ext>
            </a:extLst>
          </p:cNvPr>
          <p:cNvCxnSpPr>
            <a:cxnSpLocks/>
          </p:cNvCxnSpPr>
          <p:nvPr/>
        </p:nvCxnSpPr>
        <p:spPr>
          <a:xfrm flipH="1">
            <a:off x="4552654" y="4770180"/>
            <a:ext cx="4188539" cy="0"/>
          </a:xfrm>
          <a:prstGeom prst="line">
            <a:avLst/>
          </a:prstGeom>
          <a:ln>
            <a:solidFill>
              <a:schemeClr val="bg1">
                <a:lumMod val="85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6F704EE-4A7E-44EA-8BC4-C5E2E87F98BD}"/>
              </a:ext>
            </a:extLst>
          </p:cNvPr>
          <p:cNvCxnSpPr>
            <a:cxnSpLocks/>
          </p:cNvCxnSpPr>
          <p:nvPr/>
        </p:nvCxnSpPr>
        <p:spPr>
          <a:xfrm flipH="1">
            <a:off x="4552654" y="5553260"/>
            <a:ext cx="4188539" cy="0"/>
          </a:xfrm>
          <a:prstGeom prst="line">
            <a:avLst/>
          </a:prstGeom>
          <a:ln>
            <a:solidFill>
              <a:schemeClr val="bg1">
                <a:lumMod val="85000"/>
              </a:schemeClr>
            </a:solidFill>
            <a:prstDash val="solid"/>
          </a:ln>
          <a:effectLst/>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6E950243-8E41-3D43-A1F4-BCFD7EF44904}"/>
              </a:ext>
            </a:extLst>
          </p:cNvPr>
          <p:cNvGrpSpPr/>
          <p:nvPr/>
        </p:nvGrpSpPr>
        <p:grpSpPr>
          <a:xfrm>
            <a:off x="279778" y="1939000"/>
            <a:ext cx="3792950" cy="4166802"/>
            <a:chOff x="-82442" y="2698178"/>
            <a:chExt cx="1913765" cy="3049249"/>
          </a:xfrm>
        </p:grpSpPr>
        <p:sp>
          <p:nvSpPr>
            <p:cNvPr id="48" name="Rectangle 8">
              <a:extLst>
                <a:ext uri="{FF2B5EF4-FFF2-40B4-BE49-F238E27FC236}">
                  <a16:creationId xmlns:a16="http://schemas.microsoft.com/office/drawing/2014/main" id="{F8526DE1-E72E-4B0A-8AE1-AEDB978DB8FB}"/>
                </a:ext>
              </a:extLst>
            </p:cNvPr>
            <p:cNvSpPr txBox="1"/>
            <p:nvPr/>
          </p:nvSpPr>
          <p:spPr>
            <a:xfrm>
              <a:off x="751727" y="2698178"/>
              <a:ext cx="1079595" cy="49550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defTabSz="932863">
                <a:buClrTx/>
              </a:pPr>
              <a:r>
                <a:rPr lang="en-US" sz="1100" b="1" kern="0" dirty="0">
                  <a:solidFill>
                    <a:srgbClr val="002060"/>
                  </a:solidFill>
                  <a:latin typeface="Avenir Medium" panose="02000503020000020003"/>
                  <a:cs typeface="Arial"/>
                </a:rPr>
                <a:t>Barnstable, Berkshire, Bristol, Essex, Franklin, Hampden, Hampshire, Middlesex, Norfolk, Plymouth, Suffolk, Worcester</a:t>
              </a:r>
            </a:p>
          </p:txBody>
        </p:sp>
        <p:sp>
          <p:nvSpPr>
            <p:cNvPr id="65" name="Rectangle 8">
              <a:extLst>
                <a:ext uri="{FF2B5EF4-FFF2-40B4-BE49-F238E27FC236}">
                  <a16:creationId xmlns:a16="http://schemas.microsoft.com/office/drawing/2014/main" id="{70E5D562-F311-4F98-B1C7-33834D3D2EBD}"/>
                </a:ext>
              </a:extLst>
            </p:cNvPr>
            <p:cNvSpPr txBox="1"/>
            <p:nvPr/>
          </p:nvSpPr>
          <p:spPr>
            <a:xfrm>
              <a:off x="746780" y="4064562"/>
              <a:ext cx="1084543" cy="37162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base" latinLnBrk="0" hangingPunct="1">
                <a:lnSpc>
                  <a:spcPct val="100000"/>
                </a:lnSpc>
                <a:spcBef>
                  <a:spcPts val="1800"/>
                </a:spcBef>
                <a:spcAft>
                  <a:spcPct val="0"/>
                </a:spcAft>
                <a:buClr>
                  <a:srgbClr val="000066"/>
                </a:buClr>
                <a:buSzTx/>
                <a:buFontTx/>
                <a:buNone/>
                <a:tabLst/>
                <a:defRPr/>
              </a:pPr>
              <a:r>
                <a:rPr kumimoji="0" lang="en-US" sz="1100" b="1" u="none" strike="noStrike" kern="1200" cap="none" spc="0" normalizeH="0" baseline="0" noProof="0" dirty="0">
                  <a:ln>
                    <a:noFill/>
                  </a:ln>
                  <a:solidFill>
                    <a:srgbClr val="002060"/>
                  </a:solidFill>
                  <a:effectLst/>
                  <a:uLnTx/>
                  <a:uFillTx/>
                  <a:latin typeface="Avenir Medium" panose="02000503020000020003"/>
                </a:rPr>
                <a:t>Barnstable, Bristol, Essex, Middlesex, Norfolk, Plymouth, Suffolk, Worcester</a:t>
              </a:r>
            </a:p>
          </p:txBody>
        </p:sp>
        <p:cxnSp>
          <p:nvCxnSpPr>
            <p:cNvPr id="83" name="Straight Connector 82">
              <a:extLst>
                <a:ext uri="{FF2B5EF4-FFF2-40B4-BE49-F238E27FC236}">
                  <a16:creationId xmlns:a16="http://schemas.microsoft.com/office/drawing/2014/main" id="{01C161B9-0653-4C98-B437-121D144DD693}"/>
                </a:ext>
              </a:extLst>
            </p:cNvPr>
            <p:cNvCxnSpPr>
              <a:cxnSpLocks/>
            </p:cNvCxnSpPr>
            <p:nvPr/>
          </p:nvCxnSpPr>
          <p:spPr>
            <a:xfrm flipH="1">
              <a:off x="-82442" y="3587647"/>
              <a:ext cx="1913764" cy="0"/>
            </a:xfrm>
            <a:prstGeom prst="line">
              <a:avLst/>
            </a:prstGeom>
            <a:ln>
              <a:solidFill>
                <a:schemeClr val="bg1">
                  <a:lumMod val="8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45" name="Rectangle 8">
              <a:extLst>
                <a:ext uri="{FF2B5EF4-FFF2-40B4-BE49-F238E27FC236}">
                  <a16:creationId xmlns:a16="http://schemas.microsoft.com/office/drawing/2014/main" id="{68619753-6FEF-4580-AE62-25C9F55D6CFD}"/>
                </a:ext>
              </a:extLst>
            </p:cNvPr>
            <p:cNvSpPr txBox="1"/>
            <p:nvPr/>
          </p:nvSpPr>
          <p:spPr>
            <a:xfrm>
              <a:off x="746780" y="5375798"/>
              <a:ext cx="1041430" cy="37162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base" latinLnBrk="0" hangingPunct="1">
                <a:lnSpc>
                  <a:spcPct val="100000"/>
                </a:lnSpc>
                <a:spcBef>
                  <a:spcPts val="1800"/>
                </a:spcBef>
                <a:spcAft>
                  <a:spcPct val="0"/>
                </a:spcAft>
                <a:buClr>
                  <a:srgbClr val="000066"/>
                </a:buClr>
                <a:buSzTx/>
                <a:buFontTx/>
                <a:buNone/>
                <a:tabLst/>
                <a:defRPr/>
              </a:pPr>
              <a:r>
                <a:rPr kumimoji="0" lang="en-US" sz="1100" b="1" u="none" strike="noStrike" kern="1200" cap="none" spc="0" normalizeH="0" baseline="0" noProof="0" dirty="0">
                  <a:ln>
                    <a:noFill/>
                  </a:ln>
                  <a:solidFill>
                    <a:srgbClr val="002060"/>
                  </a:solidFill>
                  <a:effectLst/>
                  <a:uLnTx/>
                  <a:uFillTx/>
                  <a:latin typeface="Avenir Medium" panose="02000503020000020003"/>
                </a:rPr>
                <a:t>Bristol, Essex (partial), Franklin, Hampden, Hampshire, Middlesex, Plymouth, Suffolk, Worcester</a:t>
              </a:r>
            </a:p>
          </p:txBody>
        </p:sp>
        <p:cxnSp>
          <p:nvCxnSpPr>
            <p:cNvPr id="41" name="Straight Connector 40">
              <a:extLst>
                <a:ext uri="{FF2B5EF4-FFF2-40B4-BE49-F238E27FC236}">
                  <a16:creationId xmlns:a16="http://schemas.microsoft.com/office/drawing/2014/main" id="{26FB4BCA-B00B-4FDC-8CDF-29D3DEFA0496}"/>
                </a:ext>
              </a:extLst>
            </p:cNvPr>
            <p:cNvCxnSpPr>
              <a:cxnSpLocks/>
            </p:cNvCxnSpPr>
            <p:nvPr/>
          </p:nvCxnSpPr>
          <p:spPr>
            <a:xfrm flipH="1">
              <a:off x="-82442" y="4810196"/>
              <a:ext cx="1905390" cy="0"/>
            </a:xfrm>
            <a:prstGeom prst="line">
              <a:avLst/>
            </a:prstGeom>
            <a:ln>
              <a:solidFill>
                <a:schemeClr val="bg1">
                  <a:lumMod val="85000"/>
                </a:schemeClr>
              </a:solidFill>
              <a:prstDash val="solid"/>
            </a:ln>
            <a:effectLst/>
          </p:spPr>
          <p:style>
            <a:lnRef idx="1">
              <a:schemeClr val="accent1"/>
            </a:lnRef>
            <a:fillRef idx="0">
              <a:schemeClr val="accent1"/>
            </a:fillRef>
            <a:effectRef idx="0">
              <a:schemeClr val="accent1"/>
            </a:effectRef>
            <a:fontRef idx="minor">
              <a:schemeClr val="tx1"/>
            </a:fontRef>
          </p:style>
        </p:cxnSp>
      </p:grpSp>
      <p:cxnSp>
        <p:nvCxnSpPr>
          <p:cNvPr id="16" name="Straight Connector 15">
            <a:extLst>
              <a:ext uri="{FF2B5EF4-FFF2-40B4-BE49-F238E27FC236}">
                <a16:creationId xmlns:a16="http://schemas.microsoft.com/office/drawing/2014/main" id="{4F75387C-4E4C-F1F2-6AA7-3CB3AF6B8F05}"/>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9" name="Picture 22" descr="Image result for cca one care">
            <a:extLst>
              <a:ext uri="{FF2B5EF4-FFF2-40B4-BE49-F238E27FC236}">
                <a16:creationId xmlns:a16="http://schemas.microsoft.com/office/drawing/2014/main" id="{3EF50F95-01A2-38E3-CFC1-8705963559B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5461" y="1809671"/>
            <a:ext cx="1620052" cy="66463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5" descr="logo">
            <a:extLst>
              <a:ext uri="{FF2B5EF4-FFF2-40B4-BE49-F238E27FC236}">
                <a16:creationId xmlns:a16="http://schemas.microsoft.com/office/drawing/2014/main" id="{128CAB1E-28A0-273A-D63D-6A2D7499C31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0377" y="3780606"/>
            <a:ext cx="1338971" cy="38608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7" descr="Image result for united healthcare">
            <a:extLst>
              <a:ext uri="{FF2B5EF4-FFF2-40B4-BE49-F238E27FC236}">
                <a16:creationId xmlns:a16="http://schemas.microsoft.com/office/drawing/2014/main" id="{5C441A9E-0BA9-D2D5-DB83-820A7F92714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214" y="5377356"/>
            <a:ext cx="1751299" cy="91943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44ECFBB6-503A-1BEC-FA74-13DC99B7583A}"/>
              </a:ext>
            </a:extLst>
          </p:cNvPr>
          <p:cNvPicPr>
            <a:picLocks noChangeAspect="1"/>
          </p:cNvPicPr>
          <p:nvPr/>
        </p:nvPicPr>
        <p:blipFill>
          <a:blip r:embed="rId11"/>
          <a:stretch>
            <a:fillRect/>
          </a:stretch>
        </p:blipFill>
        <p:spPr>
          <a:xfrm>
            <a:off x="4576970" y="1704242"/>
            <a:ext cx="1832809" cy="452637"/>
          </a:xfrm>
          <a:prstGeom prst="rect">
            <a:avLst/>
          </a:prstGeom>
        </p:spPr>
      </p:pic>
    </p:spTree>
    <p:extLst>
      <p:ext uri="{BB962C8B-B14F-4D97-AF65-F5344CB8AC3E}">
        <p14:creationId xmlns:p14="http://schemas.microsoft.com/office/powerpoint/2010/main" val="3342532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nvPr>
        </p:nvGraphicFramePr>
        <p:xfrm>
          <a:off x="1858" y="1790"/>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858" y="1790"/>
                        <a:ext cx="1588" cy="1588"/>
                      </a:xfrm>
                      <a:prstGeom prst="rect">
                        <a:avLst/>
                      </a:prstGeom>
                    </p:spPr>
                  </p:pic>
                </p:oleObj>
              </mc:Fallback>
            </mc:AlternateContent>
          </a:graphicData>
        </a:graphic>
      </p:graphicFrame>
      <p:sp>
        <p:nvSpPr>
          <p:cNvPr id="4" name="Rectangle 3" hidden="1"/>
          <p:cNvSpPr/>
          <p:nvPr>
            <p:custDataLst>
              <p:tags r:id="rId2"/>
            </p:custDataLst>
          </p:nvPr>
        </p:nvSpPr>
        <p:spPr bwMode="auto">
          <a:xfrm>
            <a:off x="271" y="204"/>
            <a:ext cx="158741" cy="158741"/>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900" b="1" i="0" u="none" strike="noStrike" kern="1200" cap="none" spc="0" normalizeH="0" baseline="0" noProof="0" dirty="0">
              <a:ln>
                <a:noFill/>
              </a:ln>
              <a:solidFill>
                <a:srgbClr val="000000"/>
              </a:solidFill>
              <a:effectLst/>
              <a:uLnTx/>
              <a:uFillTx/>
              <a:latin typeface="Arial"/>
              <a:ea typeface="ＭＳ Ｐゴシック"/>
              <a:cs typeface="+mn-cs"/>
              <a:sym typeface="Arial"/>
            </a:endParaRPr>
          </a:p>
        </p:txBody>
      </p:sp>
      <p:sp>
        <p:nvSpPr>
          <p:cNvPr id="2" name="Title 1"/>
          <p:cNvSpPr>
            <a:spLocks noGrp="1"/>
          </p:cNvSpPr>
          <p:nvPr>
            <p:ph type="title"/>
          </p:nvPr>
        </p:nvSpPr>
        <p:spPr>
          <a:xfrm>
            <a:off x="174945" y="234863"/>
            <a:ext cx="8053675" cy="615553"/>
          </a:xfrm>
        </p:spPr>
        <p:txBody>
          <a:bodyPr/>
          <a:lstStyle/>
          <a:p>
            <a:r>
              <a:rPr lang="en-US" dirty="0">
                <a:solidFill>
                  <a:srgbClr val="002060"/>
                </a:solidFill>
              </a:rPr>
              <a:t>PACE Organizations</a:t>
            </a:r>
          </a:p>
        </p:txBody>
      </p:sp>
      <p:grpSp>
        <p:nvGrpSpPr>
          <p:cNvPr id="5" name="Group 4">
            <a:extLst>
              <a:ext uri="{FF2B5EF4-FFF2-40B4-BE49-F238E27FC236}">
                <a16:creationId xmlns:a16="http://schemas.microsoft.com/office/drawing/2014/main" id="{199A1959-F7B2-6348-A102-8CA54AEBBF0F}"/>
              </a:ext>
            </a:extLst>
          </p:cNvPr>
          <p:cNvGrpSpPr/>
          <p:nvPr/>
        </p:nvGrpSpPr>
        <p:grpSpPr>
          <a:xfrm>
            <a:off x="315050" y="1277408"/>
            <a:ext cx="8300035" cy="8222228"/>
            <a:chOff x="6546007" y="1082082"/>
            <a:chExt cx="2353352" cy="8222228"/>
          </a:xfrm>
        </p:grpSpPr>
        <p:sp>
          <p:nvSpPr>
            <p:cNvPr id="38" name="Rectangle 37">
              <a:extLst>
                <a:ext uri="{FF2B5EF4-FFF2-40B4-BE49-F238E27FC236}">
                  <a16:creationId xmlns:a16="http://schemas.microsoft.com/office/drawing/2014/main" id="{25C5BAE0-4028-47BF-BFC2-CBD1A9854BD2}"/>
                </a:ext>
              </a:extLst>
            </p:cNvPr>
            <p:cNvSpPr/>
            <p:nvPr/>
          </p:nvSpPr>
          <p:spPr bwMode="auto">
            <a:xfrm>
              <a:off x="6546007" y="1082082"/>
              <a:ext cx="2353352" cy="498733"/>
            </a:xfrm>
            <a:prstGeom prst="rect">
              <a:avLst/>
            </a:prstGeom>
            <a:solidFill>
              <a:schemeClr val="accent1"/>
            </a:solidFill>
            <a:ln w="9525">
              <a:solidFill>
                <a:schemeClr val="accent1"/>
              </a:solidFill>
              <a:miter lim="800000"/>
              <a:headEnd/>
              <a:tailEnd/>
            </a:ln>
            <a:effectLst/>
          </p:spPr>
          <p:txBody>
            <a:bodyPr rot="0" spcFirstLastPara="0" vertOverflow="overflow" horzOverflow="overflow" vert="horz" wrap="square" lIns="91424" tIns="45713" rIns="91424" bIns="45713" numCol="1" spcCol="0" rtlCol="0" fromWordArt="0" anchor="ctr" anchorCtr="0" forceAA="0" compatLnSpc="1">
              <a:prstTxWarp prst="textNoShape">
                <a:avLst/>
              </a:prstTxWarp>
              <a:noAutofit/>
            </a:bodyPr>
            <a:lstStyle/>
            <a:p>
              <a:pPr marL="0" marR="0" lvl="0" indent="0" algn="ctr" defTabSz="914206"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66"/>
                  </a:solidFill>
                  <a:effectLst/>
                  <a:uLnTx/>
                  <a:uFillTx/>
                  <a:latin typeface="Avenir Heavy" panose="02000503020000020003"/>
                </a:rPr>
                <a:t>PACE  </a:t>
              </a:r>
            </a:p>
            <a:p>
              <a:pPr marL="0" marR="0" lvl="0" indent="0" algn="ctr" defTabSz="914206"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66"/>
                  </a:solidFill>
                  <a:effectLst/>
                  <a:uLnTx/>
                  <a:uFillTx/>
                  <a:latin typeface="Avenir Heavy" panose="02000503020000020003"/>
                </a:rPr>
                <a:t>8 organizations</a:t>
              </a:r>
            </a:p>
          </p:txBody>
        </p:sp>
        <p:sp>
          <p:nvSpPr>
            <p:cNvPr id="78" name="Rectangle 8">
              <a:extLst>
                <a:ext uri="{FF2B5EF4-FFF2-40B4-BE49-F238E27FC236}">
                  <a16:creationId xmlns:a16="http://schemas.microsoft.com/office/drawing/2014/main" id="{1B3A899A-2440-442E-9919-436F9E705057}"/>
                </a:ext>
              </a:extLst>
            </p:cNvPr>
            <p:cNvSpPr txBox="1"/>
            <p:nvPr/>
          </p:nvSpPr>
          <p:spPr>
            <a:xfrm>
              <a:off x="7514701" y="4923624"/>
              <a:ext cx="546489" cy="43806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2"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ctr" defTabSz="895350" rtl="0" eaLnBrk="1" fontAlgn="base" latinLnBrk="0" hangingPunct="1">
                <a:spcBef>
                  <a:spcPts val="1000"/>
                </a:spcBef>
                <a:spcAft>
                  <a:spcPct val="0"/>
                </a:spcAft>
                <a:buClr>
                  <a:srgbClr val="000066"/>
                </a:buClr>
                <a:buSzTx/>
                <a:buFontTx/>
                <a:buNone/>
                <a:tabLst/>
                <a:defRPr/>
              </a:pPr>
              <a:endParaRPr lang="en-US" sz="1000" b="1" i="1" dirty="0">
                <a:solidFill>
                  <a:srgbClr val="333399"/>
                </a:solidFill>
                <a:latin typeface="Arial"/>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000" b="1" i="1" u="none" strike="noStrike" kern="1200" cap="none" spc="0" normalizeH="0" baseline="0" noProof="0" dirty="0">
                <a:ln>
                  <a:noFill/>
                </a:ln>
                <a:solidFill>
                  <a:srgbClr val="333399"/>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lang="en-US" sz="1000" b="1" i="1" dirty="0">
                <a:solidFill>
                  <a:srgbClr val="333399"/>
                </a:solidFill>
                <a:latin typeface="Arial"/>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000" b="1" i="0" u="none" strike="noStrike" kern="1200" cap="none" spc="0" normalizeH="0" baseline="0" noProof="0" dirty="0">
                <a:ln>
                  <a:noFill/>
                </a:ln>
                <a:solidFill>
                  <a:srgbClr val="333399"/>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lang="en-US" sz="1000" b="1" i="1" dirty="0">
                <a:solidFill>
                  <a:srgbClr val="333399"/>
                </a:solidFill>
                <a:latin typeface="Arial"/>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000" b="1" i="0" u="none" strike="noStrike" kern="1200" cap="none" spc="0" normalizeH="0" baseline="0" noProof="0" dirty="0">
                <a:ln>
                  <a:noFill/>
                </a:ln>
                <a:solidFill>
                  <a:srgbClr val="333399"/>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200" b="1" i="0" u="none" strike="noStrike" kern="1200" cap="none" spc="0" normalizeH="0" baseline="0" noProof="0" dirty="0">
                <a:ln>
                  <a:noFill/>
                </a:ln>
                <a:solidFill>
                  <a:srgbClr val="000066"/>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200" b="1" i="0" u="none" strike="noStrike" kern="1200" cap="none" spc="0" normalizeH="0" baseline="0" noProof="0" dirty="0">
                <a:ln>
                  <a:noFill/>
                </a:ln>
                <a:solidFill>
                  <a:srgbClr val="000066"/>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lang="en-US" sz="1200" b="1" dirty="0">
                <a:solidFill>
                  <a:srgbClr val="000066"/>
                </a:solidFill>
                <a:latin typeface="Arial"/>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200" b="1" i="0" u="none" strike="noStrike" kern="1200" cap="none" spc="0" normalizeH="0" baseline="0" noProof="0" dirty="0">
                <a:ln>
                  <a:noFill/>
                </a:ln>
                <a:solidFill>
                  <a:srgbClr val="000066"/>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200" b="1" i="0" u="none" strike="noStrike" kern="1200" cap="none" spc="0" normalizeH="0" baseline="0" noProof="0" dirty="0">
                <a:ln>
                  <a:noFill/>
                </a:ln>
                <a:solidFill>
                  <a:srgbClr val="000066"/>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200" b="1" i="0" u="none" strike="noStrike" kern="1200" cap="none" spc="0" normalizeH="0" baseline="0" noProof="0" dirty="0">
                <a:ln>
                  <a:noFill/>
                </a:ln>
                <a:solidFill>
                  <a:srgbClr val="000066"/>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lang="en-US" sz="1200" b="1" dirty="0">
                <a:solidFill>
                  <a:srgbClr val="000066"/>
                </a:solidFill>
                <a:latin typeface="Arial"/>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200" b="1" i="0" u="none" strike="noStrike" kern="1200" cap="none" spc="0" normalizeH="0" baseline="0" noProof="0" dirty="0">
                <a:ln>
                  <a:noFill/>
                </a:ln>
                <a:solidFill>
                  <a:srgbClr val="000066"/>
                </a:solidFill>
                <a:effectLst/>
                <a:uLnTx/>
                <a:uFillTx/>
                <a:latin typeface="Arial"/>
                <a:ea typeface="+mn-ea"/>
                <a:cs typeface="+mn-cs"/>
              </a:endParaRPr>
            </a:p>
            <a:p>
              <a:pPr marL="0" marR="0" lvl="0" indent="0" algn="ctr" defTabSz="895350" rtl="0" eaLnBrk="1" fontAlgn="base" latinLnBrk="0" hangingPunct="1">
                <a:spcBef>
                  <a:spcPts val="1000"/>
                </a:spcBef>
                <a:spcAft>
                  <a:spcPct val="0"/>
                </a:spcAft>
                <a:buClr>
                  <a:srgbClr val="000066"/>
                </a:buClr>
                <a:buSzTx/>
                <a:buFontTx/>
                <a:buNone/>
                <a:tabLst/>
                <a:defRPr/>
              </a:pPr>
              <a:endParaRPr kumimoji="0" lang="en-US" sz="1200" b="1" i="0" u="none" strike="noStrike" kern="1200" cap="none" spc="0" normalizeH="0" baseline="0" noProof="0" dirty="0">
                <a:ln>
                  <a:noFill/>
                </a:ln>
                <a:solidFill>
                  <a:srgbClr val="000066"/>
                </a:solidFill>
                <a:effectLst/>
                <a:uLnTx/>
                <a:uFillTx/>
                <a:latin typeface="Arial"/>
                <a:ea typeface="+mn-ea"/>
                <a:cs typeface="+mn-cs"/>
              </a:endParaRPr>
            </a:p>
          </p:txBody>
        </p:sp>
      </p:grpSp>
      <p:cxnSp>
        <p:nvCxnSpPr>
          <p:cNvPr id="16" name="Straight Connector 15">
            <a:extLst>
              <a:ext uri="{FF2B5EF4-FFF2-40B4-BE49-F238E27FC236}">
                <a16:creationId xmlns:a16="http://schemas.microsoft.com/office/drawing/2014/main" id="{4F75387C-4E4C-F1F2-6AA7-3CB3AF6B8F05}"/>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F748B292-82AD-EE59-204F-E5397D0C60E3}"/>
              </a:ext>
            </a:extLst>
          </p:cNvPr>
          <p:cNvPicPr>
            <a:picLocks noChangeAspect="1"/>
          </p:cNvPicPr>
          <p:nvPr/>
        </p:nvPicPr>
        <p:blipFill>
          <a:blip r:embed="rId6"/>
          <a:stretch>
            <a:fillRect/>
          </a:stretch>
        </p:blipFill>
        <p:spPr>
          <a:xfrm>
            <a:off x="315049" y="2244851"/>
            <a:ext cx="1787308" cy="400066"/>
          </a:xfrm>
          <a:prstGeom prst="rect">
            <a:avLst/>
          </a:prstGeom>
        </p:spPr>
      </p:pic>
      <p:pic>
        <p:nvPicPr>
          <p:cNvPr id="20" name="Picture 19">
            <a:extLst>
              <a:ext uri="{FF2B5EF4-FFF2-40B4-BE49-F238E27FC236}">
                <a16:creationId xmlns:a16="http://schemas.microsoft.com/office/drawing/2014/main" id="{64304264-7A7D-DF80-7400-3115835C0809}"/>
              </a:ext>
            </a:extLst>
          </p:cNvPr>
          <p:cNvPicPr>
            <a:picLocks noChangeAspect="1"/>
          </p:cNvPicPr>
          <p:nvPr/>
        </p:nvPicPr>
        <p:blipFill>
          <a:blip r:embed="rId7"/>
          <a:stretch>
            <a:fillRect/>
          </a:stretch>
        </p:blipFill>
        <p:spPr>
          <a:xfrm>
            <a:off x="46505" y="3081346"/>
            <a:ext cx="2105025" cy="685800"/>
          </a:xfrm>
          <a:prstGeom prst="rect">
            <a:avLst/>
          </a:prstGeom>
        </p:spPr>
      </p:pic>
      <p:pic>
        <p:nvPicPr>
          <p:cNvPr id="22" name="Picture 21">
            <a:extLst>
              <a:ext uri="{FF2B5EF4-FFF2-40B4-BE49-F238E27FC236}">
                <a16:creationId xmlns:a16="http://schemas.microsoft.com/office/drawing/2014/main" id="{B681737D-D634-04B4-1CBD-F114F82CD7DF}"/>
              </a:ext>
            </a:extLst>
          </p:cNvPr>
          <p:cNvPicPr>
            <a:picLocks noChangeAspect="1"/>
          </p:cNvPicPr>
          <p:nvPr/>
        </p:nvPicPr>
        <p:blipFill>
          <a:blip r:embed="rId8"/>
          <a:stretch>
            <a:fillRect/>
          </a:stretch>
        </p:blipFill>
        <p:spPr>
          <a:xfrm>
            <a:off x="406210" y="3953274"/>
            <a:ext cx="1617016" cy="946055"/>
          </a:xfrm>
          <a:prstGeom prst="rect">
            <a:avLst/>
          </a:prstGeom>
        </p:spPr>
      </p:pic>
      <p:pic>
        <p:nvPicPr>
          <p:cNvPr id="24" name="Picture 23">
            <a:extLst>
              <a:ext uri="{FF2B5EF4-FFF2-40B4-BE49-F238E27FC236}">
                <a16:creationId xmlns:a16="http://schemas.microsoft.com/office/drawing/2014/main" id="{C79DFC20-271C-4A79-77CD-04B656D7B686}"/>
              </a:ext>
            </a:extLst>
          </p:cNvPr>
          <p:cNvPicPr>
            <a:picLocks noChangeAspect="1"/>
          </p:cNvPicPr>
          <p:nvPr/>
        </p:nvPicPr>
        <p:blipFill>
          <a:blip r:embed="rId9"/>
          <a:stretch>
            <a:fillRect/>
          </a:stretch>
        </p:blipFill>
        <p:spPr>
          <a:xfrm>
            <a:off x="159966" y="5153136"/>
            <a:ext cx="1927412" cy="501995"/>
          </a:xfrm>
          <a:prstGeom prst="rect">
            <a:avLst/>
          </a:prstGeom>
        </p:spPr>
      </p:pic>
      <p:graphicFrame>
        <p:nvGraphicFramePr>
          <p:cNvPr id="26" name="Table 26">
            <a:extLst>
              <a:ext uri="{FF2B5EF4-FFF2-40B4-BE49-F238E27FC236}">
                <a16:creationId xmlns:a16="http://schemas.microsoft.com/office/drawing/2014/main" id="{06F2AD04-DBE7-5BE5-FE47-968872DAC488}"/>
              </a:ext>
            </a:extLst>
          </p:cNvPr>
          <p:cNvGraphicFramePr>
            <a:graphicFrameLocks noGrp="1"/>
          </p:cNvGraphicFramePr>
          <p:nvPr>
            <p:extLst>
              <p:ext uri="{D42A27DB-BD31-4B8C-83A1-F6EECF244321}">
                <p14:modId xmlns:p14="http://schemas.microsoft.com/office/powerpoint/2010/main" val="62182972"/>
              </p:ext>
            </p:extLst>
          </p:nvPr>
        </p:nvGraphicFramePr>
        <p:xfrm>
          <a:off x="2253589" y="2310842"/>
          <a:ext cx="6810717" cy="3966980"/>
        </p:xfrm>
        <a:graphic>
          <a:graphicData uri="http://schemas.openxmlformats.org/drawingml/2006/table">
            <a:tbl>
              <a:tblPr firstRow="1" bandRow="1">
                <a:tableStyleId>{5C22544A-7EE6-4342-B048-85BDC9FD1C3A}</a:tableStyleId>
              </a:tblPr>
              <a:tblGrid>
                <a:gridCol w="3641064">
                  <a:extLst>
                    <a:ext uri="{9D8B030D-6E8A-4147-A177-3AD203B41FA5}">
                      <a16:colId xmlns:a16="http://schemas.microsoft.com/office/drawing/2014/main" val="255859173"/>
                    </a:ext>
                  </a:extLst>
                </a:gridCol>
                <a:gridCol w="3169653">
                  <a:extLst>
                    <a:ext uri="{9D8B030D-6E8A-4147-A177-3AD203B41FA5}">
                      <a16:colId xmlns:a16="http://schemas.microsoft.com/office/drawing/2014/main" val="2787049612"/>
                    </a:ext>
                  </a:extLst>
                </a:gridCol>
              </a:tblGrid>
              <a:tr h="1018631">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noProof="0" dirty="0">
                          <a:solidFill>
                            <a:srgbClr val="002060"/>
                          </a:solidFill>
                          <a:latin typeface="Avenir Medium" panose="02000503020000020003"/>
                          <a:ea typeface="+mn-ea"/>
                          <a:cs typeface="Arial"/>
                        </a:rPr>
                        <a:t>Middlesex, Suffolk</a:t>
                      </a:r>
                    </a:p>
                    <a:p>
                      <a:endParaRPr lang="en-US" sz="105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100" kern="0" dirty="0">
                          <a:solidFill>
                            <a:srgbClr val="002060"/>
                          </a:solidFill>
                          <a:latin typeface="Avenir Medium" panose="02000503020000020003"/>
                          <a:cs typeface="Arial"/>
                        </a:rPr>
                        <a:t>Berkshire, Bristol, Essex, Franklin, Hampden, Hampshire, Middlesex, Norfolk, Plymouth, Worcester</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91565499"/>
                  </a:ext>
                </a:extLst>
              </a:tr>
              <a:tr h="919103">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dirty="0">
                          <a:solidFill>
                            <a:srgbClr val="002060"/>
                          </a:solidFill>
                          <a:latin typeface="Avenir Medium" panose="02000503020000020003"/>
                          <a:ea typeface="+mn-ea"/>
                          <a:cs typeface="Arial"/>
                        </a:rPr>
                        <a:t>Essex, Middlesex, Norfolk,</a:t>
                      </a:r>
                    </a:p>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dirty="0">
                          <a:solidFill>
                            <a:srgbClr val="002060"/>
                          </a:solidFill>
                          <a:latin typeface="Avenir Medium" panose="02000503020000020003"/>
                          <a:ea typeface="+mn-ea"/>
                          <a:cs typeface="Arial"/>
                        </a:rPr>
                        <a:t>Suffolk</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noProof="0" dirty="0">
                          <a:solidFill>
                            <a:srgbClr val="002060"/>
                          </a:solidFill>
                          <a:latin typeface="Avenir Medium" panose="02000503020000020003"/>
                          <a:ea typeface="+mn-ea"/>
                          <a:cs typeface="Arial"/>
                        </a:rPr>
                        <a:t>Middlesex, Suffolk</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0793999"/>
                  </a:ext>
                </a:extLst>
              </a:tr>
              <a:tr h="1014623">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dirty="0">
                          <a:solidFill>
                            <a:srgbClr val="002060"/>
                          </a:solidFill>
                          <a:latin typeface="Avenir Medium" panose="02000503020000020003"/>
                          <a:ea typeface="+mn-ea"/>
                          <a:cs typeface="Arial"/>
                        </a:rPr>
                        <a:t>Bristol, Middlesex, Norfolk,</a:t>
                      </a:r>
                    </a:p>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dirty="0">
                          <a:solidFill>
                            <a:srgbClr val="002060"/>
                          </a:solidFill>
                          <a:latin typeface="Avenir Medium" panose="02000503020000020003"/>
                          <a:ea typeface="+mn-ea"/>
                          <a:cs typeface="Arial"/>
                        </a:rPr>
                        <a:t>Plymouth</a:t>
                      </a:r>
                      <a:r>
                        <a:rPr lang="en-US" sz="1050" kern="0" dirty="0">
                          <a:solidFill>
                            <a:srgbClr val="002060"/>
                          </a:solidFill>
                          <a:latin typeface="Avenir Medium" panose="02000503020000020003"/>
                          <a:cs typeface="Arial"/>
                        </a:rPr>
                        <a:t>, </a:t>
                      </a:r>
                      <a:r>
                        <a:rPr lang="en-US" sz="1100" b="1" kern="0" dirty="0">
                          <a:solidFill>
                            <a:srgbClr val="002060"/>
                          </a:solidFill>
                          <a:latin typeface="Avenir Medium" panose="02000503020000020003"/>
                          <a:ea typeface="+mn-ea"/>
                          <a:cs typeface="Arial"/>
                        </a:rPr>
                        <a:t>Suffolk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noProof="0" dirty="0">
                          <a:solidFill>
                            <a:srgbClr val="002060"/>
                          </a:solidFill>
                          <a:latin typeface="Avenir Medium" panose="02000503020000020003"/>
                          <a:ea typeface="+mn-ea"/>
                          <a:cs typeface="Arial"/>
                        </a:rPr>
                        <a:t>Franklin, Hampden, Hampshire</a:t>
                      </a:r>
                    </a:p>
                    <a:p>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281478"/>
                  </a:ext>
                </a:extLst>
              </a:tr>
              <a:tr h="1014623">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noProof="0" dirty="0">
                          <a:solidFill>
                            <a:srgbClr val="002060"/>
                          </a:solidFill>
                          <a:latin typeface="Avenir Medium" panose="02000503020000020003"/>
                          <a:ea typeface="+mn-ea"/>
                          <a:cs typeface="Arial"/>
                        </a:rPr>
                        <a:t>Hampden, Hampshire</a:t>
                      </a:r>
                    </a:p>
                    <a:p>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100" b="1" kern="0" noProof="0" dirty="0">
                          <a:solidFill>
                            <a:srgbClr val="002060"/>
                          </a:solidFill>
                          <a:latin typeface="Avenir Medium" panose="02000503020000020003"/>
                          <a:ea typeface="+mn-ea"/>
                          <a:cs typeface="Arial"/>
                        </a:rPr>
                        <a:t>Norfolk, Suffolk</a:t>
                      </a:r>
                    </a:p>
                    <a:p>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9183425"/>
                  </a:ext>
                </a:extLst>
              </a:tr>
            </a:tbl>
          </a:graphicData>
        </a:graphic>
      </p:graphicFrame>
      <p:pic>
        <p:nvPicPr>
          <p:cNvPr id="28" name="Picture 27">
            <a:extLst>
              <a:ext uri="{FF2B5EF4-FFF2-40B4-BE49-F238E27FC236}">
                <a16:creationId xmlns:a16="http://schemas.microsoft.com/office/drawing/2014/main" id="{F1EC3970-8EAC-7E31-AC1D-013D63911224}"/>
              </a:ext>
            </a:extLst>
          </p:cNvPr>
          <p:cNvPicPr>
            <a:picLocks noChangeAspect="1"/>
          </p:cNvPicPr>
          <p:nvPr/>
        </p:nvPicPr>
        <p:blipFill>
          <a:blip r:embed="rId10"/>
          <a:stretch>
            <a:fillRect/>
          </a:stretch>
        </p:blipFill>
        <p:spPr>
          <a:xfrm>
            <a:off x="3973883" y="2342488"/>
            <a:ext cx="1927412" cy="547790"/>
          </a:xfrm>
          <a:prstGeom prst="rect">
            <a:avLst/>
          </a:prstGeom>
        </p:spPr>
      </p:pic>
      <p:pic>
        <p:nvPicPr>
          <p:cNvPr id="30" name="Picture 29">
            <a:extLst>
              <a:ext uri="{FF2B5EF4-FFF2-40B4-BE49-F238E27FC236}">
                <a16:creationId xmlns:a16="http://schemas.microsoft.com/office/drawing/2014/main" id="{38732DF8-EA4D-52C2-63F6-E2FD627D73CC}"/>
              </a:ext>
            </a:extLst>
          </p:cNvPr>
          <p:cNvPicPr>
            <a:picLocks noChangeAspect="1"/>
          </p:cNvPicPr>
          <p:nvPr/>
        </p:nvPicPr>
        <p:blipFill>
          <a:blip r:embed="rId11"/>
          <a:stretch>
            <a:fillRect/>
          </a:stretch>
        </p:blipFill>
        <p:spPr>
          <a:xfrm>
            <a:off x="4294031" y="3032695"/>
            <a:ext cx="1493859" cy="1107531"/>
          </a:xfrm>
          <a:prstGeom prst="rect">
            <a:avLst/>
          </a:prstGeom>
        </p:spPr>
      </p:pic>
      <p:pic>
        <p:nvPicPr>
          <p:cNvPr id="34" name="Picture 33">
            <a:extLst>
              <a:ext uri="{FF2B5EF4-FFF2-40B4-BE49-F238E27FC236}">
                <a16:creationId xmlns:a16="http://schemas.microsoft.com/office/drawing/2014/main" id="{9D0EA47E-FE00-56BB-998E-5F97105BD575}"/>
              </a:ext>
            </a:extLst>
          </p:cNvPr>
          <p:cNvPicPr>
            <a:picLocks noChangeAspect="1"/>
          </p:cNvPicPr>
          <p:nvPr/>
        </p:nvPicPr>
        <p:blipFill>
          <a:blip r:embed="rId12"/>
          <a:stretch>
            <a:fillRect/>
          </a:stretch>
        </p:blipFill>
        <p:spPr>
          <a:xfrm>
            <a:off x="4175866" y="4294332"/>
            <a:ext cx="1730190" cy="257298"/>
          </a:xfrm>
          <a:prstGeom prst="rect">
            <a:avLst/>
          </a:prstGeom>
        </p:spPr>
      </p:pic>
      <p:pic>
        <p:nvPicPr>
          <p:cNvPr id="37" name="Picture 36">
            <a:extLst>
              <a:ext uri="{FF2B5EF4-FFF2-40B4-BE49-F238E27FC236}">
                <a16:creationId xmlns:a16="http://schemas.microsoft.com/office/drawing/2014/main" id="{7C1A6A45-F242-4BD9-0A27-386D7814E7C4}"/>
              </a:ext>
            </a:extLst>
          </p:cNvPr>
          <p:cNvPicPr>
            <a:picLocks noChangeAspect="1"/>
          </p:cNvPicPr>
          <p:nvPr/>
        </p:nvPicPr>
        <p:blipFill>
          <a:blip r:embed="rId13"/>
          <a:stretch>
            <a:fillRect/>
          </a:stretch>
        </p:blipFill>
        <p:spPr>
          <a:xfrm>
            <a:off x="4056805" y="5072557"/>
            <a:ext cx="1761568" cy="793499"/>
          </a:xfrm>
          <a:prstGeom prst="rect">
            <a:avLst/>
          </a:prstGeom>
        </p:spPr>
      </p:pic>
    </p:spTree>
    <p:extLst>
      <p:ext uri="{BB962C8B-B14F-4D97-AF65-F5344CB8AC3E}">
        <p14:creationId xmlns:p14="http://schemas.microsoft.com/office/powerpoint/2010/main" val="3996729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74944" y="142587"/>
            <a:ext cx="7765875" cy="615553"/>
          </a:xfrm>
        </p:spPr>
        <p:txBody>
          <a:bodyPr/>
          <a:lstStyle/>
          <a:p>
            <a:pPr>
              <a:defRPr/>
            </a:pPr>
            <a:r>
              <a:rPr lang="en-US" altLang="en-US" kern="1200" dirty="0">
                <a:solidFill>
                  <a:srgbClr val="002060"/>
                </a:solidFill>
                <a:cs typeface="Arial" panose="020B0604020202020204" pitchFamily="34" charset="0"/>
              </a:rPr>
              <a:t>Current Enrollment </a:t>
            </a:r>
          </a:p>
        </p:txBody>
      </p:sp>
      <p:graphicFrame>
        <p:nvGraphicFramePr>
          <p:cNvPr id="3" name="Table 3">
            <a:extLst>
              <a:ext uri="{FF2B5EF4-FFF2-40B4-BE49-F238E27FC236}">
                <a16:creationId xmlns:a16="http://schemas.microsoft.com/office/drawing/2014/main" id="{A13CD46D-9377-6E41-8D92-6E140AFA593A}"/>
              </a:ext>
            </a:extLst>
          </p:cNvPr>
          <p:cNvGraphicFramePr>
            <a:graphicFrameLocks noGrp="1"/>
          </p:cNvGraphicFramePr>
          <p:nvPr>
            <p:extLst>
              <p:ext uri="{D42A27DB-BD31-4B8C-83A1-F6EECF244321}">
                <p14:modId xmlns:p14="http://schemas.microsoft.com/office/powerpoint/2010/main" val="1817520650"/>
              </p:ext>
            </p:extLst>
          </p:nvPr>
        </p:nvGraphicFramePr>
        <p:xfrm>
          <a:off x="1734883" y="2130998"/>
          <a:ext cx="5674233" cy="2123439"/>
        </p:xfrm>
        <a:graphic>
          <a:graphicData uri="http://schemas.openxmlformats.org/drawingml/2006/table">
            <a:tbl>
              <a:tblPr firstRow="1" bandRow="1">
                <a:tableStyleId>{00A15C55-8517-42AA-B614-E9B94910E393}</a:tableStyleId>
              </a:tblPr>
              <a:tblGrid>
                <a:gridCol w="1891411">
                  <a:extLst>
                    <a:ext uri="{9D8B030D-6E8A-4147-A177-3AD203B41FA5}">
                      <a16:colId xmlns:a16="http://schemas.microsoft.com/office/drawing/2014/main" val="1460105004"/>
                    </a:ext>
                  </a:extLst>
                </a:gridCol>
                <a:gridCol w="1488627">
                  <a:extLst>
                    <a:ext uri="{9D8B030D-6E8A-4147-A177-3AD203B41FA5}">
                      <a16:colId xmlns:a16="http://schemas.microsoft.com/office/drawing/2014/main" val="3537815920"/>
                    </a:ext>
                  </a:extLst>
                </a:gridCol>
                <a:gridCol w="2294195">
                  <a:extLst>
                    <a:ext uri="{9D8B030D-6E8A-4147-A177-3AD203B41FA5}">
                      <a16:colId xmlns:a16="http://schemas.microsoft.com/office/drawing/2014/main" val="1989850582"/>
                    </a:ext>
                  </a:extLst>
                </a:gridCol>
              </a:tblGrid>
              <a:tr h="0">
                <a:tc>
                  <a:txBody>
                    <a:bodyPr/>
                    <a:lstStyle/>
                    <a:p>
                      <a:endParaRPr lang="en-US" dirty="0">
                        <a:latin typeface="Avenir Heavy" panose="02000503020000020003"/>
                      </a:endParaRPr>
                    </a:p>
                  </a:txBody>
                  <a:tcPr/>
                </a:tc>
                <a:tc>
                  <a:txBody>
                    <a:bodyPr/>
                    <a:lstStyle/>
                    <a:p>
                      <a:r>
                        <a:rPr lang="en-US" dirty="0">
                          <a:latin typeface="Avenir Heavy" panose="02000503020000020003"/>
                        </a:rPr>
                        <a:t>Available Since</a:t>
                      </a:r>
                    </a:p>
                  </a:txBody>
                  <a:tcPr/>
                </a:tc>
                <a:tc>
                  <a:txBody>
                    <a:bodyPr/>
                    <a:lstStyle/>
                    <a:p>
                      <a:r>
                        <a:rPr lang="en-US" dirty="0">
                          <a:latin typeface="Avenir Heavy" panose="02000503020000020003"/>
                        </a:rPr>
                        <a:t>Enrollment as of January 2024</a:t>
                      </a:r>
                    </a:p>
                  </a:txBody>
                  <a:tcPr/>
                </a:tc>
                <a:extLst>
                  <a:ext uri="{0D108BD9-81ED-4DB2-BD59-A6C34878D82A}">
                    <a16:rowId xmlns:a16="http://schemas.microsoft.com/office/drawing/2014/main" val="2932757225"/>
                  </a:ext>
                </a:extLst>
              </a:tr>
              <a:tr h="370840">
                <a:tc>
                  <a:txBody>
                    <a:bodyPr/>
                    <a:lstStyle/>
                    <a:p>
                      <a:r>
                        <a:rPr lang="en-US" dirty="0">
                          <a:latin typeface="Avenir Heavy" panose="02000503020000020003"/>
                        </a:rPr>
                        <a:t>One Care</a:t>
                      </a:r>
                    </a:p>
                  </a:txBody>
                  <a:tcPr/>
                </a:tc>
                <a:tc>
                  <a:txBody>
                    <a:bodyPr/>
                    <a:lstStyle/>
                    <a:p>
                      <a:r>
                        <a:rPr lang="en-US" dirty="0">
                          <a:latin typeface="Avenir Heavy" panose="02000503020000020003"/>
                        </a:rPr>
                        <a:t>2013</a:t>
                      </a:r>
                    </a:p>
                  </a:txBody>
                  <a:tcPr/>
                </a:tc>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venir Heavy" panose="02000503020000020003"/>
                        </a:rPr>
                        <a:t>47,675</a:t>
                      </a:r>
                      <a:endParaRPr lang="en-US" sz="1800" dirty="0">
                        <a:solidFill>
                          <a:schemeClr val="tx1"/>
                        </a:solidFill>
                        <a:latin typeface="Avenir Heavy" panose="02000503020000020003"/>
                        <a:cs typeface="Arial" panose="020B0604020202020204" pitchFamily="34" charset="0"/>
                      </a:endParaRPr>
                    </a:p>
                  </a:txBody>
                  <a:tcPr/>
                </a:tc>
                <a:extLst>
                  <a:ext uri="{0D108BD9-81ED-4DB2-BD59-A6C34878D82A}">
                    <a16:rowId xmlns:a16="http://schemas.microsoft.com/office/drawing/2014/main" val="2685596163"/>
                  </a:ext>
                </a:extLst>
              </a:tr>
              <a:tr h="370840">
                <a:tc>
                  <a:txBody>
                    <a:bodyPr/>
                    <a:lstStyle/>
                    <a:p>
                      <a:r>
                        <a:rPr lang="en-US" dirty="0">
                          <a:latin typeface="Avenir Heavy" panose="02000503020000020003"/>
                        </a:rPr>
                        <a:t>PACE</a:t>
                      </a:r>
                    </a:p>
                  </a:txBody>
                  <a:tcPr/>
                </a:tc>
                <a:tc>
                  <a:txBody>
                    <a:bodyPr/>
                    <a:lstStyle/>
                    <a:p>
                      <a:r>
                        <a:rPr lang="en-US" dirty="0">
                          <a:latin typeface="Avenir Heavy" panose="02000503020000020003"/>
                        </a:rPr>
                        <a:t>1994</a:t>
                      </a:r>
                    </a:p>
                  </a:txBody>
                  <a:tcPr/>
                </a:tc>
                <a:tc>
                  <a:txBody>
                    <a:bodyPr/>
                    <a:lstStyle/>
                    <a:p>
                      <a:r>
                        <a:rPr lang="en-US" dirty="0">
                          <a:latin typeface="Avenir Heavy" panose="02000503020000020003"/>
                        </a:rPr>
                        <a:t>5,390</a:t>
                      </a:r>
                    </a:p>
                  </a:txBody>
                  <a:tcPr/>
                </a:tc>
                <a:extLst>
                  <a:ext uri="{0D108BD9-81ED-4DB2-BD59-A6C34878D82A}">
                    <a16:rowId xmlns:a16="http://schemas.microsoft.com/office/drawing/2014/main" val="3178303731"/>
                  </a:ext>
                </a:extLst>
              </a:tr>
              <a:tr h="370840">
                <a:tc>
                  <a:txBody>
                    <a:bodyPr/>
                    <a:lstStyle/>
                    <a:p>
                      <a:r>
                        <a:rPr lang="en-US" dirty="0">
                          <a:latin typeface="Avenir Heavy" panose="02000503020000020003"/>
                        </a:rPr>
                        <a:t>SCO</a:t>
                      </a:r>
                    </a:p>
                  </a:txBody>
                  <a:tcPr/>
                </a:tc>
                <a:tc>
                  <a:txBody>
                    <a:bodyPr/>
                    <a:lstStyle/>
                    <a:p>
                      <a:r>
                        <a:rPr lang="en-US" dirty="0">
                          <a:latin typeface="Avenir Heavy" panose="02000503020000020003"/>
                        </a:rPr>
                        <a:t>2004</a:t>
                      </a:r>
                    </a:p>
                  </a:txBody>
                  <a:tcPr/>
                </a:tc>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1800" b="0" u="none" strike="noStrike" noProof="0" dirty="0">
                          <a:latin typeface="Avenir Heavy" panose="02000503020000020003"/>
                        </a:rPr>
                        <a:t>77,230</a:t>
                      </a:r>
                      <a:endParaRPr lang="en-US" b="0" dirty="0">
                        <a:latin typeface="Avenir Heavy" panose="02000503020000020003"/>
                      </a:endParaRPr>
                    </a:p>
                  </a:txBody>
                  <a:tcPr/>
                </a:tc>
                <a:extLst>
                  <a:ext uri="{0D108BD9-81ED-4DB2-BD59-A6C34878D82A}">
                    <a16:rowId xmlns:a16="http://schemas.microsoft.com/office/drawing/2014/main" val="1269594586"/>
                  </a:ext>
                </a:extLst>
              </a:tr>
              <a:tr h="370839">
                <a:tc>
                  <a:txBody>
                    <a:bodyPr/>
                    <a:lstStyle/>
                    <a:p>
                      <a:pPr lvl="0">
                        <a:buNone/>
                      </a:pPr>
                      <a:r>
                        <a:rPr lang="en-US" dirty="0">
                          <a:latin typeface="Avenir Heavy" panose="02000503020000020003"/>
                        </a:rPr>
                        <a:t>Total</a:t>
                      </a:r>
                    </a:p>
                  </a:txBody>
                  <a:tcPr/>
                </a:tc>
                <a:tc>
                  <a:txBody>
                    <a:bodyPr/>
                    <a:lstStyle/>
                    <a:p>
                      <a:pPr lvl="0">
                        <a:buNone/>
                      </a:pPr>
                      <a:endParaRPr lang="en-US" dirty="0">
                        <a:latin typeface="Avenir Heavy" panose="02000503020000020003"/>
                      </a:endParaRPr>
                    </a:p>
                  </a:txBody>
                  <a:tcPr/>
                </a:tc>
                <a:tc>
                  <a:txBody>
                    <a:bodyPr/>
                    <a:lstStyle/>
                    <a:p>
                      <a:pPr marL="0" lvl="0" indent="0" algn="l" defTabSz="932863">
                        <a:lnSpc>
                          <a:spcPct val="100000"/>
                        </a:lnSpc>
                        <a:spcBef>
                          <a:spcPts val="0"/>
                        </a:spcBef>
                        <a:spcAft>
                          <a:spcPts val="0"/>
                        </a:spcAft>
                        <a:buNone/>
                        <a:tabLst/>
                        <a:defRPr/>
                      </a:pPr>
                      <a:r>
                        <a:rPr lang="en-US" sz="1800" b="0" u="none" strike="noStrike" noProof="0" dirty="0">
                          <a:latin typeface="Avenir Heavy" panose="02000503020000020003"/>
                        </a:rPr>
                        <a:t>130,295</a:t>
                      </a:r>
                    </a:p>
                  </a:txBody>
                  <a:tcPr/>
                </a:tc>
                <a:extLst>
                  <a:ext uri="{0D108BD9-81ED-4DB2-BD59-A6C34878D82A}">
                    <a16:rowId xmlns:a16="http://schemas.microsoft.com/office/drawing/2014/main" val="2867235351"/>
                  </a:ext>
                </a:extLst>
              </a:tr>
            </a:tbl>
          </a:graphicData>
        </a:graphic>
      </p:graphicFrame>
      <p:cxnSp>
        <p:nvCxnSpPr>
          <p:cNvPr id="2" name="Straight Connector 1">
            <a:extLst>
              <a:ext uri="{FF2B5EF4-FFF2-40B4-BE49-F238E27FC236}">
                <a16:creationId xmlns:a16="http://schemas.microsoft.com/office/drawing/2014/main" id="{AFDCD09E-55DE-2500-CAD3-170E723D45C3}"/>
              </a:ext>
            </a:extLst>
          </p:cNvPr>
          <p:cNvCxnSpPr>
            <a:cxnSpLocks/>
          </p:cNvCxnSpPr>
          <p:nvPr/>
        </p:nvCxnSpPr>
        <p:spPr>
          <a:xfrm>
            <a:off x="174945" y="850416"/>
            <a:ext cx="815788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C518-C46C-487D-8E10-09FF8831952E}"/>
              </a:ext>
            </a:extLst>
          </p:cNvPr>
          <p:cNvSpPr>
            <a:spLocks noGrp="1"/>
          </p:cNvSpPr>
          <p:nvPr>
            <p:ph type="title"/>
          </p:nvPr>
        </p:nvSpPr>
        <p:spPr>
          <a:xfrm>
            <a:off x="457200" y="5170771"/>
            <a:ext cx="8053675" cy="738664"/>
          </a:xfrm>
        </p:spPr>
        <p:txBody>
          <a:bodyPr/>
          <a:lstStyle/>
          <a:p>
            <a:pPr algn="ctr">
              <a:defRPr/>
            </a:pPr>
            <a:r>
              <a:rPr lang="en-US" kern="1200" dirty="0">
                <a:solidFill>
                  <a:srgbClr val="002060"/>
                </a:solidFill>
                <a:cs typeface="Arial" panose="020B0604020202020204" pitchFamily="34" charset="0"/>
              </a:rPr>
              <a:t>One</a:t>
            </a:r>
            <a:r>
              <a:rPr lang="en-US" sz="4800" dirty="0">
                <a:solidFill>
                  <a:srgbClr val="441A66"/>
                </a:solidFill>
                <a:cs typeface="Calibri"/>
              </a:rPr>
              <a:t> </a:t>
            </a:r>
            <a:r>
              <a:rPr lang="en-US" kern="1200" dirty="0">
                <a:solidFill>
                  <a:srgbClr val="002060"/>
                </a:solidFill>
                <a:cs typeface="Arial" panose="020B0604020202020204" pitchFamily="34" charset="0"/>
              </a:rPr>
              <a:t>Care</a:t>
            </a:r>
          </a:p>
        </p:txBody>
      </p:sp>
      <p:pic>
        <p:nvPicPr>
          <p:cNvPr id="3" name="Picture 2">
            <a:extLst>
              <a:ext uri="{FF2B5EF4-FFF2-40B4-BE49-F238E27FC236}">
                <a16:creationId xmlns:a16="http://schemas.microsoft.com/office/drawing/2014/main" id="{7F143D68-FBA8-AE4D-97A3-E36F0C363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780" y="296433"/>
            <a:ext cx="3540335" cy="185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25629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0Dp6r44URaaEzx_iPlcITg"/>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0Dp6r44URaaEzx_iPlcITg"/>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30_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themeOverride>
</file>

<file path=ppt/theme/themeOverride2.xml><?xml version="1.0" encoding="utf-8"?>
<a:themeOverride xmlns:a="http://schemas.openxmlformats.org/drawingml/2006/main">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8" ma:contentTypeDescription="Create a new document." ma:contentTypeScope="" ma:versionID="99e8b7ea0a69eb6b6b484607e63d99cc">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a760d82c227f205e7afaedae0c55672f"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Location" minOccurs="0"/>
                <xsd:element ref="ns2:MediaLengthInSeconds" minOccurs="0"/>
                <xsd:element ref="ns2:lcf76f155ced4ddcb4097134ff3c332f" minOccurs="0"/>
                <xsd:element ref="ns3:TaxCatchAll" minOccurs="0"/>
                <xsd:element ref="ns2:TopicofOutreach" minOccurs="0"/>
                <xsd:element ref="ns2:Dateoutreachsent" minOccurs="0"/>
                <xsd:element ref="ns2:Reviewed"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TopicofOutreach" ma:index="22" nillable="true" ma:displayName="Topic of Outreach" ma:format="Dropdown" ma:internalName="TopicofOutreach">
      <xsd:simpleType>
        <xsd:restriction base="dms:Note">
          <xsd:maxLength value="255"/>
        </xsd:restriction>
      </xsd:simpleType>
    </xsd:element>
    <xsd:element name="Dateoutreachsent" ma:index="23" nillable="true" ma:displayName="Date outreach sent " ma:format="DateOnly" ma:internalName="Dateoutreachsent">
      <xsd:simpleType>
        <xsd:restriction base="dms:DateTime"/>
      </xsd:simpleType>
    </xsd:element>
    <xsd:element name="Reviewed" ma:index="24" nillable="true" ma:displayName="Reviewed" ma:default="0" ma:format="Dropdown" ma:internalName="Reviewed">
      <xsd:simpleType>
        <xsd:restriction base="dms:Boolea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8b40b15-145b-42ce-8af4-d69715b8fbd9}"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TopicofOutreach xmlns="6f41c3f9-0ddd-4792-9cc5-2aa494f8de60" xsi:nil="true"/>
    <Dateoutreachsent xmlns="6f41c3f9-0ddd-4792-9cc5-2aa494f8de60" xsi:nil="true"/>
    <Reviewed xmlns="6f41c3f9-0ddd-4792-9cc5-2aa494f8de60">false</Reviewed>
    <SharedWithUsers xmlns="3efdb8b0-c47e-4c3c-846a-2bf99d413b35">
      <UserInfo>
        <DisplayName>De, Judhajit (EHS)</DisplayName>
        <AccountId>432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01B916-7198-4AE1-B8BB-6B2740F101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1c3f9-0ddd-4792-9cc5-2aa494f8de60"/>
    <ds:schemaRef ds:uri="3efdb8b0-c47e-4c3c-846a-2bf99d413b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A31CE4-E368-4F85-84AE-5675010ECD47}">
  <ds:schemaRefs>
    <ds:schemaRef ds:uri="3efdb8b0-c47e-4c3c-846a-2bf99d413b35"/>
    <ds:schemaRef ds:uri="6f41c3f9-0ddd-4792-9cc5-2aa494f8de60"/>
    <ds:schemaRef ds:uri="http://schemas.microsoft.com/office/2006/documentManagement/types"/>
    <ds:schemaRef ds:uri="http://schemas.microsoft.com/office/infopath/2007/PartnerControls"/>
    <ds:schemaRef ds:uri="http://purl.org/dc/terms/"/>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5DCCC89-1D65-4077-8807-41C480ADE4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770</TotalTime>
  <Words>2276</Words>
  <Application>Microsoft Office PowerPoint</Application>
  <PresentationFormat>On-screen Show (4:3)</PresentationFormat>
  <Paragraphs>351</Paragraphs>
  <Slides>32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Arial</vt:lpstr>
      <vt:lpstr>Avenir Book</vt:lpstr>
      <vt:lpstr>Avenir Book Oblique</vt:lpstr>
      <vt:lpstr>Avenir Heavy</vt:lpstr>
      <vt:lpstr>Avenir Medium</vt:lpstr>
      <vt:lpstr>Calibri</vt:lpstr>
      <vt:lpstr>Wingdings</vt:lpstr>
      <vt:lpstr>30_SRM_CF_DG1140</vt:lpstr>
      <vt:lpstr>think-cell Slide</vt:lpstr>
      <vt:lpstr> </vt:lpstr>
      <vt:lpstr>Outline</vt:lpstr>
      <vt:lpstr>Integrated Care Plan Objectives</vt:lpstr>
      <vt:lpstr>Integrated Care Program Eligibility </vt:lpstr>
      <vt:lpstr>Program Benefits Comparison</vt:lpstr>
      <vt:lpstr>One Care &amp; SCO Plans</vt:lpstr>
      <vt:lpstr>PACE Organizations</vt:lpstr>
      <vt:lpstr>Current Enrollment </vt:lpstr>
      <vt:lpstr>One Care</vt:lpstr>
      <vt:lpstr>Background</vt:lpstr>
      <vt:lpstr>One Care Objectives </vt:lpstr>
      <vt:lpstr>Covered Services</vt:lpstr>
      <vt:lpstr>Delivery of Care/Program Structure</vt:lpstr>
      <vt:lpstr>One Care Plans and Service Areas</vt:lpstr>
      <vt:lpstr>How to Enroll in One Care</vt:lpstr>
      <vt:lpstr>Senior Care Options (SCO) </vt:lpstr>
      <vt:lpstr>Background</vt:lpstr>
      <vt:lpstr>Program Objectives</vt:lpstr>
      <vt:lpstr>Covered Services</vt:lpstr>
      <vt:lpstr>Delivery of Care/Program Structure</vt:lpstr>
      <vt:lpstr>SCO Plans and Service Areas</vt:lpstr>
      <vt:lpstr>How to Enroll in a SCO</vt:lpstr>
      <vt:lpstr>Program of All-inclusive Care for the Elderly (PACE) </vt:lpstr>
      <vt:lpstr>Background</vt:lpstr>
      <vt:lpstr>Objectives</vt:lpstr>
      <vt:lpstr>Covered Services</vt:lpstr>
      <vt:lpstr>Program Structure</vt:lpstr>
      <vt:lpstr>Delivery of Care</vt:lpstr>
      <vt:lpstr>PACE Plans and Service Areas</vt:lpstr>
      <vt:lpstr>How to Enroll in PACE</vt:lpstr>
      <vt:lpstr>Contact Us</vt:lpstr>
      <vt:lpstr>PowerPoint Presentation</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Ombudsman for Members with Disabilities in Managed and Integrated Care Programs</dc:title>
  <dc:creator>Brittany Stapelfeld</dc:creator>
  <cp:lastModifiedBy>Weiner, Rachel (ELD)</cp:lastModifiedBy>
  <cp:revision>85</cp:revision>
  <cp:lastPrinted>2017-05-16T13:28:45Z</cp:lastPrinted>
  <dcterms:created xsi:type="dcterms:W3CDTF">2017-03-27T17:40:12Z</dcterms:created>
  <dcterms:modified xsi:type="dcterms:W3CDTF">2024-02-05T19:48:58Z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