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sldIdLst>
    <p:sldId id="326" r:id="rId2"/>
    <p:sldId id="350" r:id="rId3"/>
    <p:sldId id="348" r:id="rId4"/>
    <p:sldId id="349" r:id="rId5"/>
    <p:sldId id="321" r:id="rId6"/>
    <p:sldId id="312" r:id="rId7"/>
    <p:sldId id="346" r:id="rId8"/>
    <p:sldId id="323" r:id="rId9"/>
    <p:sldId id="311" r:id="rId10"/>
    <p:sldId id="330" r:id="rId11"/>
    <p:sldId id="324" r:id="rId12"/>
    <p:sldId id="344" r:id="rId13"/>
    <p:sldId id="331" r:id="rId14"/>
    <p:sldId id="305" r:id="rId15"/>
    <p:sldId id="274" r:id="rId16"/>
    <p:sldId id="276" r:id="rId17"/>
    <p:sldId id="275" r:id="rId18"/>
    <p:sldId id="347" r:id="rId19"/>
    <p:sldId id="328" r:id="rId20"/>
    <p:sldId id="335" r:id="rId21"/>
    <p:sldId id="341" r:id="rId22"/>
    <p:sldId id="327" r:id="rId23"/>
    <p:sldId id="333" r:id="rId24"/>
    <p:sldId id="334" r:id="rId25"/>
    <p:sldId id="340" r:id="rId26"/>
    <p:sldId id="351" r:id="rId27"/>
    <p:sldId id="277" r:id="rId28"/>
    <p:sldId id="278" r:id="rId29"/>
    <p:sldId id="279" r:id="rId30"/>
    <p:sldId id="280" r:id="rId31"/>
    <p:sldId id="281" r:id="rId32"/>
    <p:sldId id="343"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well, Jennifer M (EHS)" initials="HJM(" lastIdx="1" clrIdx="0">
    <p:extLst>
      <p:ext uri="{19B8F6BF-5375-455C-9EA6-DF929625EA0E}">
        <p15:presenceInfo xmlns:p15="http://schemas.microsoft.com/office/powerpoint/2012/main" userId="S::Jennifer.M.Howell@mass.gov::5440d3bf-6f10-4bbf-b8b2-b539cbd59e0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26628E-84E8-4A6D-AEA8-E56E26AB175E}" v="108" dt="2024-02-09T01:28:01.5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13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well, Jennifer M (EHS)" userId="5440d3bf-6f10-4bbf-b8b2-b539cbd59e03" providerId="ADAL" clId="{C126628E-84E8-4A6D-AEA8-E56E26AB175E}"/>
    <pc:docChg chg="custSel addSld delSld modSld sldOrd">
      <pc:chgData name="Howell, Jennifer M (EHS)" userId="5440d3bf-6f10-4bbf-b8b2-b539cbd59e03" providerId="ADAL" clId="{C126628E-84E8-4A6D-AEA8-E56E26AB175E}" dt="2024-02-09T14:28:17.487" v="2988" actId="27636"/>
      <pc:docMkLst>
        <pc:docMk/>
      </pc:docMkLst>
      <pc:sldChg chg="ord">
        <pc:chgData name="Howell, Jennifer M (EHS)" userId="5440d3bf-6f10-4bbf-b8b2-b539cbd59e03" providerId="ADAL" clId="{C126628E-84E8-4A6D-AEA8-E56E26AB175E}" dt="2024-02-09T00:52:36.234" v="238"/>
        <pc:sldMkLst>
          <pc:docMk/>
          <pc:sldMk cId="2177519379" sldId="274"/>
        </pc:sldMkLst>
      </pc:sldChg>
      <pc:sldChg chg="modSp ord">
        <pc:chgData name="Howell, Jennifer M (EHS)" userId="5440d3bf-6f10-4bbf-b8b2-b539cbd59e03" providerId="ADAL" clId="{C126628E-84E8-4A6D-AEA8-E56E26AB175E}" dt="2024-02-09T01:20:47.630" v="1120" actId="20577"/>
        <pc:sldMkLst>
          <pc:docMk/>
          <pc:sldMk cId="3638727588" sldId="275"/>
        </pc:sldMkLst>
        <pc:graphicFrameChg chg="mod">
          <ac:chgData name="Howell, Jennifer M (EHS)" userId="5440d3bf-6f10-4bbf-b8b2-b539cbd59e03" providerId="ADAL" clId="{C126628E-84E8-4A6D-AEA8-E56E26AB175E}" dt="2024-02-09T01:20:47.630" v="1120" actId="20577"/>
          <ac:graphicFrameMkLst>
            <pc:docMk/>
            <pc:sldMk cId="3638727588" sldId="275"/>
            <ac:graphicFrameMk id="7" creationId="{3E14DD2A-D3EC-4A99-96C1-7B135071161F}"/>
          </ac:graphicFrameMkLst>
        </pc:graphicFrameChg>
      </pc:sldChg>
      <pc:sldChg chg="modSp ord">
        <pc:chgData name="Howell, Jennifer M (EHS)" userId="5440d3bf-6f10-4bbf-b8b2-b539cbd59e03" providerId="ADAL" clId="{C126628E-84E8-4A6D-AEA8-E56E26AB175E}" dt="2024-02-09T01:19:42.803" v="1090" actId="20577"/>
        <pc:sldMkLst>
          <pc:docMk/>
          <pc:sldMk cId="1715145915" sldId="276"/>
        </pc:sldMkLst>
        <pc:graphicFrameChg chg="mod">
          <ac:chgData name="Howell, Jennifer M (EHS)" userId="5440d3bf-6f10-4bbf-b8b2-b539cbd59e03" providerId="ADAL" clId="{C126628E-84E8-4A6D-AEA8-E56E26AB175E}" dt="2024-02-09T01:19:42.803" v="1090" actId="20577"/>
          <ac:graphicFrameMkLst>
            <pc:docMk/>
            <pc:sldMk cId="1715145915" sldId="276"/>
            <ac:graphicFrameMk id="7" creationId="{5DDFCD65-35BB-4375-88F7-9392B37B4DF6}"/>
          </ac:graphicFrameMkLst>
        </pc:graphicFrameChg>
      </pc:sldChg>
      <pc:sldChg chg="ord">
        <pc:chgData name="Howell, Jennifer M (EHS)" userId="5440d3bf-6f10-4bbf-b8b2-b539cbd59e03" providerId="ADAL" clId="{C126628E-84E8-4A6D-AEA8-E56E26AB175E}" dt="2024-02-09T00:54:10.611" v="254"/>
        <pc:sldMkLst>
          <pc:docMk/>
          <pc:sldMk cId="1867444582" sldId="277"/>
        </pc:sldMkLst>
      </pc:sldChg>
      <pc:sldChg chg="ord">
        <pc:chgData name="Howell, Jennifer M (EHS)" userId="5440d3bf-6f10-4bbf-b8b2-b539cbd59e03" providerId="ADAL" clId="{C126628E-84E8-4A6D-AEA8-E56E26AB175E}" dt="2024-02-09T00:54:34.664" v="258"/>
        <pc:sldMkLst>
          <pc:docMk/>
          <pc:sldMk cId="4214343834" sldId="278"/>
        </pc:sldMkLst>
      </pc:sldChg>
      <pc:sldChg chg="ord">
        <pc:chgData name="Howell, Jennifer M (EHS)" userId="5440d3bf-6f10-4bbf-b8b2-b539cbd59e03" providerId="ADAL" clId="{C126628E-84E8-4A6D-AEA8-E56E26AB175E}" dt="2024-02-09T00:54:47.236" v="260"/>
        <pc:sldMkLst>
          <pc:docMk/>
          <pc:sldMk cId="2283982141" sldId="279"/>
        </pc:sldMkLst>
      </pc:sldChg>
      <pc:sldChg chg="ord">
        <pc:chgData name="Howell, Jennifer M (EHS)" userId="5440d3bf-6f10-4bbf-b8b2-b539cbd59e03" providerId="ADAL" clId="{C126628E-84E8-4A6D-AEA8-E56E26AB175E}" dt="2024-02-09T00:54:58.613" v="262"/>
        <pc:sldMkLst>
          <pc:docMk/>
          <pc:sldMk cId="873487922" sldId="280"/>
        </pc:sldMkLst>
      </pc:sldChg>
      <pc:sldChg chg="ord">
        <pc:chgData name="Howell, Jennifer M (EHS)" userId="5440d3bf-6f10-4bbf-b8b2-b539cbd59e03" providerId="ADAL" clId="{C126628E-84E8-4A6D-AEA8-E56E26AB175E}" dt="2024-02-09T00:55:07.735" v="264"/>
        <pc:sldMkLst>
          <pc:docMk/>
          <pc:sldMk cId="1536370064" sldId="281"/>
        </pc:sldMkLst>
      </pc:sldChg>
      <pc:sldChg chg="modSp del ord">
        <pc:chgData name="Howell, Jennifer M (EHS)" userId="5440d3bf-6f10-4bbf-b8b2-b539cbd59e03" providerId="ADAL" clId="{C126628E-84E8-4A6D-AEA8-E56E26AB175E}" dt="2024-02-09T01:22:55.523" v="1127" actId="2696"/>
        <pc:sldMkLst>
          <pc:docMk/>
          <pc:sldMk cId="1865255086" sldId="282"/>
        </pc:sldMkLst>
        <pc:graphicFrameChg chg="mod">
          <ac:chgData name="Howell, Jennifer M (EHS)" userId="5440d3bf-6f10-4bbf-b8b2-b539cbd59e03" providerId="ADAL" clId="{C126628E-84E8-4A6D-AEA8-E56E26AB175E}" dt="2024-02-09T01:18:01.473" v="1024"/>
          <ac:graphicFrameMkLst>
            <pc:docMk/>
            <pc:sldMk cId="1865255086" sldId="282"/>
            <ac:graphicFrameMk id="5" creationId="{A3EE79DE-94A6-4915-B575-FC0CDED0181B}"/>
          </ac:graphicFrameMkLst>
        </pc:graphicFrameChg>
      </pc:sldChg>
      <pc:sldChg chg="modSp mod ord">
        <pc:chgData name="Howell, Jennifer M (EHS)" userId="5440d3bf-6f10-4bbf-b8b2-b539cbd59e03" providerId="ADAL" clId="{C126628E-84E8-4A6D-AEA8-E56E26AB175E}" dt="2024-02-09T01:16:20.211" v="1017" actId="20577"/>
        <pc:sldMkLst>
          <pc:docMk/>
          <pc:sldMk cId="1216726672" sldId="305"/>
        </pc:sldMkLst>
        <pc:spChg chg="mod">
          <ac:chgData name="Howell, Jennifer M (EHS)" userId="5440d3bf-6f10-4bbf-b8b2-b539cbd59e03" providerId="ADAL" clId="{C126628E-84E8-4A6D-AEA8-E56E26AB175E}" dt="2024-02-09T01:16:20.211" v="1017" actId="20577"/>
          <ac:spMkLst>
            <pc:docMk/>
            <pc:sldMk cId="1216726672" sldId="305"/>
            <ac:spMk id="3" creationId="{00000000-0000-0000-0000-000000000000}"/>
          </ac:spMkLst>
        </pc:spChg>
      </pc:sldChg>
      <pc:sldChg chg="modSp del mod">
        <pc:chgData name="Howell, Jennifer M (EHS)" userId="5440d3bf-6f10-4bbf-b8b2-b539cbd59e03" providerId="ADAL" clId="{C126628E-84E8-4A6D-AEA8-E56E26AB175E}" dt="2024-02-09T01:01:39.617" v="663" actId="2696"/>
        <pc:sldMkLst>
          <pc:docMk/>
          <pc:sldMk cId="1124655564" sldId="309"/>
        </pc:sldMkLst>
        <pc:spChg chg="mod">
          <ac:chgData name="Howell, Jennifer M (EHS)" userId="5440d3bf-6f10-4bbf-b8b2-b539cbd59e03" providerId="ADAL" clId="{C126628E-84E8-4A6D-AEA8-E56E26AB175E}" dt="2024-02-09T00:46:15.504" v="79" actId="20577"/>
          <ac:spMkLst>
            <pc:docMk/>
            <pc:sldMk cId="1124655564" sldId="309"/>
            <ac:spMk id="2" creationId="{00000000-0000-0000-0000-000000000000}"/>
          </ac:spMkLst>
        </pc:spChg>
        <pc:spChg chg="mod">
          <ac:chgData name="Howell, Jennifer M (EHS)" userId="5440d3bf-6f10-4bbf-b8b2-b539cbd59e03" providerId="ADAL" clId="{C126628E-84E8-4A6D-AEA8-E56E26AB175E}" dt="2024-02-09T00:45:29.196" v="57" actId="27636"/>
          <ac:spMkLst>
            <pc:docMk/>
            <pc:sldMk cId="1124655564" sldId="309"/>
            <ac:spMk id="3" creationId="{00000000-0000-0000-0000-000000000000}"/>
          </ac:spMkLst>
        </pc:spChg>
      </pc:sldChg>
      <pc:sldChg chg="del ord">
        <pc:chgData name="Howell, Jennifer M (EHS)" userId="5440d3bf-6f10-4bbf-b8b2-b539cbd59e03" providerId="ADAL" clId="{C126628E-84E8-4A6D-AEA8-E56E26AB175E}" dt="2024-02-09T01:47:32.489" v="1483" actId="2696"/>
        <pc:sldMkLst>
          <pc:docMk/>
          <pc:sldMk cId="3904846282" sldId="310"/>
        </pc:sldMkLst>
      </pc:sldChg>
      <pc:sldChg chg="modSp mod ord">
        <pc:chgData name="Howell, Jennifer M (EHS)" userId="5440d3bf-6f10-4bbf-b8b2-b539cbd59e03" providerId="ADAL" clId="{C126628E-84E8-4A6D-AEA8-E56E26AB175E}" dt="2024-02-09T14:28:17.487" v="2988" actId="27636"/>
        <pc:sldMkLst>
          <pc:docMk/>
          <pc:sldMk cId="4228952872" sldId="311"/>
        </pc:sldMkLst>
        <pc:spChg chg="mod">
          <ac:chgData name="Howell, Jennifer M (EHS)" userId="5440d3bf-6f10-4bbf-b8b2-b539cbd59e03" providerId="ADAL" clId="{C126628E-84E8-4A6D-AEA8-E56E26AB175E}" dt="2024-02-09T14:28:17.487" v="2988" actId="27636"/>
          <ac:spMkLst>
            <pc:docMk/>
            <pc:sldMk cId="4228952872" sldId="311"/>
            <ac:spMk id="3" creationId="{00000000-0000-0000-0000-000000000000}"/>
          </ac:spMkLst>
        </pc:spChg>
      </pc:sldChg>
      <pc:sldChg chg="modSp mod ord">
        <pc:chgData name="Howell, Jennifer M (EHS)" userId="5440d3bf-6f10-4bbf-b8b2-b539cbd59e03" providerId="ADAL" clId="{C126628E-84E8-4A6D-AEA8-E56E26AB175E}" dt="2024-02-09T01:06:48.097" v="990" actId="27636"/>
        <pc:sldMkLst>
          <pc:docMk/>
          <pc:sldMk cId="1956247121" sldId="312"/>
        </pc:sldMkLst>
        <pc:spChg chg="mod">
          <ac:chgData name="Howell, Jennifer M (EHS)" userId="5440d3bf-6f10-4bbf-b8b2-b539cbd59e03" providerId="ADAL" clId="{C126628E-84E8-4A6D-AEA8-E56E26AB175E}" dt="2024-02-09T01:06:48.097" v="990" actId="27636"/>
          <ac:spMkLst>
            <pc:docMk/>
            <pc:sldMk cId="1956247121" sldId="312"/>
            <ac:spMk id="4" creationId="{00000000-0000-0000-0000-000000000000}"/>
          </ac:spMkLst>
        </pc:spChg>
      </pc:sldChg>
      <pc:sldChg chg="modSp del mod">
        <pc:chgData name="Howell, Jennifer M (EHS)" userId="5440d3bf-6f10-4bbf-b8b2-b539cbd59e03" providerId="ADAL" clId="{C126628E-84E8-4A6D-AEA8-E56E26AB175E}" dt="2024-02-09T00:48:46.819" v="119" actId="2696"/>
        <pc:sldMkLst>
          <pc:docMk/>
          <pc:sldMk cId="39160668" sldId="313"/>
        </pc:sldMkLst>
        <pc:spChg chg="mod">
          <ac:chgData name="Howell, Jennifer M (EHS)" userId="5440d3bf-6f10-4bbf-b8b2-b539cbd59e03" providerId="ADAL" clId="{C126628E-84E8-4A6D-AEA8-E56E26AB175E}" dt="2024-02-09T00:47:28.832" v="111" actId="20577"/>
          <ac:spMkLst>
            <pc:docMk/>
            <pc:sldMk cId="39160668" sldId="313"/>
            <ac:spMk id="2" creationId="{00000000-0000-0000-0000-000000000000}"/>
          </ac:spMkLst>
        </pc:spChg>
        <pc:spChg chg="mod">
          <ac:chgData name="Howell, Jennifer M (EHS)" userId="5440d3bf-6f10-4bbf-b8b2-b539cbd59e03" providerId="ADAL" clId="{C126628E-84E8-4A6D-AEA8-E56E26AB175E}" dt="2024-02-09T00:47:38.428" v="114"/>
          <ac:spMkLst>
            <pc:docMk/>
            <pc:sldMk cId="39160668" sldId="313"/>
            <ac:spMk id="3" creationId="{00000000-0000-0000-0000-000000000000}"/>
          </ac:spMkLst>
        </pc:spChg>
      </pc:sldChg>
      <pc:sldChg chg="modSp mod ord">
        <pc:chgData name="Howell, Jennifer M (EHS)" userId="5440d3bf-6f10-4bbf-b8b2-b539cbd59e03" providerId="ADAL" clId="{C126628E-84E8-4A6D-AEA8-E56E26AB175E}" dt="2024-02-09T01:01:20.042" v="662" actId="20577"/>
        <pc:sldMkLst>
          <pc:docMk/>
          <pc:sldMk cId="3441649791" sldId="321"/>
        </pc:sldMkLst>
        <pc:spChg chg="mod">
          <ac:chgData name="Howell, Jennifer M (EHS)" userId="5440d3bf-6f10-4bbf-b8b2-b539cbd59e03" providerId="ADAL" clId="{C126628E-84E8-4A6D-AEA8-E56E26AB175E}" dt="2024-02-09T01:01:20.042" v="662" actId="20577"/>
          <ac:spMkLst>
            <pc:docMk/>
            <pc:sldMk cId="3441649791" sldId="321"/>
            <ac:spMk id="3" creationId="{00000000-0000-0000-0000-000000000000}"/>
          </ac:spMkLst>
        </pc:spChg>
      </pc:sldChg>
      <pc:sldChg chg="ord">
        <pc:chgData name="Howell, Jennifer M (EHS)" userId="5440d3bf-6f10-4bbf-b8b2-b539cbd59e03" providerId="ADAL" clId="{C126628E-84E8-4A6D-AEA8-E56E26AB175E}" dt="2024-02-09T00:46:32.844" v="85"/>
        <pc:sldMkLst>
          <pc:docMk/>
          <pc:sldMk cId="1929607121" sldId="323"/>
        </pc:sldMkLst>
      </pc:sldChg>
      <pc:sldChg chg="ord">
        <pc:chgData name="Howell, Jennifer M (EHS)" userId="5440d3bf-6f10-4bbf-b8b2-b539cbd59e03" providerId="ADAL" clId="{C126628E-84E8-4A6D-AEA8-E56E26AB175E}" dt="2024-02-07T15:08:04.744" v="18"/>
        <pc:sldMkLst>
          <pc:docMk/>
          <pc:sldMk cId="183594532" sldId="324"/>
        </pc:sldMkLst>
      </pc:sldChg>
      <pc:sldChg chg="modSp mod">
        <pc:chgData name="Howell, Jennifer M (EHS)" userId="5440d3bf-6f10-4bbf-b8b2-b539cbd59e03" providerId="ADAL" clId="{C126628E-84E8-4A6D-AEA8-E56E26AB175E}" dt="2024-02-07T15:06:50.342" v="16" actId="20577"/>
        <pc:sldMkLst>
          <pc:docMk/>
          <pc:sldMk cId="646252556" sldId="326"/>
        </pc:sldMkLst>
        <pc:spChg chg="mod">
          <ac:chgData name="Howell, Jennifer M (EHS)" userId="5440d3bf-6f10-4bbf-b8b2-b539cbd59e03" providerId="ADAL" clId="{C126628E-84E8-4A6D-AEA8-E56E26AB175E}" dt="2024-02-07T15:06:50.342" v="16" actId="20577"/>
          <ac:spMkLst>
            <pc:docMk/>
            <pc:sldMk cId="646252556" sldId="326"/>
            <ac:spMk id="3" creationId="{00000000-0000-0000-0000-000000000000}"/>
          </ac:spMkLst>
        </pc:spChg>
      </pc:sldChg>
      <pc:sldChg chg="ord">
        <pc:chgData name="Howell, Jennifer M (EHS)" userId="5440d3bf-6f10-4bbf-b8b2-b539cbd59e03" providerId="ADAL" clId="{C126628E-84E8-4A6D-AEA8-E56E26AB175E}" dt="2024-02-09T00:57:12.534" v="274"/>
        <pc:sldMkLst>
          <pc:docMk/>
          <pc:sldMk cId="2748959081" sldId="327"/>
        </pc:sldMkLst>
      </pc:sldChg>
      <pc:sldChg chg="modSp mod ord">
        <pc:chgData name="Howell, Jennifer M (EHS)" userId="5440d3bf-6f10-4bbf-b8b2-b539cbd59e03" providerId="ADAL" clId="{C126628E-84E8-4A6D-AEA8-E56E26AB175E}" dt="2024-02-09T00:48:08.489" v="117" actId="13926"/>
        <pc:sldMkLst>
          <pc:docMk/>
          <pc:sldMk cId="2704393201" sldId="330"/>
        </pc:sldMkLst>
        <pc:spChg chg="mod">
          <ac:chgData name="Howell, Jennifer M (EHS)" userId="5440d3bf-6f10-4bbf-b8b2-b539cbd59e03" providerId="ADAL" clId="{C126628E-84E8-4A6D-AEA8-E56E26AB175E}" dt="2024-02-09T00:48:08.489" v="117" actId="13926"/>
          <ac:spMkLst>
            <pc:docMk/>
            <pc:sldMk cId="2704393201" sldId="330"/>
            <ac:spMk id="3" creationId="{00000000-0000-0000-0000-000000000000}"/>
          </ac:spMkLst>
        </pc:spChg>
      </pc:sldChg>
      <pc:sldChg chg="modSp mod ord">
        <pc:chgData name="Howell, Jennifer M (EHS)" userId="5440d3bf-6f10-4bbf-b8b2-b539cbd59e03" providerId="ADAL" clId="{C126628E-84E8-4A6D-AEA8-E56E26AB175E}" dt="2024-02-09T00:50:04.276" v="232" actId="6549"/>
        <pc:sldMkLst>
          <pc:docMk/>
          <pc:sldMk cId="1333462379" sldId="331"/>
        </pc:sldMkLst>
        <pc:spChg chg="mod">
          <ac:chgData name="Howell, Jennifer M (EHS)" userId="5440d3bf-6f10-4bbf-b8b2-b539cbd59e03" providerId="ADAL" clId="{C126628E-84E8-4A6D-AEA8-E56E26AB175E}" dt="2024-02-09T00:50:04.276" v="232" actId="6549"/>
          <ac:spMkLst>
            <pc:docMk/>
            <pc:sldMk cId="1333462379" sldId="331"/>
            <ac:spMk id="3" creationId="{00000000-0000-0000-0000-000000000000}"/>
          </ac:spMkLst>
        </pc:spChg>
      </pc:sldChg>
      <pc:sldChg chg="ord">
        <pc:chgData name="Howell, Jennifer M (EHS)" userId="5440d3bf-6f10-4bbf-b8b2-b539cbd59e03" providerId="ADAL" clId="{C126628E-84E8-4A6D-AEA8-E56E26AB175E}" dt="2024-02-09T00:57:26.762" v="276"/>
        <pc:sldMkLst>
          <pc:docMk/>
          <pc:sldMk cId="1912894131" sldId="333"/>
        </pc:sldMkLst>
      </pc:sldChg>
      <pc:sldChg chg="ord">
        <pc:chgData name="Howell, Jennifer M (EHS)" userId="5440d3bf-6f10-4bbf-b8b2-b539cbd59e03" providerId="ADAL" clId="{C126628E-84E8-4A6D-AEA8-E56E26AB175E}" dt="2024-02-09T00:57:49.983" v="278"/>
        <pc:sldMkLst>
          <pc:docMk/>
          <pc:sldMk cId="684391826" sldId="334"/>
        </pc:sldMkLst>
      </pc:sldChg>
      <pc:sldChg chg="modSp mod">
        <pc:chgData name="Howell, Jennifer M (EHS)" userId="5440d3bf-6f10-4bbf-b8b2-b539cbd59e03" providerId="ADAL" clId="{C126628E-84E8-4A6D-AEA8-E56E26AB175E}" dt="2024-02-09T01:54:55.292" v="1727" actId="20577"/>
        <pc:sldMkLst>
          <pc:docMk/>
          <pc:sldMk cId="1729269962" sldId="335"/>
        </pc:sldMkLst>
        <pc:spChg chg="mod">
          <ac:chgData name="Howell, Jennifer M (EHS)" userId="5440d3bf-6f10-4bbf-b8b2-b539cbd59e03" providerId="ADAL" clId="{C126628E-84E8-4A6D-AEA8-E56E26AB175E}" dt="2024-02-09T01:54:55.292" v="1727" actId="20577"/>
          <ac:spMkLst>
            <pc:docMk/>
            <pc:sldMk cId="1729269962" sldId="335"/>
            <ac:spMk id="3" creationId="{00000000-0000-0000-0000-000000000000}"/>
          </ac:spMkLst>
        </pc:spChg>
      </pc:sldChg>
      <pc:sldChg chg="modSp del mod">
        <pc:chgData name="Howell, Jennifer M (EHS)" userId="5440d3bf-6f10-4bbf-b8b2-b539cbd59e03" providerId="ADAL" clId="{C126628E-84E8-4A6D-AEA8-E56E26AB175E}" dt="2024-02-09T01:32:22.493" v="1477" actId="2696"/>
        <pc:sldMkLst>
          <pc:docMk/>
          <pc:sldMk cId="3948051354" sldId="336"/>
        </pc:sldMkLst>
        <pc:spChg chg="mod">
          <ac:chgData name="Howell, Jennifer M (EHS)" userId="5440d3bf-6f10-4bbf-b8b2-b539cbd59e03" providerId="ADAL" clId="{C126628E-84E8-4A6D-AEA8-E56E26AB175E}" dt="2024-02-09T01:32:04.270" v="1476" actId="6549"/>
          <ac:spMkLst>
            <pc:docMk/>
            <pc:sldMk cId="3948051354" sldId="336"/>
            <ac:spMk id="3" creationId="{00000000-0000-0000-0000-000000000000}"/>
          </ac:spMkLst>
        </pc:spChg>
      </pc:sldChg>
      <pc:sldChg chg="modSp del mod">
        <pc:chgData name="Howell, Jennifer M (EHS)" userId="5440d3bf-6f10-4bbf-b8b2-b539cbd59e03" providerId="ADAL" clId="{C126628E-84E8-4A6D-AEA8-E56E26AB175E}" dt="2024-02-09T01:33:01.209" v="1480" actId="2696"/>
        <pc:sldMkLst>
          <pc:docMk/>
          <pc:sldMk cId="1027012789" sldId="337"/>
        </pc:sldMkLst>
        <pc:spChg chg="mod">
          <ac:chgData name="Howell, Jennifer M (EHS)" userId="5440d3bf-6f10-4bbf-b8b2-b539cbd59e03" providerId="ADAL" clId="{C126628E-84E8-4A6D-AEA8-E56E26AB175E}" dt="2024-02-09T01:31:18.248" v="1473" actId="20577"/>
          <ac:spMkLst>
            <pc:docMk/>
            <pc:sldMk cId="1027012789" sldId="337"/>
            <ac:spMk id="3" creationId="{00000000-0000-0000-0000-000000000000}"/>
          </ac:spMkLst>
        </pc:spChg>
      </pc:sldChg>
      <pc:sldChg chg="modSp del mod">
        <pc:chgData name="Howell, Jennifer M (EHS)" userId="5440d3bf-6f10-4bbf-b8b2-b539cbd59e03" providerId="ADAL" clId="{C126628E-84E8-4A6D-AEA8-E56E26AB175E}" dt="2024-02-09T01:49:11.629" v="1484" actId="2696"/>
        <pc:sldMkLst>
          <pc:docMk/>
          <pc:sldMk cId="435893095" sldId="338"/>
        </pc:sldMkLst>
        <pc:spChg chg="mod">
          <ac:chgData name="Howell, Jennifer M (EHS)" userId="5440d3bf-6f10-4bbf-b8b2-b539cbd59e03" providerId="ADAL" clId="{C126628E-84E8-4A6D-AEA8-E56E26AB175E}" dt="2024-02-09T01:31:46.866" v="1475" actId="5793"/>
          <ac:spMkLst>
            <pc:docMk/>
            <pc:sldMk cId="435893095" sldId="338"/>
            <ac:spMk id="3" creationId="{00000000-0000-0000-0000-000000000000}"/>
          </ac:spMkLst>
        </pc:spChg>
      </pc:sldChg>
      <pc:sldChg chg="modSp mod">
        <pc:chgData name="Howell, Jennifer M (EHS)" userId="5440d3bf-6f10-4bbf-b8b2-b539cbd59e03" providerId="ADAL" clId="{C126628E-84E8-4A6D-AEA8-E56E26AB175E}" dt="2024-02-09T14:20:01.584" v="2936" actId="313"/>
        <pc:sldMkLst>
          <pc:docMk/>
          <pc:sldMk cId="239226536" sldId="340"/>
        </pc:sldMkLst>
        <pc:spChg chg="mod">
          <ac:chgData name="Howell, Jennifer M (EHS)" userId="5440d3bf-6f10-4bbf-b8b2-b539cbd59e03" providerId="ADAL" clId="{C126628E-84E8-4A6D-AEA8-E56E26AB175E}" dt="2024-02-09T14:08:40.041" v="1865" actId="20577"/>
          <ac:spMkLst>
            <pc:docMk/>
            <pc:sldMk cId="239226536" sldId="340"/>
            <ac:spMk id="2" creationId="{00000000-0000-0000-0000-000000000000}"/>
          </ac:spMkLst>
        </pc:spChg>
        <pc:spChg chg="mod">
          <ac:chgData name="Howell, Jennifer M (EHS)" userId="5440d3bf-6f10-4bbf-b8b2-b539cbd59e03" providerId="ADAL" clId="{C126628E-84E8-4A6D-AEA8-E56E26AB175E}" dt="2024-02-09T14:20:01.584" v="2936" actId="313"/>
          <ac:spMkLst>
            <pc:docMk/>
            <pc:sldMk cId="239226536" sldId="340"/>
            <ac:spMk id="3" creationId="{00000000-0000-0000-0000-000000000000}"/>
          </ac:spMkLst>
        </pc:spChg>
      </pc:sldChg>
      <pc:sldChg chg="modSp mod">
        <pc:chgData name="Howell, Jennifer M (EHS)" userId="5440d3bf-6f10-4bbf-b8b2-b539cbd59e03" providerId="ADAL" clId="{C126628E-84E8-4A6D-AEA8-E56E26AB175E}" dt="2024-02-09T01:49:27.050" v="1490" actId="20577"/>
        <pc:sldMkLst>
          <pc:docMk/>
          <pc:sldMk cId="2568970725" sldId="341"/>
        </pc:sldMkLst>
        <pc:spChg chg="mod">
          <ac:chgData name="Howell, Jennifer M (EHS)" userId="5440d3bf-6f10-4bbf-b8b2-b539cbd59e03" providerId="ADAL" clId="{C126628E-84E8-4A6D-AEA8-E56E26AB175E}" dt="2024-02-09T01:49:27.050" v="1490" actId="20577"/>
          <ac:spMkLst>
            <pc:docMk/>
            <pc:sldMk cId="2568970725" sldId="341"/>
            <ac:spMk id="2" creationId="{00000000-0000-0000-0000-000000000000}"/>
          </ac:spMkLst>
        </pc:spChg>
      </pc:sldChg>
      <pc:sldChg chg="modSp del mod">
        <pc:chgData name="Howell, Jennifer M (EHS)" userId="5440d3bf-6f10-4bbf-b8b2-b539cbd59e03" providerId="ADAL" clId="{C126628E-84E8-4A6D-AEA8-E56E26AB175E}" dt="2024-02-09T01:33:45.526" v="1481" actId="2696"/>
        <pc:sldMkLst>
          <pc:docMk/>
          <pc:sldMk cId="1350090465" sldId="342"/>
        </pc:sldMkLst>
        <pc:spChg chg="mod">
          <ac:chgData name="Howell, Jennifer M (EHS)" userId="5440d3bf-6f10-4bbf-b8b2-b539cbd59e03" providerId="ADAL" clId="{C126628E-84E8-4A6D-AEA8-E56E26AB175E}" dt="2024-02-09T01:23:49.778" v="1180" actId="20577"/>
          <ac:spMkLst>
            <pc:docMk/>
            <pc:sldMk cId="1350090465" sldId="342"/>
            <ac:spMk id="3" creationId="{00000000-0000-0000-0000-000000000000}"/>
          </ac:spMkLst>
        </pc:spChg>
      </pc:sldChg>
      <pc:sldChg chg="ord">
        <pc:chgData name="Howell, Jennifer M (EHS)" userId="5440d3bf-6f10-4bbf-b8b2-b539cbd59e03" providerId="ADAL" clId="{C126628E-84E8-4A6D-AEA8-E56E26AB175E}" dt="2024-02-07T15:08:14.235" v="22"/>
        <pc:sldMkLst>
          <pc:docMk/>
          <pc:sldMk cId="3732359276" sldId="344"/>
        </pc:sldMkLst>
      </pc:sldChg>
      <pc:sldChg chg="del">
        <pc:chgData name="Howell, Jennifer M (EHS)" userId="5440d3bf-6f10-4bbf-b8b2-b539cbd59e03" providerId="ADAL" clId="{C126628E-84E8-4A6D-AEA8-E56E26AB175E}" dt="2024-02-09T01:29:25.725" v="1466" actId="2696"/>
        <pc:sldMkLst>
          <pc:docMk/>
          <pc:sldMk cId="1922462967" sldId="345"/>
        </pc:sldMkLst>
      </pc:sldChg>
      <pc:sldChg chg="modSp mod ord">
        <pc:chgData name="Howell, Jennifer M (EHS)" userId="5440d3bf-6f10-4bbf-b8b2-b539cbd59e03" providerId="ADAL" clId="{C126628E-84E8-4A6D-AEA8-E56E26AB175E}" dt="2024-02-09T01:46:37.197" v="1482" actId="13926"/>
        <pc:sldMkLst>
          <pc:docMk/>
          <pc:sldMk cId="2914694530" sldId="346"/>
        </pc:sldMkLst>
        <pc:spChg chg="mod">
          <ac:chgData name="Howell, Jennifer M (EHS)" userId="5440d3bf-6f10-4bbf-b8b2-b539cbd59e03" providerId="ADAL" clId="{C126628E-84E8-4A6D-AEA8-E56E26AB175E}" dt="2024-02-09T01:46:37.197" v="1482" actId="13926"/>
          <ac:spMkLst>
            <pc:docMk/>
            <pc:sldMk cId="2914694530" sldId="346"/>
            <ac:spMk id="4" creationId="{00000000-0000-0000-0000-000000000000}"/>
          </ac:spMkLst>
        </pc:spChg>
      </pc:sldChg>
      <pc:sldChg chg="modSp add mod">
        <pc:chgData name="Howell, Jennifer M (EHS)" userId="5440d3bf-6f10-4bbf-b8b2-b539cbd59e03" providerId="ADAL" clId="{C126628E-84E8-4A6D-AEA8-E56E26AB175E}" dt="2024-02-09T01:22:48.453" v="1126" actId="14100"/>
        <pc:sldMkLst>
          <pc:docMk/>
          <pc:sldMk cId="88078866" sldId="347"/>
        </pc:sldMkLst>
        <pc:spChg chg="mod">
          <ac:chgData name="Howell, Jennifer M (EHS)" userId="5440d3bf-6f10-4bbf-b8b2-b539cbd59e03" providerId="ADAL" clId="{C126628E-84E8-4A6D-AEA8-E56E26AB175E}" dt="2024-02-09T01:22:48.453" v="1126" actId="14100"/>
          <ac:spMkLst>
            <pc:docMk/>
            <pc:sldMk cId="88078866" sldId="347"/>
            <ac:spMk id="4" creationId="{00000000-0000-0000-0000-000000000000}"/>
          </ac:spMkLst>
        </pc:spChg>
        <pc:graphicFrameChg chg="mod">
          <ac:chgData name="Howell, Jennifer M (EHS)" userId="5440d3bf-6f10-4bbf-b8b2-b539cbd59e03" providerId="ADAL" clId="{C126628E-84E8-4A6D-AEA8-E56E26AB175E}" dt="2024-02-09T01:22:29.432" v="1123"/>
          <ac:graphicFrameMkLst>
            <pc:docMk/>
            <pc:sldMk cId="88078866" sldId="347"/>
            <ac:graphicFrameMk id="7" creationId="{3E14DD2A-D3EC-4A99-96C1-7B135071161F}"/>
          </ac:graphicFrameMkLst>
        </pc:graphicFrameChg>
      </pc:sldChg>
      <pc:sldChg chg="modSp add mod ord">
        <pc:chgData name="Howell, Jennifer M (EHS)" userId="5440d3bf-6f10-4bbf-b8b2-b539cbd59e03" providerId="ADAL" clId="{C126628E-84E8-4A6D-AEA8-E56E26AB175E}" dt="2024-02-09T13:58:52.614" v="1750" actId="5793"/>
        <pc:sldMkLst>
          <pc:docMk/>
          <pc:sldMk cId="2996230466" sldId="348"/>
        </pc:sldMkLst>
        <pc:spChg chg="mod">
          <ac:chgData name="Howell, Jennifer M (EHS)" userId="5440d3bf-6f10-4bbf-b8b2-b539cbd59e03" providerId="ADAL" clId="{C126628E-84E8-4A6D-AEA8-E56E26AB175E}" dt="2024-02-09T02:02:05.561" v="1743" actId="27636"/>
          <ac:spMkLst>
            <pc:docMk/>
            <pc:sldMk cId="2996230466" sldId="348"/>
            <ac:spMk id="2" creationId="{00000000-0000-0000-0000-000000000000}"/>
          </ac:spMkLst>
        </pc:spChg>
        <pc:spChg chg="mod">
          <ac:chgData name="Howell, Jennifer M (EHS)" userId="5440d3bf-6f10-4bbf-b8b2-b539cbd59e03" providerId="ADAL" clId="{C126628E-84E8-4A6D-AEA8-E56E26AB175E}" dt="2024-02-09T13:58:52.614" v="1750" actId="5793"/>
          <ac:spMkLst>
            <pc:docMk/>
            <pc:sldMk cId="2996230466" sldId="348"/>
            <ac:spMk id="3" creationId="{00000000-0000-0000-0000-000000000000}"/>
          </ac:spMkLst>
        </pc:spChg>
      </pc:sldChg>
      <pc:sldChg chg="modSp add mod">
        <pc:chgData name="Howell, Jennifer M (EHS)" userId="5440d3bf-6f10-4bbf-b8b2-b539cbd59e03" providerId="ADAL" clId="{C126628E-84E8-4A6D-AEA8-E56E26AB175E}" dt="2024-02-09T14:00:13.616" v="1758" actId="5793"/>
        <pc:sldMkLst>
          <pc:docMk/>
          <pc:sldMk cId="1343185257" sldId="349"/>
        </pc:sldMkLst>
        <pc:spChg chg="mod">
          <ac:chgData name="Howell, Jennifer M (EHS)" userId="5440d3bf-6f10-4bbf-b8b2-b539cbd59e03" providerId="ADAL" clId="{C126628E-84E8-4A6D-AEA8-E56E26AB175E}" dt="2024-02-09T14:00:13.616" v="1758" actId="5793"/>
          <ac:spMkLst>
            <pc:docMk/>
            <pc:sldMk cId="1343185257" sldId="349"/>
            <ac:spMk id="3" creationId="{00000000-0000-0000-0000-000000000000}"/>
          </ac:spMkLst>
        </pc:spChg>
      </pc:sldChg>
      <pc:sldChg chg="modSp add mod ord">
        <pc:chgData name="Howell, Jennifer M (EHS)" userId="5440d3bf-6f10-4bbf-b8b2-b539cbd59e03" providerId="ADAL" clId="{C126628E-84E8-4A6D-AEA8-E56E26AB175E}" dt="2024-02-09T14:21:49.606" v="2939" actId="20577"/>
        <pc:sldMkLst>
          <pc:docMk/>
          <pc:sldMk cId="1531135030" sldId="350"/>
        </pc:sldMkLst>
        <pc:spChg chg="mod">
          <ac:chgData name="Howell, Jennifer M (EHS)" userId="5440d3bf-6f10-4bbf-b8b2-b539cbd59e03" providerId="ADAL" clId="{C126628E-84E8-4A6D-AEA8-E56E26AB175E}" dt="2024-02-09T02:01:29.753" v="1738" actId="27636"/>
          <ac:spMkLst>
            <pc:docMk/>
            <pc:sldMk cId="1531135030" sldId="350"/>
            <ac:spMk id="2" creationId="{00000000-0000-0000-0000-000000000000}"/>
          </ac:spMkLst>
        </pc:spChg>
        <pc:spChg chg="mod">
          <ac:chgData name="Howell, Jennifer M (EHS)" userId="5440d3bf-6f10-4bbf-b8b2-b539cbd59e03" providerId="ADAL" clId="{C126628E-84E8-4A6D-AEA8-E56E26AB175E}" dt="2024-02-09T14:21:49.606" v="2939" actId="20577"/>
          <ac:spMkLst>
            <pc:docMk/>
            <pc:sldMk cId="1531135030" sldId="350"/>
            <ac:spMk id="3" creationId="{00000000-0000-0000-0000-000000000000}"/>
          </ac:spMkLst>
        </pc:spChg>
      </pc:sldChg>
      <pc:sldChg chg="modSp add mod">
        <pc:chgData name="Howell, Jennifer M (EHS)" userId="5440d3bf-6f10-4bbf-b8b2-b539cbd59e03" providerId="ADAL" clId="{C126628E-84E8-4A6D-AEA8-E56E26AB175E}" dt="2024-02-09T14:22:24.086" v="2959" actId="20577"/>
        <pc:sldMkLst>
          <pc:docMk/>
          <pc:sldMk cId="1001007392" sldId="351"/>
        </pc:sldMkLst>
        <pc:spChg chg="mod">
          <ac:chgData name="Howell, Jennifer M (EHS)" userId="5440d3bf-6f10-4bbf-b8b2-b539cbd59e03" providerId="ADAL" clId="{C126628E-84E8-4A6D-AEA8-E56E26AB175E}" dt="2024-02-09T14:22:24.086" v="2959" actId="20577"/>
          <ac:spMkLst>
            <pc:docMk/>
            <pc:sldMk cId="1001007392" sldId="351"/>
            <ac:spMk id="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FB8E2D-72B5-41E4-A325-FB268CA326C2}"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C1BE5188-CD66-4226-AF3A-93F57885D8B1}">
      <dgm:prSet/>
      <dgm:spPr/>
      <dgm:t>
        <a:bodyPr/>
        <a:lstStyle/>
        <a:p>
          <a:r>
            <a:rPr lang="en-US" dirty="0"/>
            <a:t>Information will be required to complete screening for housing, even if not at the time of initial application. If information cannot be provided in a timely manner, the individual risks losing the housing</a:t>
          </a:r>
        </a:p>
      </dgm:t>
    </dgm:pt>
    <dgm:pt modelId="{64C0AB08-7DA3-4CFC-B43E-0C216F7F474C}" type="parTrans" cxnId="{E8AB91F0-7FFF-4386-A816-221FE9F7217D}">
      <dgm:prSet/>
      <dgm:spPr/>
      <dgm:t>
        <a:bodyPr/>
        <a:lstStyle/>
        <a:p>
          <a:endParaRPr lang="en-US"/>
        </a:p>
      </dgm:t>
    </dgm:pt>
    <dgm:pt modelId="{D48FACAA-A2C7-40D0-B22B-C4729A6388A8}" type="sibTrans" cxnId="{E8AB91F0-7FFF-4386-A816-221FE9F7217D}">
      <dgm:prSet/>
      <dgm:spPr/>
      <dgm:t>
        <a:bodyPr/>
        <a:lstStyle/>
        <a:p>
          <a:endParaRPr lang="en-US"/>
        </a:p>
      </dgm:t>
    </dgm:pt>
    <dgm:pt modelId="{8777F781-728D-40AF-89E6-E71FD56C93DE}">
      <dgm:prSet/>
      <dgm:spPr/>
      <dgm:t>
        <a:bodyPr/>
        <a:lstStyle/>
        <a:p>
          <a:r>
            <a:rPr lang="en-US" dirty="0"/>
            <a:t>Important documents to collect (for all household members):</a:t>
          </a:r>
        </a:p>
      </dgm:t>
    </dgm:pt>
    <dgm:pt modelId="{57215AA2-2A09-476F-8ECC-5B81345CECFD}" type="parTrans" cxnId="{A978C320-6141-4279-99E2-344F1C269125}">
      <dgm:prSet/>
      <dgm:spPr/>
      <dgm:t>
        <a:bodyPr/>
        <a:lstStyle/>
        <a:p>
          <a:endParaRPr lang="en-US"/>
        </a:p>
      </dgm:t>
    </dgm:pt>
    <dgm:pt modelId="{1372BE89-80C9-48F9-902E-9F24CAAAE76E}" type="sibTrans" cxnId="{A978C320-6141-4279-99E2-344F1C269125}">
      <dgm:prSet/>
      <dgm:spPr/>
      <dgm:t>
        <a:bodyPr/>
        <a:lstStyle/>
        <a:p>
          <a:endParaRPr lang="en-US"/>
        </a:p>
      </dgm:t>
    </dgm:pt>
    <dgm:pt modelId="{CDB4B031-354B-46F2-9940-9A88B6DC3624}">
      <dgm:prSet/>
      <dgm:spPr/>
      <dgm:t>
        <a:bodyPr/>
        <a:lstStyle/>
        <a:p>
          <a:r>
            <a:rPr lang="en-US" dirty="0"/>
            <a:t>Birth Certificate</a:t>
          </a:r>
        </a:p>
      </dgm:t>
    </dgm:pt>
    <dgm:pt modelId="{E1DEA6FF-C010-4FDE-9771-077447374B9C}" type="parTrans" cxnId="{A6909D21-A935-492C-B308-E8DB04DCA5AB}">
      <dgm:prSet/>
      <dgm:spPr/>
      <dgm:t>
        <a:bodyPr/>
        <a:lstStyle/>
        <a:p>
          <a:endParaRPr lang="en-US"/>
        </a:p>
      </dgm:t>
    </dgm:pt>
    <dgm:pt modelId="{CB296DB8-2B58-4FB7-873C-6F9A23D2C162}" type="sibTrans" cxnId="{A6909D21-A935-492C-B308-E8DB04DCA5AB}">
      <dgm:prSet/>
      <dgm:spPr/>
      <dgm:t>
        <a:bodyPr/>
        <a:lstStyle/>
        <a:p>
          <a:endParaRPr lang="en-US"/>
        </a:p>
      </dgm:t>
    </dgm:pt>
    <dgm:pt modelId="{10151AFF-675D-4086-B475-2F521FB69838}">
      <dgm:prSet/>
      <dgm:spPr/>
      <dgm:t>
        <a:bodyPr/>
        <a:lstStyle/>
        <a:p>
          <a:r>
            <a:rPr lang="en-US" dirty="0"/>
            <a:t>Photo ID</a:t>
          </a:r>
        </a:p>
      </dgm:t>
    </dgm:pt>
    <dgm:pt modelId="{E96E3057-B903-414E-A768-35A9786AAD6E}" type="parTrans" cxnId="{32FE0203-058B-41AF-B3CF-ECDA89C7FD4F}">
      <dgm:prSet/>
      <dgm:spPr/>
      <dgm:t>
        <a:bodyPr/>
        <a:lstStyle/>
        <a:p>
          <a:endParaRPr lang="en-US"/>
        </a:p>
      </dgm:t>
    </dgm:pt>
    <dgm:pt modelId="{759D53E6-6E36-460E-8934-0BB704E44103}" type="sibTrans" cxnId="{32FE0203-058B-41AF-B3CF-ECDA89C7FD4F}">
      <dgm:prSet/>
      <dgm:spPr/>
      <dgm:t>
        <a:bodyPr/>
        <a:lstStyle/>
        <a:p>
          <a:endParaRPr lang="en-US"/>
        </a:p>
      </dgm:t>
    </dgm:pt>
    <dgm:pt modelId="{571B0998-266D-42BD-9488-F4C210CD4FB4}">
      <dgm:prSet/>
      <dgm:spPr/>
      <dgm:t>
        <a:bodyPr/>
        <a:lstStyle/>
        <a:p>
          <a:r>
            <a:rPr lang="en-US" dirty="0"/>
            <a:t>Social Security Card</a:t>
          </a:r>
        </a:p>
      </dgm:t>
    </dgm:pt>
    <dgm:pt modelId="{7010848A-4113-4C79-9B5B-3DE4B69E3785}" type="parTrans" cxnId="{7EA5C506-721F-466C-940F-B9411EAA4209}">
      <dgm:prSet/>
      <dgm:spPr/>
      <dgm:t>
        <a:bodyPr/>
        <a:lstStyle/>
        <a:p>
          <a:endParaRPr lang="en-US"/>
        </a:p>
      </dgm:t>
    </dgm:pt>
    <dgm:pt modelId="{6597A2B9-31EA-44D1-8677-BC3EC6E27D2D}" type="sibTrans" cxnId="{7EA5C506-721F-466C-940F-B9411EAA4209}">
      <dgm:prSet/>
      <dgm:spPr/>
      <dgm:t>
        <a:bodyPr/>
        <a:lstStyle/>
        <a:p>
          <a:endParaRPr lang="en-US"/>
        </a:p>
      </dgm:t>
    </dgm:pt>
    <dgm:pt modelId="{3DBD5AA0-4EAD-40F3-88DC-5661A5A5CFF2}">
      <dgm:prSet/>
      <dgm:spPr/>
      <dgm:t>
        <a:bodyPr/>
        <a:lstStyle/>
        <a:p>
          <a:r>
            <a:rPr lang="en-US" dirty="0"/>
            <a:t>Income statements </a:t>
          </a:r>
        </a:p>
      </dgm:t>
    </dgm:pt>
    <dgm:pt modelId="{FA348A6A-F2AD-44B7-8A65-2D6348DCB717}" type="parTrans" cxnId="{40048F13-DCDF-4D5D-89ED-F685E09A307A}">
      <dgm:prSet/>
      <dgm:spPr/>
      <dgm:t>
        <a:bodyPr/>
        <a:lstStyle/>
        <a:p>
          <a:endParaRPr lang="en-US"/>
        </a:p>
      </dgm:t>
    </dgm:pt>
    <dgm:pt modelId="{84F8965C-6C81-4214-ADC4-9C54E3C8C2B9}" type="sibTrans" cxnId="{40048F13-DCDF-4D5D-89ED-F685E09A307A}">
      <dgm:prSet/>
      <dgm:spPr/>
      <dgm:t>
        <a:bodyPr/>
        <a:lstStyle/>
        <a:p>
          <a:endParaRPr lang="en-US"/>
        </a:p>
      </dgm:t>
    </dgm:pt>
    <dgm:pt modelId="{AAED6089-5753-4733-A30C-94BA6625F0E3}">
      <dgm:prSet/>
      <dgm:spPr/>
      <dgm:t>
        <a:bodyPr/>
        <a:lstStyle/>
        <a:p>
          <a:r>
            <a:rPr lang="en-US" dirty="0"/>
            <a:t>Bank Statements</a:t>
          </a:r>
        </a:p>
      </dgm:t>
    </dgm:pt>
    <dgm:pt modelId="{7B9AAA55-7283-4064-9CED-1BE7043BE90B}" type="parTrans" cxnId="{35582972-0C42-4426-88CB-C912775BCB7F}">
      <dgm:prSet/>
      <dgm:spPr/>
      <dgm:t>
        <a:bodyPr/>
        <a:lstStyle/>
        <a:p>
          <a:endParaRPr lang="en-US"/>
        </a:p>
      </dgm:t>
    </dgm:pt>
    <dgm:pt modelId="{9354170D-FFB2-4461-9233-2D57DFBD2144}" type="sibTrans" cxnId="{35582972-0C42-4426-88CB-C912775BCB7F}">
      <dgm:prSet/>
      <dgm:spPr/>
      <dgm:t>
        <a:bodyPr/>
        <a:lstStyle/>
        <a:p>
          <a:endParaRPr lang="en-US"/>
        </a:p>
      </dgm:t>
    </dgm:pt>
    <dgm:pt modelId="{4CF8038E-8538-4FBB-9420-DFCE054086A8}">
      <dgm:prSet/>
      <dgm:spPr/>
      <dgm:t>
        <a:bodyPr/>
        <a:lstStyle/>
        <a:p>
          <a:r>
            <a:rPr lang="en-US" dirty="0"/>
            <a:t>Other asset statements</a:t>
          </a:r>
        </a:p>
      </dgm:t>
    </dgm:pt>
    <dgm:pt modelId="{35E4044D-34A5-4F5F-9F80-89E2F66BED82}" type="parTrans" cxnId="{E86BBE3C-CBBA-4558-8098-A5D4BB68144A}">
      <dgm:prSet/>
      <dgm:spPr/>
      <dgm:t>
        <a:bodyPr/>
        <a:lstStyle/>
        <a:p>
          <a:endParaRPr lang="en-US"/>
        </a:p>
      </dgm:t>
    </dgm:pt>
    <dgm:pt modelId="{157A3567-8136-4D76-AF13-EE73352A6068}" type="sibTrans" cxnId="{E86BBE3C-CBBA-4558-8098-A5D4BB68144A}">
      <dgm:prSet/>
      <dgm:spPr/>
      <dgm:t>
        <a:bodyPr/>
        <a:lstStyle/>
        <a:p>
          <a:endParaRPr lang="en-US"/>
        </a:p>
      </dgm:t>
    </dgm:pt>
    <dgm:pt modelId="{44E5BDB3-D2D1-4846-9A71-1F092AA88995}" type="pres">
      <dgm:prSet presAssocID="{46FB8E2D-72B5-41E4-A325-FB268CA326C2}" presName="linear" presStyleCnt="0">
        <dgm:presLayoutVars>
          <dgm:animLvl val="lvl"/>
          <dgm:resizeHandles val="exact"/>
        </dgm:presLayoutVars>
      </dgm:prSet>
      <dgm:spPr/>
    </dgm:pt>
    <dgm:pt modelId="{BA5EC821-169A-4BFD-9874-E3080EEE242A}" type="pres">
      <dgm:prSet presAssocID="{C1BE5188-CD66-4226-AF3A-93F57885D8B1}" presName="parentText" presStyleLbl="node1" presStyleIdx="0" presStyleCnt="2">
        <dgm:presLayoutVars>
          <dgm:chMax val="0"/>
          <dgm:bulletEnabled val="1"/>
        </dgm:presLayoutVars>
      </dgm:prSet>
      <dgm:spPr/>
    </dgm:pt>
    <dgm:pt modelId="{7885F089-BC0D-4001-B75B-A690A509051B}" type="pres">
      <dgm:prSet presAssocID="{D48FACAA-A2C7-40D0-B22B-C4729A6388A8}" presName="spacer" presStyleCnt="0"/>
      <dgm:spPr/>
    </dgm:pt>
    <dgm:pt modelId="{295AC64A-757E-470A-B8C1-C425F2B1341E}" type="pres">
      <dgm:prSet presAssocID="{8777F781-728D-40AF-89E6-E71FD56C93DE}" presName="parentText" presStyleLbl="node1" presStyleIdx="1" presStyleCnt="2">
        <dgm:presLayoutVars>
          <dgm:chMax val="0"/>
          <dgm:bulletEnabled val="1"/>
        </dgm:presLayoutVars>
      </dgm:prSet>
      <dgm:spPr/>
    </dgm:pt>
    <dgm:pt modelId="{537F59AE-8F0F-42EC-96A3-CBAEC84FD7C6}" type="pres">
      <dgm:prSet presAssocID="{8777F781-728D-40AF-89E6-E71FD56C93DE}" presName="childText" presStyleLbl="revTx" presStyleIdx="0" presStyleCnt="1">
        <dgm:presLayoutVars>
          <dgm:bulletEnabled val="1"/>
        </dgm:presLayoutVars>
      </dgm:prSet>
      <dgm:spPr/>
    </dgm:pt>
  </dgm:ptLst>
  <dgm:cxnLst>
    <dgm:cxn modelId="{32FE0203-058B-41AF-B3CF-ECDA89C7FD4F}" srcId="{8777F781-728D-40AF-89E6-E71FD56C93DE}" destId="{10151AFF-675D-4086-B475-2F521FB69838}" srcOrd="1" destOrd="0" parTransId="{E96E3057-B903-414E-A768-35A9786AAD6E}" sibTransId="{759D53E6-6E36-460E-8934-0BB704E44103}"/>
    <dgm:cxn modelId="{7EA5C506-721F-466C-940F-B9411EAA4209}" srcId="{8777F781-728D-40AF-89E6-E71FD56C93DE}" destId="{571B0998-266D-42BD-9488-F4C210CD4FB4}" srcOrd="2" destOrd="0" parTransId="{7010848A-4113-4C79-9B5B-3DE4B69E3785}" sibTransId="{6597A2B9-31EA-44D1-8677-BC3EC6E27D2D}"/>
    <dgm:cxn modelId="{40048F13-DCDF-4D5D-89ED-F685E09A307A}" srcId="{8777F781-728D-40AF-89E6-E71FD56C93DE}" destId="{3DBD5AA0-4EAD-40F3-88DC-5661A5A5CFF2}" srcOrd="3" destOrd="0" parTransId="{FA348A6A-F2AD-44B7-8A65-2D6348DCB717}" sibTransId="{84F8965C-6C81-4214-ADC4-9C54E3C8C2B9}"/>
    <dgm:cxn modelId="{BAE50915-4178-4048-9B13-1E89D0A67A3C}" type="presOf" srcId="{4CF8038E-8538-4FBB-9420-DFCE054086A8}" destId="{537F59AE-8F0F-42EC-96A3-CBAEC84FD7C6}" srcOrd="0" destOrd="5" presId="urn:microsoft.com/office/officeart/2005/8/layout/vList2"/>
    <dgm:cxn modelId="{A978C320-6141-4279-99E2-344F1C269125}" srcId="{46FB8E2D-72B5-41E4-A325-FB268CA326C2}" destId="{8777F781-728D-40AF-89E6-E71FD56C93DE}" srcOrd="1" destOrd="0" parTransId="{57215AA2-2A09-476F-8ECC-5B81345CECFD}" sibTransId="{1372BE89-80C9-48F9-902E-9F24CAAAE76E}"/>
    <dgm:cxn modelId="{A6909D21-A935-492C-B308-E8DB04DCA5AB}" srcId="{8777F781-728D-40AF-89E6-E71FD56C93DE}" destId="{CDB4B031-354B-46F2-9940-9A88B6DC3624}" srcOrd="0" destOrd="0" parTransId="{E1DEA6FF-C010-4FDE-9771-077447374B9C}" sibTransId="{CB296DB8-2B58-4FB7-873C-6F9A23D2C162}"/>
    <dgm:cxn modelId="{013C452D-63C7-4962-9264-BA213BD0C1AB}" type="presOf" srcId="{8777F781-728D-40AF-89E6-E71FD56C93DE}" destId="{295AC64A-757E-470A-B8C1-C425F2B1341E}" srcOrd="0" destOrd="0" presId="urn:microsoft.com/office/officeart/2005/8/layout/vList2"/>
    <dgm:cxn modelId="{E86BBE3C-CBBA-4558-8098-A5D4BB68144A}" srcId="{8777F781-728D-40AF-89E6-E71FD56C93DE}" destId="{4CF8038E-8538-4FBB-9420-DFCE054086A8}" srcOrd="5" destOrd="0" parTransId="{35E4044D-34A5-4F5F-9F80-89E2F66BED82}" sibTransId="{157A3567-8136-4D76-AF13-EE73352A6068}"/>
    <dgm:cxn modelId="{AAC0353E-73F2-4773-8DA7-DED59F2670B7}" type="presOf" srcId="{571B0998-266D-42BD-9488-F4C210CD4FB4}" destId="{537F59AE-8F0F-42EC-96A3-CBAEC84FD7C6}" srcOrd="0" destOrd="2" presId="urn:microsoft.com/office/officeart/2005/8/layout/vList2"/>
    <dgm:cxn modelId="{B179E56F-8EB1-4461-A983-E75555BF22BD}" type="presOf" srcId="{C1BE5188-CD66-4226-AF3A-93F57885D8B1}" destId="{BA5EC821-169A-4BFD-9874-E3080EEE242A}" srcOrd="0" destOrd="0" presId="urn:microsoft.com/office/officeart/2005/8/layout/vList2"/>
    <dgm:cxn modelId="{35582972-0C42-4426-88CB-C912775BCB7F}" srcId="{8777F781-728D-40AF-89E6-E71FD56C93DE}" destId="{AAED6089-5753-4733-A30C-94BA6625F0E3}" srcOrd="4" destOrd="0" parTransId="{7B9AAA55-7283-4064-9CED-1BE7043BE90B}" sibTransId="{9354170D-FFB2-4461-9233-2D57DFBD2144}"/>
    <dgm:cxn modelId="{7F5D8974-371C-422C-B93D-98A8F3E1523E}" type="presOf" srcId="{CDB4B031-354B-46F2-9940-9A88B6DC3624}" destId="{537F59AE-8F0F-42EC-96A3-CBAEC84FD7C6}" srcOrd="0" destOrd="0" presId="urn:microsoft.com/office/officeart/2005/8/layout/vList2"/>
    <dgm:cxn modelId="{926CAA5A-B3D5-45F7-813E-097B27190A85}" type="presOf" srcId="{10151AFF-675D-4086-B475-2F521FB69838}" destId="{537F59AE-8F0F-42EC-96A3-CBAEC84FD7C6}" srcOrd="0" destOrd="1" presId="urn:microsoft.com/office/officeart/2005/8/layout/vList2"/>
    <dgm:cxn modelId="{E3AF468F-F8AD-459F-ACE7-DB937F5812E0}" type="presOf" srcId="{46FB8E2D-72B5-41E4-A325-FB268CA326C2}" destId="{44E5BDB3-D2D1-4846-9A71-1F092AA88995}" srcOrd="0" destOrd="0" presId="urn:microsoft.com/office/officeart/2005/8/layout/vList2"/>
    <dgm:cxn modelId="{66BE21B2-675B-480A-95B9-B0A2062AAA85}" type="presOf" srcId="{3DBD5AA0-4EAD-40F3-88DC-5661A5A5CFF2}" destId="{537F59AE-8F0F-42EC-96A3-CBAEC84FD7C6}" srcOrd="0" destOrd="3" presId="urn:microsoft.com/office/officeart/2005/8/layout/vList2"/>
    <dgm:cxn modelId="{8E8FBABD-99A8-4D78-906A-D4385F7B0F3E}" type="presOf" srcId="{AAED6089-5753-4733-A30C-94BA6625F0E3}" destId="{537F59AE-8F0F-42EC-96A3-CBAEC84FD7C6}" srcOrd="0" destOrd="4" presId="urn:microsoft.com/office/officeart/2005/8/layout/vList2"/>
    <dgm:cxn modelId="{E8AB91F0-7FFF-4386-A816-221FE9F7217D}" srcId="{46FB8E2D-72B5-41E4-A325-FB268CA326C2}" destId="{C1BE5188-CD66-4226-AF3A-93F57885D8B1}" srcOrd="0" destOrd="0" parTransId="{64C0AB08-7DA3-4CFC-B43E-0C216F7F474C}" sibTransId="{D48FACAA-A2C7-40D0-B22B-C4729A6388A8}"/>
    <dgm:cxn modelId="{79E83B97-0FFB-4BCE-A6B9-0F15419AD7F1}" type="presParOf" srcId="{44E5BDB3-D2D1-4846-9A71-1F092AA88995}" destId="{BA5EC821-169A-4BFD-9874-E3080EEE242A}" srcOrd="0" destOrd="0" presId="urn:microsoft.com/office/officeart/2005/8/layout/vList2"/>
    <dgm:cxn modelId="{040D5FEA-E9EA-4812-BF82-D67E2D82EADC}" type="presParOf" srcId="{44E5BDB3-D2D1-4846-9A71-1F092AA88995}" destId="{7885F089-BC0D-4001-B75B-A690A509051B}" srcOrd="1" destOrd="0" presId="urn:microsoft.com/office/officeart/2005/8/layout/vList2"/>
    <dgm:cxn modelId="{6D619729-BC75-4204-9B36-940582C869B1}" type="presParOf" srcId="{44E5BDB3-D2D1-4846-9A71-1F092AA88995}" destId="{295AC64A-757E-470A-B8C1-C425F2B1341E}" srcOrd="2" destOrd="0" presId="urn:microsoft.com/office/officeart/2005/8/layout/vList2"/>
    <dgm:cxn modelId="{82F8E819-4043-41E6-97CF-718692415ABE}" type="presParOf" srcId="{44E5BDB3-D2D1-4846-9A71-1F092AA88995}" destId="{537F59AE-8F0F-42EC-96A3-CBAEC84FD7C6}"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EFA78A-B288-4663-859A-66A5FC3667F9}"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08C3415A-A2AB-419B-B7FB-1A3DBB015C96}">
      <dgm:prSet/>
      <dgm:spPr/>
      <dgm:t>
        <a:bodyPr/>
        <a:lstStyle/>
        <a:p>
          <a:r>
            <a:rPr lang="en-US" dirty="0"/>
            <a:t>Documentation can sometimes be very difficult to get for a number of reasons.  Start right away!</a:t>
          </a:r>
        </a:p>
      </dgm:t>
    </dgm:pt>
    <dgm:pt modelId="{9EBBF0EB-FAA5-42B5-B5C0-655AC46D2543}" type="parTrans" cxnId="{4DAC90E5-F5BA-4778-B945-740782C2A3E5}">
      <dgm:prSet/>
      <dgm:spPr/>
      <dgm:t>
        <a:bodyPr/>
        <a:lstStyle/>
        <a:p>
          <a:endParaRPr lang="en-US"/>
        </a:p>
      </dgm:t>
    </dgm:pt>
    <dgm:pt modelId="{94D132D0-A047-4667-A7D7-44B9663CE92D}" type="sibTrans" cxnId="{4DAC90E5-F5BA-4778-B945-740782C2A3E5}">
      <dgm:prSet/>
      <dgm:spPr/>
      <dgm:t>
        <a:bodyPr/>
        <a:lstStyle/>
        <a:p>
          <a:endParaRPr lang="en-US"/>
        </a:p>
      </dgm:t>
    </dgm:pt>
    <dgm:pt modelId="{2FB0E873-5CF3-4056-9373-EB359FB0A99B}">
      <dgm:prSet/>
      <dgm:spPr/>
      <dgm:t>
        <a:bodyPr/>
        <a:lstStyle/>
        <a:p>
          <a:r>
            <a:rPr lang="en-US" dirty="0"/>
            <a:t>If needed, enlist the help of friends, family, or internet searches to assist in getting the  missing information</a:t>
          </a:r>
        </a:p>
      </dgm:t>
    </dgm:pt>
    <dgm:pt modelId="{B96C7126-4969-461E-897A-DCFE46C9FCCF}" type="parTrans" cxnId="{38052862-AE18-418B-8A70-A90C83B03F52}">
      <dgm:prSet/>
      <dgm:spPr/>
      <dgm:t>
        <a:bodyPr/>
        <a:lstStyle/>
        <a:p>
          <a:endParaRPr lang="en-US"/>
        </a:p>
      </dgm:t>
    </dgm:pt>
    <dgm:pt modelId="{B5DE1812-20EB-41BD-929D-B9CC139663C7}" type="sibTrans" cxnId="{38052862-AE18-418B-8A70-A90C83B03F52}">
      <dgm:prSet/>
      <dgm:spPr/>
      <dgm:t>
        <a:bodyPr/>
        <a:lstStyle/>
        <a:p>
          <a:endParaRPr lang="en-US"/>
        </a:p>
      </dgm:t>
    </dgm:pt>
    <dgm:pt modelId="{72C6D2BE-6DBB-49FD-BD11-81DA50426EB3}" type="pres">
      <dgm:prSet presAssocID="{52EFA78A-B288-4663-859A-66A5FC3667F9}" presName="diagram" presStyleCnt="0">
        <dgm:presLayoutVars>
          <dgm:dir/>
          <dgm:resizeHandles val="exact"/>
        </dgm:presLayoutVars>
      </dgm:prSet>
      <dgm:spPr/>
    </dgm:pt>
    <dgm:pt modelId="{BB1DB0E2-0D56-49A6-8C5C-C924C4FB108D}" type="pres">
      <dgm:prSet presAssocID="{08C3415A-A2AB-419B-B7FB-1A3DBB015C96}" presName="node" presStyleLbl="node1" presStyleIdx="0" presStyleCnt="2">
        <dgm:presLayoutVars>
          <dgm:bulletEnabled val="1"/>
        </dgm:presLayoutVars>
      </dgm:prSet>
      <dgm:spPr/>
    </dgm:pt>
    <dgm:pt modelId="{4046408C-D25F-4028-8A3F-5A5CBB7C11DC}" type="pres">
      <dgm:prSet presAssocID="{94D132D0-A047-4667-A7D7-44B9663CE92D}" presName="sibTrans" presStyleCnt="0"/>
      <dgm:spPr/>
    </dgm:pt>
    <dgm:pt modelId="{CC8DA450-6538-47E1-9818-7E7DD119BAF3}" type="pres">
      <dgm:prSet presAssocID="{2FB0E873-5CF3-4056-9373-EB359FB0A99B}" presName="node" presStyleLbl="node1" presStyleIdx="1" presStyleCnt="2">
        <dgm:presLayoutVars>
          <dgm:bulletEnabled val="1"/>
        </dgm:presLayoutVars>
      </dgm:prSet>
      <dgm:spPr/>
    </dgm:pt>
  </dgm:ptLst>
  <dgm:cxnLst>
    <dgm:cxn modelId="{38052862-AE18-418B-8A70-A90C83B03F52}" srcId="{52EFA78A-B288-4663-859A-66A5FC3667F9}" destId="{2FB0E873-5CF3-4056-9373-EB359FB0A99B}" srcOrd="1" destOrd="0" parTransId="{B96C7126-4969-461E-897A-DCFE46C9FCCF}" sibTransId="{B5DE1812-20EB-41BD-929D-B9CC139663C7}"/>
    <dgm:cxn modelId="{673AB344-F52A-4929-B2BA-B34DEB90BD0A}" type="presOf" srcId="{2FB0E873-5CF3-4056-9373-EB359FB0A99B}" destId="{CC8DA450-6538-47E1-9818-7E7DD119BAF3}" srcOrd="0" destOrd="0" presId="urn:microsoft.com/office/officeart/2005/8/layout/default"/>
    <dgm:cxn modelId="{25613C96-204D-487A-AA27-458893ED54B7}" type="presOf" srcId="{52EFA78A-B288-4663-859A-66A5FC3667F9}" destId="{72C6D2BE-6DBB-49FD-BD11-81DA50426EB3}" srcOrd="0" destOrd="0" presId="urn:microsoft.com/office/officeart/2005/8/layout/default"/>
    <dgm:cxn modelId="{54338FD6-7A8A-445B-812E-48F2AF04ABF4}" type="presOf" srcId="{08C3415A-A2AB-419B-B7FB-1A3DBB015C96}" destId="{BB1DB0E2-0D56-49A6-8C5C-C924C4FB108D}" srcOrd="0" destOrd="0" presId="urn:microsoft.com/office/officeart/2005/8/layout/default"/>
    <dgm:cxn modelId="{4DAC90E5-F5BA-4778-B945-740782C2A3E5}" srcId="{52EFA78A-B288-4663-859A-66A5FC3667F9}" destId="{08C3415A-A2AB-419B-B7FB-1A3DBB015C96}" srcOrd="0" destOrd="0" parTransId="{9EBBF0EB-FAA5-42B5-B5C0-655AC46D2543}" sibTransId="{94D132D0-A047-4667-A7D7-44B9663CE92D}"/>
    <dgm:cxn modelId="{D67CD2E8-A3F8-446F-9C9D-8BBC9C7B0BCB}" type="presParOf" srcId="{72C6D2BE-6DBB-49FD-BD11-81DA50426EB3}" destId="{BB1DB0E2-0D56-49A6-8C5C-C924C4FB108D}" srcOrd="0" destOrd="0" presId="urn:microsoft.com/office/officeart/2005/8/layout/default"/>
    <dgm:cxn modelId="{62C52601-EA3D-4AB2-8114-DACE13C478BE}" type="presParOf" srcId="{72C6D2BE-6DBB-49FD-BD11-81DA50426EB3}" destId="{4046408C-D25F-4028-8A3F-5A5CBB7C11DC}" srcOrd="1" destOrd="0" presId="urn:microsoft.com/office/officeart/2005/8/layout/default"/>
    <dgm:cxn modelId="{3C589918-0AC4-4C6F-920B-C0F1B13E8C18}" type="presParOf" srcId="{72C6D2BE-6DBB-49FD-BD11-81DA50426EB3}" destId="{CC8DA450-6538-47E1-9818-7E7DD119BAF3}"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2EFA78A-B288-4663-859A-66A5FC3667F9}"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08C3415A-A2AB-419B-B7FB-1A3DBB015C96}">
      <dgm:prSet/>
      <dgm:spPr/>
      <dgm:t>
        <a:bodyPr/>
        <a:lstStyle/>
        <a:p>
          <a:r>
            <a:rPr lang="en-US" dirty="0"/>
            <a:t>Keep copies of everything in a secure location</a:t>
          </a:r>
        </a:p>
      </dgm:t>
    </dgm:pt>
    <dgm:pt modelId="{9EBBF0EB-FAA5-42B5-B5C0-655AC46D2543}" type="parTrans" cxnId="{4DAC90E5-F5BA-4778-B945-740782C2A3E5}">
      <dgm:prSet/>
      <dgm:spPr/>
      <dgm:t>
        <a:bodyPr/>
        <a:lstStyle/>
        <a:p>
          <a:endParaRPr lang="en-US"/>
        </a:p>
      </dgm:t>
    </dgm:pt>
    <dgm:pt modelId="{94D132D0-A047-4667-A7D7-44B9663CE92D}" type="sibTrans" cxnId="{4DAC90E5-F5BA-4778-B945-740782C2A3E5}">
      <dgm:prSet/>
      <dgm:spPr/>
      <dgm:t>
        <a:bodyPr/>
        <a:lstStyle/>
        <a:p>
          <a:endParaRPr lang="en-US"/>
        </a:p>
      </dgm:t>
    </dgm:pt>
    <dgm:pt modelId="{2FB0E873-5CF3-4056-9373-EB359FB0A99B}">
      <dgm:prSet/>
      <dgm:spPr/>
      <dgm:t>
        <a:bodyPr/>
        <a:lstStyle/>
        <a:p>
          <a:r>
            <a:rPr lang="en-US" dirty="0"/>
            <a:t>When someone is screened for housing, they will generally need income and assets documents dated within the last 60-180 days (depending on type of housing)</a:t>
          </a:r>
        </a:p>
      </dgm:t>
    </dgm:pt>
    <dgm:pt modelId="{B96C7126-4969-461E-897A-DCFE46C9FCCF}" type="parTrans" cxnId="{38052862-AE18-418B-8A70-A90C83B03F52}">
      <dgm:prSet/>
      <dgm:spPr/>
      <dgm:t>
        <a:bodyPr/>
        <a:lstStyle/>
        <a:p>
          <a:endParaRPr lang="en-US"/>
        </a:p>
      </dgm:t>
    </dgm:pt>
    <dgm:pt modelId="{B5DE1812-20EB-41BD-929D-B9CC139663C7}" type="sibTrans" cxnId="{38052862-AE18-418B-8A70-A90C83B03F52}">
      <dgm:prSet/>
      <dgm:spPr/>
      <dgm:t>
        <a:bodyPr/>
        <a:lstStyle/>
        <a:p>
          <a:endParaRPr lang="en-US"/>
        </a:p>
      </dgm:t>
    </dgm:pt>
    <dgm:pt modelId="{72C6D2BE-6DBB-49FD-BD11-81DA50426EB3}" type="pres">
      <dgm:prSet presAssocID="{52EFA78A-B288-4663-859A-66A5FC3667F9}" presName="diagram" presStyleCnt="0">
        <dgm:presLayoutVars>
          <dgm:dir/>
          <dgm:resizeHandles val="exact"/>
        </dgm:presLayoutVars>
      </dgm:prSet>
      <dgm:spPr/>
    </dgm:pt>
    <dgm:pt modelId="{BB1DB0E2-0D56-49A6-8C5C-C924C4FB108D}" type="pres">
      <dgm:prSet presAssocID="{08C3415A-A2AB-419B-B7FB-1A3DBB015C96}" presName="node" presStyleLbl="node1" presStyleIdx="0" presStyleCnt="2">
        <dgm:presLayoutVars>
          <dgm:bulletEnabled val="1"/>
        </dgm:presLayoutVars>
      </dgm:prSet>
      <dgm:spPr/>
    </dgm:pt>
    <dgm:pt modelId="{4046408C-D25F-4028-8A3F-5A5CBB7C11DC}" type="pres">
      <dgm:prSet presAssocID="{94D132D0-A047-4667-A7D7-44B9663CE92D}" presName="sibTrans" presStyleCnt="0"/>
      <dgm:spPr/>
    </dgm:pt>
    <dgm:pt modelId="{CC8DA450-6538-47E1-9818-7E7DD119BAF3}" type="pres">
      <dgm:prSet presAssocID="{2FB0E873-5CF3-4056-9373-EB359FB0A99B}" presName="node" presStyleLbl="node1" presStyleIdx="1" presStyleCnt="2">
        <dgm:presLayoutVars>
          <dgm:bulletEnabled val="1"/>
        </dgm:presLayoutVars>
      </dgm:prSet>
      <dgm:spPr/>
    </dgm:pt>
  </dgm:ptLst>
  <dgm:cxnLst>
    <dgm:cxn modelId="{38052862-AE18-418B-8A70-A90C83B03F52}" srcId="{52EFA78A-B288-4663-859A-66A5FC3667F9}" destId="{2FB0E873-5CF3-4056-9373-EB359FB0A99B}" srcOrd="1" destOrd="0" parTransId="{B96C7126-4969-461E-897A-DCFE46C9FCCF}" sibTransId="{B5DE1812-20EB-41BD-929D-B9CC139663C7}"/>
    <dgm:cxn modelId="{673AB344-F52A-4929-B2BA-B34DEB90BD0A}" type="presOf" srcId="{2FB0E873-5CF3-4056-9373-EB359FB0A99B}" destId="{CC8DA450-6538-47E1-9818-7E7DD119BAF3}" srcOrd="0" destOrd="0" presId="urn:microsoft.com/office/officeart/2005/8/layout/default"/>
    <dgm:cxn modelId="{25613C96-204D-487A-AA27-458893ED54B7}" type="presOf" srcId="{52EFA78A-B288-4663-859A-66A5FC3667F9}" destId="{72C6D2BE-6DBB-49FD-BD11-81DA50426EB3}" srcOrd="0" destOrd="0" presId="urn:microsoft.com/office/officeart/2005/8/layout/default"/>
    <dgm:cxn modelId="{54338FD6-7A8A-445B-812E-48F2AF04ABF4}" type="presOf" srcId="{08C3415A-A2AB-419B-B7FB-1A3DBB015C96}" destId="{BB1DB0E2-0D56-49A6-8C5C-C924C4FB108D}" srcOrd="0" destOrd="0" presId="urn:microsoft.com/office/officeart/2005/8/layout/default"/>
    <dgm:cxn modelId="{4DAC90E5-F5BA-4778-B945-740782C2A3E5}" srcId="{52EFA78A-B288-4663-859A-66A5FC3667F9}" destId="{08C3415A-A2AB-419B-B7FB-1A3DBB015C96}" srcOrd="0" destOrd="0" parTransId="{9EBBF0EB-FAA5-42B5-B5C0-655AC46D2543}" sibTransId="{94D132D0-A047-4667-A7D7-44B9663CE92D}"/>
    <dgm:cxn modelId="{D67CD2E8-A3F8-446F-9C9D-8BBC9C7B0BCB}" type="presParOf" srcId="{72C6D2BE-6DBB-49FD-BD11-81DA50426EB3}" destId="{BB1DB0E2-0D56-49A6-8C5C-C924C4FB108D}" srcOrd="0" destOrd="0" presId="urn:microsoft.com/office/officeart/2005/8/layout/default"/>
    <dgm:cxn modelId="{62C52601-EA3D-4AB2-8114-DACE13C478BE}" type="presParOf" srcId="{72C6D2BE-6DBB-49FD-BD11-81DA50426EB3}" destId="{4046408C-D25F-4028-8A3F-5A5CBB7C11DC}" srcOrd="1" destOrd="0" presId="urn:microsoft.com/office/officeart/2005/8/layout/default"/>
    <dgm:cxn modelId="{3C589918-0AC4-4C6F-920B-C0F1B13E8C18}" type="presParOf" srcId="{72C6D2BE-6DBB-49FD-BD11-81DA50426EB3}" destId="{CC8DA450-6538-47E1-9818-7E7DD119BAF3}"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5EC821-169A-4BFD-9874-E3080EEE242A}">
      <dsp:nvSpPr>
        <dsp:cNvPr id="0" name=""/>
        <dsp:cNvSpPr/>
      </dsp:nvSpPr>
      <dsp:spPr>
        <a:xfrm>
          <a:off x="0" y="397404"/>
          <a:ext cx="6263640" cy="149877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Information will be required to complete screening for housing, even if not at the time of initial application. If information cannot be provided in a timely manner, the individual risks losing the housing</a:t>
          </a:r>
        </a:p>
      </dsp:txBody>
      <dsp:txXfrm>
        <a:off x="73164" y="470568"/>
        <a:ext cx="6117312" cy="1352442"/>
      </dsp:txXfrm>
    </dsp:sp>
    <dsp:sp modelId="{295AC64A-757E-470A-B8C1-C425F2B1341E}">
      <dsp:nvSpPr>
        <dsp:cNvPr id="0" name=""/>
        <dsp:cNvSpPr/>
      </dsp:nvSpPr>
      <dsp:spPr>
        <a:xfrm>
          <a:off x="0" y="1956654"/>
          <a:ext cx="6263640" cy="149877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Important documents to collect (for all household members):</a:t>
          </a:r>
        </a:p>
      </dsp:txBody>
      <dsp:txXfrm>
        <a:off x="73164" y="2029818"/>
        <a:ext cx="6117312" cy="1352442"/>
      </dsp:txXfrm>
    </dsp:sp>
    <dsp:sp modelId="{537F59AE-8F0F-42EC-96A3-CBAEC84FD7C6}">
      <dsp:nvSpPr>
        <dsp:cNvPr id="0" name=""/>
        <dsp:cNvSpPr/>
      </dsp:nvSpPr>
      <dsp:spPr>
        <a:xfrm>
          <a:off x="0" y="3455424"/>
          <a:ext cx="6263640" cy="1651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Birth Certificate</a:t>
          </a:r>
        </a:p>
        <a:p>
          <a:pPr marL="171450" lvl="1" indent="-171450" algn="l" defTabSz="711200">
            <a:lnSpc>
              <a:spcPct val="90000"/>
            </a:lnSpc>
            <a:spcBef>
              <a:spcPct val="0"/>
            </a:spcBef>
            <a:spcAft>
              <a:spcPct val="20000"/>
            </a:spcAft>
            <a:buChar char="•"/>
          </a:pPr>
          <a:r>
            <a:rPr lang="en-US" sz="1600" kern="1200" dirty="0"/>
            <a:t>Photo ID</a:t>
          </a:r>
        </a:p>
        <a:p>
          <a:pPr marL="171450" lvl="1" indent="-171450" algn="l" defTabSz="711200">
            <a:lnSpc>
              <a:spcPct val="90000"/>
            </a:lnSpc>
            <a:spcBef>
              <a:spcPct val="0"/>
            </a:spcBef>
            <a:spcAft>
              <a:spcPct val="20000"/>
            </a:spcAft>
            <a:buChar char="•"/>
          </a:pPr>
          <a:r>
            <a:rPr lang="en-US" sz="1600" kern="1200" dirty="0"/>
            <a:t>Social Security Card</a:t>
          </a:r>
        </a:p>
        <a:p>
          <a:pPr marL="171450" lvl="1" indent="-171450" algn="l" defTabSz="711200">
            <a:lnSpc>
              <a:spcPct val="90000"/>
            </a:lnSpc>
            <a:spcBef>
              <a:spcPct val="0"/>
            </a:spcBef>
            <a:spcAft>
              <a:spcPct val="20000"/>
            </a:spcAft>
            <a:buChar char="•"/>
          </a:pPr>
          <a:r>
            <a:rPr lang="en-US" sz="1600" kern="1200" dirty="0"/>
            <a:t>Income statements </a:t>
          </a:r>
        </a:p>
        <a:p>
          <a:pPr marL="171450" lvl="1" indent="-171450" algn="l" defTabSz="711200">
            <a:lnSpc>
              <a:spcPct val="90000"/>
            </a:lnSpc>
            <a:spcBef>
              <a:spcPct val="0"/>
            </a:spcBef>
            <a:spcAft>
              <a:spcPct val="20000"/>
            </a:spcAft>
            <a:buChar char="•"/>
          </a:pPr>
          <a:r>
            <a:rPr lang="en-US" sz="1600" kern="1200" dirty="0"/>
            <a:t>Bank Statements</a:t>
          </a:r>
        </a:p>
        <a:p>
          <a:pPr marL="171450" lvl="1" indent="-171450" algn="l" defTabSz="711200">
            <a:lnSpc>
              <a:spcPct val="90000"/>
            </a:lnSpc>
            <a:spcBef>
              <a:spcPct val="0"/>
            </a:spcBef>
            <a:spcAft>
              <a:spcPct val="20000"/>
            </a:spcAft>
            <a:buChar char="•"/>
          </a:pPr>
          <a:r>
            <a:rPr lang="en-US" sz="1600" kern="1200" dirty="0"/>
            <a:t>Other asset statements</a:t>
          </a:r>
        </a:p>
      </dsp:txBody>
      <dsp:txXfrm>
        <a:off x="0" y="3455424"/>
        <a:ext cx="6263640" cy="16518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1DB0E2-0D56-49A6-8C5C-C924C4FB108D}">
      <dsp:nvSpPr>
        <dsp:cNvPr id="0" name=""/>
        <dsp:cNvSpPr/>
      </dsp:nvSpPr>
      <dsp:spPr>
        <a:xfrm>
          <a:off x="1015394" y="991"/>
          <a:ext cx="4232850" cy="253971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Documentation can sometimes be very difficult to get for a number of reasons.  Start right away!</a:t>
          </a:r>
        </a:p>
      </dsp:txBody>
      <dsp:txXfrm>
        <a:off x="1015394" y="991"/>
        <a:ext cx="4232850" cy="2539710"/>
      </dsp:txXfrm>
    </dsp:sp>
    <dsp:sp modelId="{CC8DA450-6538-47E1-9818-7E7DD119BAF3}">
      <dsp:nvSpPr>
        <dsp:cNvPr id="0" name=""/>
        <dsp:cNvSpPr/>
      </dsp:nvSpPr>
      <dsp:spPr>
        <a:xfrm>
          <a:off x="1015394" y="2963986"/>
          <a:ext cx="4232850" cy="253971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If needed, enlist the help of friends, family, or internet searches to assist in getting the  missing information</a:t>
          </a:r>
        </a:p>
      </dsp:txBody>
      <dsp:txXfrm>
        <a:off x="1015394" y="2963986"/>
        <a:ext cx="4232850" cy="25397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1DB0E2-0D56-49A6-8C5C-C924C4FB108D}">
      <dsp:nvSpPr>
        <dsp:cNvPr id="0" name=""/>
        <dsp:cNvSpPr/>
      </dsp:nvSpPr>
      <dsp:spPr>
        <a:xfrm>
          <a:off x="1015394" y="991"/>
          <a:ext cx="4232850" cy="253971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Keep copies of everything in a secure location</a:t>
          </a:r>
        </a:p>
      </dsp:txBody>
      <dsp:txXfrm>
        <a:off x="1015394" y="991"/>
        <a:ext cx="4232850" cy="2539710"/>
      </dsp:txXfrm>
    </dsp:sp>
    <dsp:sp modelId="{CC8DA450-6538-47E1-9818-7E7DD119BAF3}">
      <dsp:nvSpPr>
        <dsp:cNvPr id="0" name=""/>
        <dsp:cNvSpPr/>
      </dsp:nvSpPr>
      <dsp:spPr>
        <a:xfrm>
          <a:off x="1015394" y="2963986"/>
          <a:ext cx="4232850" cy="253971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When someone is screened for housing, they will generally need income and assets documents dated within the last 60-180 days (depending on type of housing)</a:t>
          </a:r>
        </a:p>
      </dsp:txBody>
      <dsp:txXfrm>
        <a:off x="1015394" y="2963986"/>
        <a:ext cx="4232850" cy="253971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E8ED5-DF43-44E8-9DC2-63506E3C68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9D358E3-8DEA-4F13-B639-52B0497F3A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348AD0C-E7E6-42B1-B3C9-A01D6ABDD54B}"/>
              </a:ext>
            </a:extLst>
          </p:cNvPr>
          <p:cNvSpPr>
            <a:spLocks noGrp="1"/>
          </p:cNvSpPr>
          <p:nvPr>
            <p:ph type="dt" sz="half" idx="10"/>
          </p:nvPr>
        </p:nvSpPr>
        <p:spPr/>
        <p:txBody>
          <a:bodyPr/>
          <a:lstStyle/>
          <a:p>
            <a:fld id="{43E30AB8-34C3-4AE5-90B3-238AEC2D4E71}" type="datetimeFigureOut">
              <a:rPr lang="en-US" smtClean="0"/>
              <a:t>2/9/2024</a:t>
            </a:fld>
            <a:endParaRPr lang="en-US" dirty="0"/>
          </a:p>
        </p:txBody>
      </p:sp>
      <p:sp>
        <p:nvSpPr>
          <p:cNvPr id="5" name="Footer Placeholder 4">
            <a:extLst>
              <a:ext uri="{FF2B5EF4-FFF2-40B4-BE49-F238E27FC236}">
                <a16:creationId xmlns:a16="http://schemas.microsoft.com/office/drawing/2014/main" id="{CF84DADB-4144-4216-BFD4-4D10FDA9C96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031E0FB-9741-434C-BED2-CC5ED73EE2AC}"/>
              </a:ext>
            </a:extLst>
          </p:cNvPr>
          <p:cNvSpPr>
            <a:spLocks noGrp="1"/>
          </p:cNvSpPr>
          <p:nvPr>
            <p:ph type="sldNum" sz="quarter" idx="12"/>
          </p:nvPr>
        </p:nvSpPr>
        <p:spPr/>
        <p:txBody>
          <a:bodyPr/>
          <a:lstStyle/>
          <a:p>
            <a:fld id="{A47D8A79-BA49-4A12-B805-20BEE9E47545}" type="slidenum">
              <a:rPr lang="en-US" smtClean="0"/>
              <a:t>‹#›</a:t>
            </a:fld>
            <a:endParaRPr lang="en-US" dirty="0"/>
          </a:p>
        </p:txBody>
      </p:sp>
    </p:spTree>
    <p:extLst>
      <p:ext uri="{BB962C8B-B14F-4D97-AF65-F5344CB8AC3E}">
        <p14:creationId xmlns:p14="http://schemas.microsoft.com/office/powerpoint/2010/main" val="2977437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D8248-B7EC-45CF-9589-4778A2C4572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26542AA-117B-4860-9A6C-0F3EEF00BB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35CA50-2DA0-456E-8AF5-5A111862B140}"/>
              </a:ext>
            </a:extLst>
          </p:cNvPr>
          <p:cNvSpPr>
            <a:spLocks noGrp="1"/>
          </p:cNvSpPr>
          <p:nvPr>
            <p:ph type="dt" sz="half" idx="10"/>
          </p:nvPr>
        </p:nvSpPr>
        <p:spPr/>
        <p:txBody>
          <a:bodyPr/>
          <a:lstStyle/>
          <a:p>
            <a:fld id="{43E30AB8-34C3-4AE5-90B3-238AEC2D4E71}" type="datetimeFigureOut">
              <a:rPr lang="en-US" smtClean="0"/>
              <a:t>2/9/2024</a:t>
            </a:fld>
            <a:endParaRPr lang="en-US" dirty="0"/>
          </a:p>
        </p:txBody>
      </p:sp>
      <p:sp>
        <p:nvSpPr>
          <p:cNvPr id="5" name="Footer Placeholder 4">
            <a:extLst>
              <a:ext uri="{FF2B5EF4-FFF2-40B4-BE49-F238E27FC236}">
                <a16:creationId xmlns:a16="http://schemas.microsoft.com/office/drawing/2014/main" id="{5B705DAF-CCC8-4993-9F90-025C4B6EDEB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FB515E2-23C5-4CF9-9597-66AB4548EB6A}"/>
              </a:ext>
            </a:extLst>
          </p:cNvPr>
          <p:cNvSpPr>
            <a:spLocks noGrp="1"/>
          </p:cNvSpPr>
          <p:nvPr>
            <p:ph type="sldNum" sz="quarter" idx="12"/>
          </p:nvPr>
        </p:nvSpPr>
        <p:spPr/>
        <p:txBody>
          <a:bodyPr/>
          <a:lstStyle/>
          <a:p>
            <a:fld id="{A47D8A79-BA49-4A12-B805-20BEE9E47545}" type="slidenum">
              <a:rPr lang="en-US" smtClean="0"/>
              <a:t>‹#›</a:t>
            </a:fld>
            <a:endParaRPr lang="en-US" dirty="0"/>
          </a:p>
        </p:txBody>
      </p:sp>
    </p:spTree>
    <p:extLst>
      <p:ext uri="{BB962C8B-B14F-4D97-AF65-F5344CB8AC3E}">
        <p14:creationId xmlns:p14="http://schemas.microsoft.com/office/powerpoint/2010/main" val="544308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026C99-3F30-4C41-B7B4-120FF837B6F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11C05D6-68C7-4F89-8954-A84A9817970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A861A9-C8BB-42DC-8B7D-16BF5FD52262}"/>
              </a:ext>
            </a:extLst>
          </p:cNvPr>
          <p:cNvSpPr>
            <a:spLocks noGrp="1"/>
          </p:cNvSpPr>
          <p:nvPr>
            <p:ph type="dt" sz="half" idx="10"/>
          </p:nvPr>
        </p:nvSpPr>
        <p:spPr/>
        <p:txBody>
          <a:bodyPr/>
          <a:lstStyle/>
          <a:p>
            <a:fld id="{43E30AB8-34C3-4AE5-90B3-238AEC2D4E71}" type="datetimeFigureOut">
              <a:rPr lang="en-US" smtClean="0"/>
              <a:t>2/9/2024</a:t>
            </a:fld>
            <a:endParaRPr lang="en-US" dirty="0"/>
          </a:p>
        </p:txBody>
      </p:sp>
      <p:sp>
        <p:nvSpPr>
          <p:cNvPr id="5" name="Footer Placeholder 4">
            <a:extLst>
              <a:ext uri="{FF2B5EF4-FFF2-40B4-BE49-F238E27FC236}">
                <a16:creationId xmlns:a16="http://schemas.microsoft.com/office/drawing/2014/main" id="{91383781-FCA7-4FA4-ADB3-C8C757F7E5A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CCF8E4C-EF20-4876-B025-E71518D1032A}"/>
              </a:ext>
            </a:extLst>
          </p:cNvPr>
          <p:cNvSpPr>
            <a:spLocks noGrp="1"/>
          </p:cNvSpPr>
          <p:nvPr>
            <p:ph type="sldNum" sz="quarter" idx="12"/>
          </p:nvPr>
        </p:nvSpPr>
        <p:spPr/>
        <p:txBody>
          <a:bodyPr/>
          <a:lstStyle/>
          <a:p>
            <a:fld id="{A47D8A79-BA49-4A12-B805-20BEE9E47545}" type="slidenum">
              <a:rPr lang="en-US" smtClean="0"/>
              <a:t>‹#›</a:t>
            </a:fld>
            <a:endParaRPr lang="en-US" dirty="0"/>
          </a:p>
        </p:txBody>
      </p:sp>
    </p:spTree>
    <p:extLst>
      <p:ext uri="{BB962C8B-B14F-4D97-AF65-F5344CB8AC3E}">
        <p14:creationId xmlns:p14="http://schemas.microsoft.com/office/powerpoint/2010/main" val="1248370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59402-D2F5-4DC4-94E6-1FE84E5D0E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C6C925-EBB3-4182-89CE-4990B24A07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A91F05-EC5E-48F0-8230-D4BFD35194A1}"/>
              </a:ext>
            </a:extLst>
          </p:cNvPr>
          <p:cNvSpPr>
            <a:spLocks noGrp="1"/>
          </p:cNvSpPr>
          <p:nvPr>
            <p:ph type="dt" sz="half" idx="10"/>
          </p:nvPr>
        </p:nvSpPr>
        <p:spPr/>
        <p:txBody>
          <a:bodyPr/>
          <a:lstStyle/>
          <a:p>
            <a:fld id="{43E30AB8-34C3-4AE5-90B3-238AEC2D4E71}" type="datetimeFigureOut">
              <a:rPr lang="en-US" smtClean="0"/>
              <a:t>2/9/2024</a:t>
            </a:fld>
            <a:endParaRPr lang="en-US" dirty="0"/>
          </a:p>
        </p:txBody>
      </p:sp>
      <p:sp>
        <p:nvSpPr>
          <p:cNvPr id="5" name="Footer Placeholder 4">
            <a:extLst>
              <a:ext uri="{FF2B5EF4-FFF2-40B4-BE49-F238E27FC236}">
                <a16:creationId xmlns:a16="http://schemas.microsoft.com/office/drawing/2014/main" id="{C7B83271-1BBB-401F-BF08-04E78727C6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31DF283-ECBF-4546-A2DB-F79F0AF402CE}"/>
              </a:ext>
            </a:extLst>
          </p:cNvPr>
          <p:cNvSpPr>
            <a:spLocks noGrp="1"/>
          </p:cNvSpPr>
          <p:nvPr>
            <p:ph type="sldNum" sz="quarter" idx="12"/>
          </p:nvPr>
        </p:nvSpPr>
        <p:spPr/>
        <p:txBody>
          <a:bodyPr/>
          <a:lstStyle/>
          <a:p>
            <a:fld id="{A47D8A79-BA49-4A12-B805-20BEE9E47545}" type="slidenum">
              <a:rPr lang="en-US" smtClean="0"/>
              <a:t>‹#›</a:t>
            </a:fld>
            <a:endParaRPr lang="en-US" dirty="0"/>
          </a:p>
        </p:txBody>
      </p:sp>
    </p:spTree>
    <p:extLst>
      <p:ext uri="{BB962C8B-B14F-4D97-AF65-F5344CB8AC3E}">
        <p14:creationId xmlns:p14="http://schemas.microsoft.com/office/powerpoint/2010/main" val="835140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296FC-EC1C-49AB-8FDC-E6D8E53A21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2C8AA73-19BA-47B4-B3D9-093B2065D0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4AD2BDC-4045-46E3-8FC6-BA4F4049DA3B}"/>
              </a:ext>
            </a:extLst>
          </p:cNvPr>
          <p:cNvSpPr>
            <a:spLocks noGrp="1"/>
          </p:cNvSpPr>
          <p:nvPr>
            <p:ph type="dt" sz="half" idx="10"/>
          </p:nvPr>
        </p:nvSpPr>
        <p:spPr/>
        <p:txBody>
          <a:bodyPr/>
          <a:lstStyle/>
          <a:p>
            <a:fld id="{43E30AB8-34C3-4AE5-90B3-238AEC2D4E71}" type="datetimeFigureOut">
              <a:rPr lang="en-US" smtClean="0"/>
              <a:t>2/9/2024</a:t>
            </a:fld>
            <a:endParaRPr lang="en-US" dirty="0"/>
          </a:p>
        </p:txBody>
      </p:sp>
      <p:sp>
        <p:nvSpPr>
          <p:cNvPr id="5" name="Footer Placeholder 4">
            <a:extLst>
              <a:ext uri="{FF2B5EF4-FFF2-40B4-BE49-F238E27FC236}">
                <a16:creationId xmlns:a16="http://schemas.microsoft.com/office/drawing/2014/main" id="{339E762C-0E08-46D3-AB4C-3FECD2147CD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0E0C4ED-7451-4F49-90BE-4C9412356712}"/>
              </a:ext>
            </a:extLst>
          </p:cNvPr>
          <p:cNvSpPr>
            <a:spLocks noGrp="1"/>
          </p:cNvSpPr>
          <p:nvPr>
            <p:ph type="sldNum" sz="quarter" idx="12"/>
          </p:nvPr>
        </p:nvSpPr>
        <p:spPr/>
        <p:txBody>
          <a:bodyPr/>
          <a:lstStyle/>
          <a:p>
            <a:fld id="{A47D8A79-BA49-4A12-B805-20BEE9E47545}" type="slidenum">
              <a:rPr lang="en-US" smtClean="0"/>
              <a:t>‹#›</a:t>
            </a:fld>
            <a:endParaRPr lang="en-US" dirty="0"/>
          </a:p>
        </p:txBody>
      </p:sp>
    </p:spTree>
    <p:extLst>
      <p:ext uri="{BB962C8B-B14F-4D97-AF65-F5344CB8AC3E}">
        <p14:creationId xmlns:p14="http://schemas.microsoft.com/office/powerpoint/2010/main" val="1722790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32BB9-2294-4E15-B136-C233A33BD0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8F1FB8-F93D-4D1A-BD9B-8E58333AA8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247C6B-6BD2-4050-9B4E-3D790D260E1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FAEA2D6-BFAB-4459-9855-0F86362AC9AF}"/>
              </a:ext>
            </a:extLst>
          </p:cNvPr>
          <p:cNvSpPr>
            <a:spLocks noGrp="1"/>
          </p:cNvSpPr>
          <p:nvPr>
            <p:ph type="dt" sz="half" idx="10"/>
          </p:nvPr>
        </p:nvSpPr>
        <p:spPr/>
        <p:txBody>
          <a:bodyPr/>
          <a:lstStyle/>
          <a:p>
            <a:fld id="{43E30AB8-34C3-4AE5-90B3-238AEC2D4E71}" type="datetimeFigureOut">
              <a:rPr lang="en-US" smtClean="0"/>
              <a:t>2/9/2024</a:t>
            </a:fld>
            <a:endParaRPr lang="en-US" dirty="0"/>
          </a:p>
        </p:txBody>
      </p:sp>
      <p:sp>
        <p:nvSpPr>
          <p:cNvPr id="6" name="Footer Placeholder 5">
            <a:extLst>
              <a:ext uri="{FF2B5EF4-FFF2-40B4-BE49-F238E27FC236}">
                <a16:creationId xmlns:a16="http://schemas.microsoft.com/office/drawing/2014/main" id="{3C2D322C-5BAE-423E-ACA4-9D5EA58D06A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9F648BC-2481-4F3C-B2C6-9C0F34D4A974}"/>
              </a:ext>
            </a:extLst>
          </p:cNvPr>
          <p:cNvSpPr>
            <a:spLocks noGrp="1"/>
          </p:cNvSpPr>
          <p:nvPr>
            <p:ph type="sldNum" sz="quarter" idx="12"/>
          </p:nvPr>
        </p:nvSpPr>
        <p:spPr/>
        <p:txBody>
          <a:bodyPr/>
          <a:lstStyle/>
          <a:p>
            <a:fld id="{A47D8A79-BA49-4A12-B805-20BEE9E47545}" type="slidenum">
              <a:rPr lang="en-US" smtClean="0"/>
              <a:t>‹#›</a:t>
            </a:fld>
            <a:endParaRPr lang="en-US" dirty="0"/>
          </a:p>
        </p:txBody>
      </p:sp>
    </p:spTree>
    <p:extLst>
      <p:ext uri="{BB962C8B-B14F-4D97-AF65-F5344CB8AC3E}">
        <p14:creationId xmlns:p14="http://schemas.microsoft.com/office/powerpoint/2010/main" val="1832548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45FCA-8531-4933-ABA8-79BFB309C7E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98FB1D2-1B85-4EB2-8AB4-0F0829FB18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779189-4A21-4B11-AE11-2E631F36E32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8A53B8C-61CB-4D1C-9D0A-6038431FD2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A090B2-B466-4280-B774-6223C1C23ED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3ABFDF7-0B6A-4980-9CBA-1A7867728234}"/>
              </a:ext>
            </a:extLst>
          </p:cNvPr>
          <p:cNvSpPr>
            <a:spLocks noGrp="1"/>
          </p:cNvSpPr>
          <p:nvPr>
            <p:ph type="dt" sz="half" idx="10"/>
          </p:nvPr>
        </p:nvSpPr>
        <p:spPr/>
        <p:txBody>
          <a:bodyPr/>
          <a:lstStyle/>
          <a:p>
            <a:fld id="{43E30AB8-34C3-4AE5-90B3-238AEC2D4E71}" type="datetimeFigureOut">
              <a:rPr lang="en-US" smtClean="0"/>
              <a:t>2/9/2024</a:t>
            </a:fld>
            <a:endParaRPr lang="en-US" dirty="0"/>
          </a:p>
        </p:txBody>
      </p:sp>
      <p:sp>
        <p:nvSpPr>
          <p:cNvPr id="8" name="Footer Placeholder 7">
            <a:extLst>
              <a:ext uri="{FF2B5EF4-FFF2-40B4-BE49-F238E27FC236}">
                <a16:creationId xmlns:a16="http://schemas.microsoft.com/office/drawing/2014/main" id="{63FA502E-A501-40BC-8926-6BC095E2FE1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FFD75D3-72A0-4010-BC07-4F5297636B88}"/>
              </a:ext>
            </a:extLst>
          </p:cNvPr>
          <p:cNvSpPr>
            <a:spLocks noGrp="1"/>
          </p:cNvSpPr>
          <p:nvPr>
            <p:ph type="sldNum" sz="quarter" idx="12"/>
          </p:nvPr>
        </p:nvSpPr>
        <p:spPr/>
        <p:txBody>
          <a:bodyPr/>
          <a:lstStyle/>
          <a:p>
            <a:fld id="{A47D8A79-BA49-4A12-B805-20BEE9E47545}" type="slidenum">
              <a:rPr lang="en-US" smtClean="0"/>
              <a:t>‹#›</a:t>
            </a:fld>
            <a:endParaRPr lang="en-US" dirty="0"/>
          </a:p>
        </p:txBody>
      </p:sp>
    </p:spTree>
    <p:extLst>
      <p:ext uri="{BB962C8B-B14F-4D97-AF65-F5344CB8AC3E}">
        <p14:creationId xmlns:p14="http://schemas.microsoft.com/office/powerpoint/2010/main" val="1694606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A3D4D-0E50-4852-B9AB-C7E01535746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4980207-658A-4BF3-83EC-6B113E644919}"/>
              </a:ext>
            </a:extLst>
          </p:cNvPr>
          <p:cNvSpPr>
            <a:spLocks noGrp="1"/>
          </p:cNvSpPr>
          <p:nvPr>
            <p:ph type="dt" sz="half" idx="10"/>
          </p:nvPr>
        </p:nvSpPr>
        <p:spPr/>
        <p:txBody>
          <a:bodyPr/>
          <a:lstStyle/>
          <a:p>
            <a:fld id="{43E30AB8-34C3-4AE5-90B3-238AEC2D4E71}" type="datetimeFigureOut">
              <a:rPr lang="en-US" smtClean="0"/>
              <a:t>2/9/2024</a:t>
            </a:fld>
            <a:endParaRPr lang="en-US" dirty="0"/>
          </a:p>
        </p:txBody>
      </p:sp>
      <p:sp>
        <p:nvSpPr>
          <p:cNvPr id="4" name="Footer Placeholder 3">
            <a:extLst>
              <a:ext uri="{FF2B5EF4-FFF2-40B4-BE49-F238E27FC236}">
                <a16:creationId xmlns:a16="http://schemas.microsoft.com/office/drawing/2014/main" id="{0E0B2D68-8D44-434A-91A8-1E0728BD923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9260B57-56E2-4E46-8C66-7BDDF9D2A6A3}"/>
              </a:ext>
            </a:extLst>
          </p:cNvPr>
          <p:cNvSpPr>
            <a:spLocks noGrp="1"/>
          </p:cNvSpPr>
          <p:nvPr>
            <p:ph type="sldNum" sz="quarter" idx="12"/>
          </p:nvPr>
        </p:nvSpPr>
        <p:spPr/>
        <p:txBody>
          <a:bodyPr/>
          <a:lstStyle/>
          <a:p>
            <a:fld id="{A47D8A79-BA49-4A12-B805-20BEE9E47545}" type="slidenum">
              <a:rPr lang="en-US" smtClean="0"/>
              <a:t>‹#›</a:t>
            </a:fld>
            <a:endParaRPr lang="en-US" dirty="0"/>
          </a:p>
        </p:txBody>
      </p:sp>
    </p:spTree>
    <p:extLst>
      <p:ext uri="{BB962C8B-B14F-4D97-AF65-F5344CB8AC3E}">
        <p14:creationId xmlns:p14="http://schemas.microsoft.com/office/powerpoint/2010/main" val="1782690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9590B7-ADDE-48AC-83AB-05C31C57D608}"/>
              </a:ext>
            </a:extLst>
          </p:cNvPr>
          <p:cNvSpPr>
            <a:spLocks noGrp="1"/>
          </p:cNvSpPr>
          <p:nvPr>
            <p:ph type="dt" sz="half" idx="10"/>
          </p:nvPr>
        </p:nvSpPr>
        <p:spPr/>
        <p:txBody>
          <a:bodyPr/>
          <a:lstStyle/>
          <a:p>
            <a:fld id="{43E30AB8-34C3-4AE5-90B3-238AEC2D4E71}" type="datetimeFigureOut">
              <a:rPr lang="en-US" smtClean="0"/>
              <a:t>2/9/2024</a:t>
            </a:fld>
            <a:endParaRPr lang="en-US" dirty="0"/>
          </a:p>
        </p:txBody>
      </p:sp>
      <p:sp>
        <p:nvSpPr>
          <p:cNvPr id="3" name="Footer Placeholder 2">
            <a:extLst>
              <a:ext uri="{FF2B5EF4-FFF2-40B4-BE49-F238E27FC236}">
                <a16:creationId xmlns:a16="http://schemas.microsoft.com/office/drawing/2014/main" id="{94C489E1-98BA-4734-A0F5-8AD0971702E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4F84F78-E12F-4B01-9B0A-A37F6EF52318}"/>
              </a:ext>
            </a:extLst>
          </p:cNvPr>
          <p:cNvSpPr>
            <a:spLocks noGrp="1"/>
          </p:cNvSpPr>
          <p:nvPr>
            <p:ph type="sldNum" sz="quarter" idx="12"/>
          </p:nvPr>
        </p:nvSpPr>
        <p:spPr/>
        <p:txBody>
          <a:bodyPr/>
          <a:lstStyle/>
          <a:p>
            <a:fld id="{A47D8A79-BA49-4A12-B805-20BEE9E47545}" type="slidenum">
              <a:rPr lang="en-US" smtClean="0"/>
              <a:t>‹#›</a:t>
            </a:fld>
            <a:endParaRPr lang="en-US" dirty="0"/>
          </a:p>
        </p:txBody>
      </p:sp>
    </p:spTree>
    <p:extLst>
      <p:ext uri="{BB962C8B-B14F-4D97-AF65-F5344CB8AC3E}">
        <p14:creationId xmlns:p14="http://schemas.microsoft.com/office/powerpoint/2010/main" val="1912216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BBAA8-0E1C-4718-A765-3AE2BF694C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01A26AF-CE52-4E82-B32E-7962B5B479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5C71AA-55EE-4EC8-8117-9E397D99F2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B13101-96B2-4BD3-86F9-E2280D50979B}"/>
              </a:ext>
            </a:extLst>
          </p:cNvPr>
          <p:cNvSpPr>
            <a:spLocks noGrp="1"/>
          </p:cNvSpPr>
          <p:nvPr>
            <p:ph type="dt" sz="half" idx="10"/>
          </p:nvPr>
        </p:nvSpPr>
        <p:spPr/>
        <p:txBody>
          <a:bodyPr/>
          <a:lstStyle/>
          <a:p>
            <a:fld id="{43E30AB8-34C3-4AE5-90B3-238AEC2D4E71}" type="datetimeFigureOut">
              <a:rPr lang="en-US" smtClean="0"/>
              <a:t>2/9/2024</a:t>
            </a:fld>
            <a:endParaRPr lang="en-US" dirty="0"/>
          </a:p>
        </p:txBody>
      </p:sp>
      <p:sp>
        <p:nvSpPr>
          <p:cNvPr id="6" name="Footer Placeholder 5">
            <a:extLst>
              <a:ext uri="{FF2B5EF4-FFF2-40B4-BE49-F238E27FC236}">
                <a16:creationId xmlns:a16="http://schemas.microsoft.com/office/drawing/2014/main" id="{310F3F42-732A-4A9D-A4ED-DF07B9FF12B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E669A4E-4E72-47DA-8F6B-31F739F58E67}"/>
              </a:ext>
            </a:extLst>
          </p:cNvPr>
          <p:cNvSpPr>
            <a:spLocks noGrp="1"/>
          </p:cNvSpPr>
          <p:nvPr>
            <p:ph type="sldNum" sz="quarter" idx="12"/>
          </p:nvPr>
        </p:nvSpPr>
        <p:spPr/>
        <p:txBody>
          <a:bodyPr/>
          <a:lstStyle/>
          <a:p>
            <a:fld id="{A47D8A79-BA49-4A12-B805-20BEE9E47545}" type="slidenum">
              <a:rPr lang="en-US" smtClean="0"/>
              <a:t>‹#›</a:t>
            </a:fld>
            <a:endParaRPr lang="en-US" dirty="0"/>
          </a:p>
        </p:txBody>
      </p:sp>
    </p:spTree>
    <p:extLst>
      <p:ext uri="{BB962C8B-B14F-4D97-AF65-F5344CB8AC3E}">
        <p14:creationId xmlns:p14="http://schemas.microsoft.com/office/powerpoint/2010/main" val="3481116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3DD7D-6490-4191-9025-10C477157B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DF7C5E-FB1A-4199-81A6-A96CA07A2D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9E65688-AF78-4165-90E7-6144686AD0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C60660-126E-46CF-B99D-F96144BA6700}"/>
              </a:ext>
            </a:extLst>
          </p:cNvPr>
          <p:cNvSpPr>
            <a:spLocks noGrp="1"/>
          </p:cNvSpPr>
          <p:nvPr>
            <p:ph type="dt" sz="half" idx="10"/>
          </p:nvPr>
        </p:nvSpPr>
        <p:spPr/>
        <p:txBody>
          <a:bodyPr/>
          <a:lstStyle/>
          <a:p>
            <a:fld id="{43E30AB8-34C3-4AE5-90B3-238AEC2D4E71}" type="datetimeFigureOut">
              <a:rPr lang="en-US" smtClean="0"/>
              <a:t>2/9/2024</a:t>
            </a:fld>
            <a:endParaRPr lang="en-US" dirty="0"/>
          </a:p>
        </p:txBody>
      </p:sp>
      <p:sp>
        <p:nvSpPr>
          <p:cNvPr id="6" name="Footer Placeholder 5">
            <a:extLst>
              <a:ext uri="{FF2B5EF4-FFF2-40B4-BE49-F238E27FC236}">
                <a16:creationId xmlns:a16="http://schemas.microsoft.com/office/drawing/2014/main" id="{BCC30516-D5C7-4CE2-B488-9394DA8D180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A99872F-6561-43CF-883C-23C9C040FFD6}"/>
              </a:ext>
            </a:extLst>
          </p:cNvPr>
          <p:cNvSpPr>
            <a:spLocks noGrp="1"/>
          </p:cNvSpPr>
          <p:nvPr>
            <p:ph type="sldNum" sz="quarter" idx="12"/>
          </p:nvPr>
        </p:nvSpPr>
        <p:spPr/>
        <p:txBody>
          <a:bodyPr/>
          <a:lstStyle/>
          <a:p>
            <a:fld id="{A47D8A79-BA49-4A12-B805-20BEE9E47545}" type="slidenum">
              <a:rPr lang="en-US" smtClean="0"/>
              <a:t>‹#›</a:t>
            </a:fld>
            <a:endParaRPr lang="en-US" dirty="0"/>
          </a:p>
        </p:txBody>
      </p:sp>
    </p:spTree>
    <p:extLst>
      <p:ext uri="{BB962C8B-B14F-4D97-AF65-F5344CB8AC3E}">
        <p14:creationId xmlns:p14="http://schemas.microsoft.com/office/powerpoint/2010/main" val="3959384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837CB3-8079-4261-847E-5F4E626632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DDEBC60-E3F5-41AD-B445-2D726E699E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1F3DBF-21FD-4C54-9721-3C6CF63F44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E30AB8-34C3-4AE5-90B3-238AEC2D4E71}" type="datetimeFigureOut">
              <a:rPr lang="en-US" smtClean="0"/>
              <a:t>2/9/2024</a:t>
            </a:fld>
            <a:endParaRPr lang="en-US" dirty="0"/>
          </a:p>
        </p:txBody>
      </p:sp>
      <p:sp>
        <p:nvSpPr>
          <p:cNvPr id="5" name="Footer Placeholder 4">
            <a:extLst>
              <a:ext uri="{FF2B5EF4-FFF2-40B4-BE49-F238E27FC236}">
                <a16:creationId xmlns:a16="http://schemas.microsoft.com/office/drawing/2014/main" id="{20CCCBA8-AFD5-42C5-B273-A2E8C27791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92DDDDF-39AF-49B4-9469-5A33236C11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7D8A79-BA49-4A12-B805-20BEE9E47545}" type="slidenum">
              <a:rPr lang="en-US" smtClean="0"/>
              <a:t>‹#›</a:t>
            </a:fld>
            <a:endParaRPr lang="en-US" dirty="0"/>
          </a:p>
        </p:txBody>
      </p:sp>
    </p:spTree>
    <p:extLst>
      <p:ext uri="{BB962C8B-B14F-4D97-AF65-F5344CB8AC3E}">
        <p14:creationId xmlns:p14="http://schemas.microsoft.com/office/powerpoint/2010/main" val="4002827100"/>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publichousingapplication.ocd.state.ma.us/"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www.mass.gov/doc/congregate-housing-contractors-site-listings/download"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nhhfa.org/wp-content/uploads/2023/05/HUD-Income-Limits-2023.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publichousingapplication.ocd.state.ma.u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vitalchek.co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ssa.gov/ssnumber/"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socialsecurity.gov/forms/ssa-3288.pdf" TargetMode="External"/><Relationship Id="rId2" Type="http://schemas.openxmlformats.org/officeDocument/2006/relationships/hyperlink" Target="https://faq.ssa.gov/ics/support/kbanswer.asp?QuestionID=3705" TargetMode="External"/><Relationship Id="rId1" Type="http://schemas.openxmlformats.org/officeDocument/2006/relationships/slideLayout" Target="../slideLayouts/slideLayout2.xml"/><Relationship Id="rId4" Type="http://schemas.openxmlformats.org/officeDocument/2006/relationships/hyperlink" Target="http://www.socialsecurity.gov/myaccount" TargetMode="External"/></Relationships>
</file>

<file path=ppt/slides/_rels/slide31.xml.rels><?xml version="1.0" encoding="UTF-8" standalone="yes"?>
<Relationships xmlns="http://schemas.openxmlformats.org/package/2006/relationships"><Relationship Id="rId2" Type="http://schemas.openxmlformats.org/officeDocument/2006/relationships/hyperlink" Target="http://www.mass.gov/eohhs/docs/masshealth/membappforms/fir-1.pdf"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publichousingapplication.ocd.state.ma.us/" TargetMode="External"/><Relationship Id="rId2" Type="http://schemas.openxmlformats.org/officeDocument/2006/relationships/hyperlink" Target="https://housingnavigatorma.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publichousingapplication.ocd.state.ma.u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Jennifer.m.howell@mass.gov"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publichousingapplication.ocd.state.ma.us/" TargetMode="External"/><Relationship Id="rId2" Type="http://schemas.openxmlformats.org/officeDocument/2006/relationships/hyperlink" Target="https://www.mass.gov/doc/mrvp-income-limits-0/downloa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9">
            <a:extLst>
              <a:ext uri="{FF2B5EF4-FFF2-40B4-BE49-F238E27FC236}">
                <a16:creationId xmlns:a16="http://schemas.microsoft.com/office/drawing/2014/main" id="{2B577FF9-3543-4875-815D-3D87BD8A20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 name="Title 1"/>
          <p:cNvSpPr>
            <a:spLocks noGrp="1"/>
          </p:cNvSpPr>
          <p:nvPr>
            <p:ph type="ctrTitle"/>
          </p:nvPr>
        </p:nvSpPr>
        <p:spPr>
          <a:xfrm>
            <a:off x="874815" y="798703"/>
            <a:ext cx="5221185" cy="3072015"/>
          </a:xfrm>
        </p:spPr>
        <p:txBody>
          <a:bodyPr anchor="b">
            <a:normAutofit/>
          </a:bodyPr>
          <a:lstStyle/>
          <a:p>
            <a:r>
              <a:rPr lang="en-US" dirty="0"/>
              <a:t>Housing Foundations Training</a:t>
            </a:r>
          </a:p>
        </p:txBody>
      </p:sp>
      <p:sp>
        <p:nvSpPr>
          <p:cNvPr id="3" name="Subtitle 2"/>
          <p:cNvSpPr>
            <a:spLocks noGrp="1"/>
          </p:cNvSpPr>
          <p:nvPr>
            <p:ph type="subTitle" idx="1"/>
          </p:nvPr>
        </p:nvSpPr>
        <p:spPr>
          <a:xfrm>
            <a:off x="870148" y="3962792"/>
            <a:ext cx="5221185" cy="2102108"/>
          </a:xfrm>
        </p:spPr>
        <p:txBody>
          <a:bodyPr anchor="t">
            <a:normAutofit fontScale="92500" lnSpcReduction="20000"/>
          </a:bodyPr>
          <a:lstStyle/>
          <a:p>
            <a:r>
              <a:rPr lang="en-US" dirty="0"/>
              <a:t>Jennifer Howell – </a:t>
            </a:r>
            <a:r>
              <a:rPr lang="en-US" sz="2200" dirty="0"/>
              <a:t>Disability Housing Manager</a:t>
            </a:r>
          </a:p>
          <a:p>
            <a:r>
              <a:rPr lang="en-US" dirty="0"/>
              <a:t>Executive Office of Health &amp; Human Services</a:t>
            </a:r>
          </a:p>
          <a:p>
            <a:r>
              <a:rPr lang="en-US" b="1" dirty="0"/>
              <a:t>2024 Core Options Counseling </a:t>
            </a:r>
          </a:p>
          <a:p>
            <a:r>
              <a:rPr lang="en-US" b="1" dirty="0"/>
              <a:t>Program Training</a:t>
            </a:r>
          </a:p>
          <a:p>
            <a:r>
              <a:rPr lang="en-US" dirty="0"/>
              <a:t>February 14th, 2024</a:t>
            </a:r>
          </a:p>
          <a:p>
            <a:endParaRPr lang="en-US" dirty="0"/>
          </a:p>
        </p:txBody>
      </p:sp>
      <p:sp>
        <p:nvSpPr>
          <p:cNvPr id="12" name="Freeform: Shape 11">
            <a:extLst>
              <a:ext uri="{FF2B5EF4-FFF2-40B4-BE49-F238E27FC236}">
                <a16:creationId xmlns:a16="http://schemas.microsoft.com/office/drawing/2014/main" id="{F5569EEC-E12F-4856-B407-02B2813A4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04059"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dirty="0"/>
          </a:p>
        </p:txBody>
      </p:sp>
      <p:sp>
        <p:nvSpPr>
          <p:cNvPr id="14" name="Freeform: Shape 13">
            <a:extLst>
              <a:ext uri="{FF2B5EF4-FFF2-40B4-BE49-F238E27FC236}">
                <a16:creationId xmlns:a16="http://schemas.microsoft.com/office/drawing/2014/main" id="{CF860788-3A6A-45A3-B3F1-06F159665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67336"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5" name="Graphic 6" descr="House">
            <a:extLst>
              <a:ext uri="{FF2B5EF4-FFF2-40B4-BE49-F238E27FC236}">
                <a16:creationId xmlns:a16="http://schemas.microsoft.com/office/drawing/2014/main" id="{84DF3B83-CCE1-4050-91A1-52BC4C03681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093046" y="1209578"/>
            <a:ext cx="4055897" cy="4055897"/>
          </a:xfrm>
          <a:custGeom>
            <a:avLst/>
            <a:gdLst/>
            <a:ahLst/>
            <a:cxnLst/>
            <a:rect l="l" t="t" r="r" b="b"/>
            <a:pathLst>
              <a:path w="4579832" h="5347063">
                <a:moveTo>
                  <a:pt x="106985" y="0"/>
                </a:moveTo>
                <a:lnTo>
                  <a:pt x="4472847" y="0"/>
                </a:lnTo>
                <a:cubicBezTo>
                  <a:pt x="4531933" y="0"/>
                  <a:pt x="4579832" y="47899"/>
                  <a:pt x="4579832" y="106985"/>
                </a:cubicBezTo>
                <a:lnTo>
                  <a:pt x="4579832" y="5240078"/>
                </a:lnTo>
                <a:cubicBezTo>
                  <a:pt x="4579832" y="5299164"/>
                  <a:pt x="4531933" y="5347063"/>
                  <a:pt x="4472847" y="5347063"/>
                </a:cubicBezTo>
                <a:lnTo>
                  <a:pt x="106985" y="5347063"/>
                </a:lnTo>
                <a:cubicBezTo>
                  <a:pt x="47899" y="5347063"/>
                  <a:pt x="0" y="5299164"/>
                  <a:pt x="0" y="5240078"/>
                </a:cubicBezTo>
                <a:lnTo>
                  <a:pt x="0" y="106985"/>
                </a:lnTo>
                <a:cubicBezTo>
                  <a:pt x="0" y="47899"/>
                  <a:pt x="47899" y="0"/>
                  <a:pt x="106985" y="0"/>
                </a:cubicBezTo>
                <a:close/>
              </a:path>
            </a:pathLst>
          </a:custGeom>
        </p:spPr>
      </p:pic>
      <p:sp>
        <p:nvSpPr>
          <p:cNvPr id="16" name="Freeform: Shape 15">
            <a:extLst>
              <a:ext uri="{FF2B5EF4-FFF2-40B4-BE49-F238E27FC236}">
                <a16:creationId xmlns:a16="http://schemas.microsoft.com/office/drawing/2014/main" id="{DF1E3393-B852-4883-B778-ED3525112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32259"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Shape 17">
            <a:extLst>
              <a:ext uri="{FF2B5EF4-FFF2-40B4-BE49-F238E27FC236}">
                <a16:creationId xmlns:a16="http://schemas.microsoft.com/office/drawing/2014/main" id="{39853D09-4205-4CC7-83EB-288E886AC9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48440"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dirty="0"/>
          </a:p>
        </p:txBody>
      </p:sp>
      <p:sp>
        <p:nvSpPr>
          <p:cNvPr id="20" name="Freeform: Shape 19">
            <a:extLst>
              <a:ext uri="{FF2B5EF4-FFF2-40B4-BE49-F238E27FC236}">
                <a16:creationId xmlns:a16="http://schemas.microsoft.com/office/drawing/2014/main" id="{0D040B79-3E73-4A31-840D-D6B9C9FDF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47511"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Freeform: Shape 21">
            <a:extLst>
              <a:ext uri="{FF2B5EF4-FFF2-40B4-BE49-F238E27FC236}">
                <a16:creationId xmlns:a16="http://schemas.microsoft.com/office/drawing/2014/main" id="{156C6AE5-3F8B-42AC-9EA4-1B686A11E9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43820" y="5835650"/>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dirty="0"/>
          </a:p>
        </p:txBody>
      </p:sp>
    </p:spTree>
    <p:extLst>
      <p:ext uri="{BB962C8B-B14F-4D97-AF65-F5344CB8AC3E}">
        <p14:creationId xmlns:p14="http://schemas.microsoft.com/office/powerpoint/2010/main" val="646252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13361" y="1239520"/>
            <a:ext cx="2915920" cy="4273615"/>
          </a:xfrm>
        </p:spPr>
        <p:txBody>
          <a:bodyPr>
            <a:normAutofit/>
          </a:bodyPr>
          <a:lstStyle/>
          <a:p>
            <a:r>
              <a:rPr lang="en-US" dirty="0">
                <a:solidFill>
                  <a:srgbClr val="FFFFFF"/>
                </a:solidFill>
              </a:rPr>
              <a:t>What is Project-Based Housing?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4447308" y="319088"/>
            <a:ext cx="6906491" cy="5857875"/>
          </a:xfrm>
        </p:spPr>
        <p:txBody>
          <a:bodyPr anchor="ctr">
            <a:normAutofit lnSpcReduction="10000"/>
          </a:bodyPr>
          <a:lstStyle/>
          <a:p>
            <a:pPr lvl="0"/>
            <a:endParaRPr lang="en-US" sz="2400" dirty="0">
              <a:latin typeface="+mj-lt"/>
            </a:endParaRPr>
          </a:p>
          <a:p>
            <a:pPr lvl="0"/>
            <a:endParaRPr lang="en-US" sz="2400" dirty="0">
              <a:latin typeface="+mj-lt"/>
            </a:endParaRPr>
          </a:p>
          <a:p>
            <a:pPr lvl="0"/>
            <a:endParaRPr lang="en-US" sz="2400" dirty="0">
              <a:latin typeface="+mj-lt"/>
            </a:endParaRPr>
          </a:p>
          <a:p>
            <a:pPr marL="0" lvl="0" indent="0">
              <a:buNone/>
            </a:pPr>
            <a:r>
              <a:rPr lang="en-US" sz="2400" dirty="0">
                <a:latin typeface="+mj-lt"/>
              </a:rPr>
              <a:t>A project-based subsidy is one that is attached to a specific unit in an existing structure. </a:t>
            </a:r>
          </a:p>
          <a:p>
            <a:pPr marL="0" lvl="0" indent="0">
              <a:buNone/>
            </a:pPr>
            <a:r>
              <a:rPr lang="en-US" sz="2400" dirty="0">
                <a:latin typeface="+mj-lt"/>
              </a:rPr>
              <a:t>Project-based units can fall under public housing, meaning the property might be owned and operated by a local housing authority.  For  public housing tenants, the housing authority is their landlord. Other project-based subsidized housing might be owned by a private landlord or corporation that has received government subsidies to provide affordable housing.</a:t>
            </a:r>
          </a:p>
          <a:p>
            <a:pPr lvl="0"/>
            <a:endParaRPr lang="en-US" sz="2400" dirty="0">
              <a:latin typeface="+mj-lt"/>
            </a:endParaRPr>
          </a:p>
          <a:p>
            <a:pPr marL="0" indent="0">
              <a:buNone/>
            </a:pPr>
            <a:r>
              <a:rPr lang="en-US" sz="2400" dirty="0">
                <a:highlight>
                  <a:srgbClr val="FFFF00"/>
                </a:highlight>
                <a:latin typeface="+mj-lt"/>
              </a:rPr>
              <a:t>An advantage to a project-based subsidy is that the individual does not have to search for housing, the location is already determined. This can save a significant amount of time. </a:t>
            </a:r>
          </a:p>
          <a:p>
            <a:pPr lvl="0"/>
            <a:endParaRPr lang="en-US" dirty="0">
              <a:latin typeface="+mj-lt"/>
            </a:endParaRPr>
          </a:p>
          <a:p>
            <a:pPr lvl="0"/>
            <a:endParaRPr lang="en-US" dirty="0"/>
          </a:p>
          <a:p>
            <a:endParaRPr lang="en-US" dirty="0"/>
          </a:p>
        </p:txBody>
      </p:sp>
    </p:spTree>
    <p:extLst>
      <p:ext uri="{BB962C8B-B14F-4D97-AF65-F5344CB8AC3E}">
        <p14:creationId xmlns:p14="http://schemas.microsoft.com/office/powerpoint/2010/main" val="2704393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200" y="365125"/>
            <a:ext cx="10515600" cy="1325563"/>
          </a:xfrm>
        </p:spPr>
        <p:txBody>
          <a:bodyPr>
            <a:normAutofit/>
          </a:bodyPr>
          <a:lstStyle/>
          <a:p>
            <a:r>
              <a:rPr lang="en-US" sz="4600" dirty="0"/>
              <a:t>Community Based Housing Program (CBH)</a:t>
            </a:r>
          </a:p>
        </p:txBody>
      </p:sp>
      <p:sp>
        <p:nvSpPr>
          <p:cNvPr id="26"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p:cNvSpPr>
            <a:spLocks noGrp="1"/>
          </p:cNvSpPr>
          <p:nvPr>
            <p:ph idx="1"/>
          </p:nvPr>
        </p:nvSpPr>
        <p:spPr>
          <a:xfrm>
            <a:off x="838200" y="1929384"/>
            <a:ext cx="10515600" cy="4251960"/>
          </a:xfrm>
        </p:spPr>
        <p:txBody>
          <a:bodyPr>
            <a:normAutofit/>
          </a:bodyPr>
          <a:lstStyle/>
          <a:p>
            <a:pPr marL="457200" lvl="1" indent="0">
              <a:buNone/>
              <a:defRPr/>
            </a:pPr>
            <a:r>
              <a:rPr lang="en-US" sz="2000" dirty="0">
                <a:latin typeface="+mj-lt"/>
              </a:rPr>
              <a:t>CBH is a housing development program that provides capital funds to developers to set-aside units for persons with disabilities who are residing in institutions or at risk of institutionalization to transition to the community. CBH units are fully accessible and affordable for individuals or families of any age</a:t>
            </a:r>
          </a:p>
          <a:p>
            <a:pPr marL="0" indent="0">
              <a:buNone/>
            </a:pPr>
            <a:r>
              <a:rPr lang="en-US" sz="2000" dirty="0">
                <a:latin typeface="+mj-lt"/>
              </a:rPr>
              <a:t>        </a:t>
            </a:r>
            <a:r>
              <a:rPr lang="en-US" sz="2000" b="1" dirty="0">
                <a:latin typeface="+mj-lt"/>
              </a:rPr>
              <a:t>Eligibility:</a:t>
            </a:r>
          </a:p>
          <a:p>
            <a:pPr lvl="1">
              <a:buFont typeface="Wingdings" panose="05000000000000000000" pitchFamily="2" charset="2"/>
              <a:buChar char="§"/>
            </a:pPr>
            <a:r>
              <a:rPr lang="en-US" sz="2000" dirty="0">
                <a:latin typeface="+mj-lt"/>
              </a:rPr>
              <a:t>Have a disability</a:t>
            </a:r>
          </a:p>
          <a:p>
            <a:pPr lvl="1">
              <a:buFont typeface="Wingdings" panose="05000000000000000000" pitchFamily="2" charset="2"/>
              <a:buChar char="§"/>
            </a:pPr>
            <a:r>
              <a:rPr lang="en-US" sz="2000" dirty="0">
                <a:latin typeface="+mj-lt"/>
              </a:rPr>
              <a:t>Not a consumer of DDS or DMH</a:t>
            </a:r>
          </a:p>
          <a:p>
            <a:pPr lvl="1">
              <a:buFont typeface="Wingdings" panose="05000000000000000000" pitchFamily="2" charset="2"/>
              <a:buChar char="§"/>
            </a:pPr>
            <a:r>
              <a:rPr lang="en-US" sz="2000" dirty="0">
                <a:latin typeface="+mj-lt"/>
              </a:rPr>
              <a:t>Are in an institution or at-risk of institutionalization</a:t>
            </a:r>
          </a:p>
          <a:p>
            <a:pPr lvl="1">
              <a:buFont typeface="Wingdings" panose="05000000000000000000" pitchFamily="2" charset="2"/>
              <a:buChar char="q"/>
            </a:pPr>
            <a:endParaRPr lang="en-US" sz="2000" dirty="0">
              <a:latin typeface="+mj-lt"/>
            </a:endParaRPr>
          </a:p>
          <a:p>
            <a:pPr marL="0" indent="0">
              <a:buNone/>
            </a:pPr>
            <a:r>
              <a:rPr lang="en-US" sz="2000" b="1" dirty="0">
                <a:latin typeface="+mj-lt"/>
              </a:rPr>
              <a:t>       CBH Vacancies Notifications are sent via Email</a:t>
            </a:r>
          </a:p>
          <a:p>
            <a:pPr marL="457200" lvl="1" indent="0">
              <a:buNone/>
            </a:pPr>
            <a:r>
              <a:rPr lang="en-US" sz="2000" dirty="0">
                <a:latin typeface="+mj-lt"/>
              </a:rPr>
              <a:t>To apply for CBH units, return a completed application, CBH Certification form, and any other required forms, to the Property Manager. This information will be included in the notification. </a:t>
            </a:r>
            <a:r>
              <a:rPr lang="en-US" sz="2000" b="1" dirty="0">
                <a:latin typeface="+mj-lt"/>
              </a:rPr>
              <a:t>NOTE:</a:t>
            </a:r>
            <a:r>
              <a:rPr lang="en-US" sz="2000" dirty="0">
                <a:latin typeface="+mj-lt"/>
              </a:rPr>
              <a:t> the housing applications and contact person will vary with each CBH location </a:t>
            </a:r>
            <a:endParaRPr lang="en-US" sz="2200" dirty="0">
              <a:latin typeface="+mj-lt"/>
            </a:endParaRPr>
          </a:p>
          <a:p>
            <a:pPr lvl="1"/>
            <a:endParaRPr lang="en-US" sz="2200" dirty="0"/>
          </a:p>
        </p:txBody>
      </p:sp>
      <p:sp>
        <p:nvSpPr>
          <p:cNvPr id="3" name="Slide Number Placeholder 2"/>
          <p:cNvSpPr>
            <a:spLocks noGrp="1"/>
          </p:cNvSpPr>
          <p:nvPr>
            <p:ph type="sldNum" sz="quarter" idx="12"/>
          </p:nvPr>
        </p:nvSpPr>
        <p:spPr>
          <a:xfrm>
            <a:off x="8610600" y="6356350"/>
            <a:ext cx="2743200" cy="365125"/>
          </a:xfrm>
        </p:spPr>
        <p:txBody>
          <a:bodyPr>
            <a:normAutofit/>
          </a:bodyPr>
          <a:lstStyle/>
          <a:p>
            <a:pPr>
              <a:spcAft>
                <a:spcPts val="600"/>
              </a:spcAft>
            </a:pPr>
            <a:fld id="{9ADA2B85-D5F9-4A37-B73A-42C290F22C40}" type="slidenum">
              <a:rPr lang="en-US"/>
              <a:pPr>
                <a:spcAft>
                  <a:spcPts val="600"/>
                </a:spcAft>
              </a:pPr>
              <a:t>11</a:t>
            </a:fld>
            <a:endParaRPr lang="en-US" dirty="0"/>
          </a:p>
        </p:txBody>
      </p:sp>
    </p:spTree>
    <p:extLst>
      <p:ext uri="{BB962C8B-B14F-4D97-AF65-F5344CB8AC3E}">
        <p14:creationId xmlns:p14="http://schemas.microsoft.com/office/powerpoint/2010/main" val="183594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46" name="Rectangle 2">
            <a:extLst>
              <a:ext uri="{FF2B5EF4-FFF2-40B4-BE49-F238E27FC236}">
                <a16:creationId xmlns:a16="http://schemas.microsoft.com/office/drawing/2014/main" id="{BB29E23E-FC94-4CD3-B3AF-3AC90AFFC976}"/>
              </a:ext>
            </a:extLst>
          </p:cNvPr>
          <p:cNvSpPr>
            <a:spLocks noGrp="1" noChangeArrowheads="1"/>
          </p:cNvSpPr>
          <p:nvPr>
            <p:ph type="title" idx="4294967295"/>
          </p:nvPr>
        </p:nvSpPr>
        <p:spPr>
          <a:xfrm>
            <a:off x="838200" y="365125"/>
            <a:ext cx="10515600" cy="1325563"/>
          </a:xfrm>
        </p:spPr>
        <p:txBody>
          <a:bodyPr vert="horz" lIns="91440" tIns="45720" rIns="91440" bIns="45720" rtlCol="0" anchor="ctr">
            <a:normAutofit/>
          </a:bodyPr>
          <a:lstStyle/>
          <a:p>
            <a:pPr>
              <a:defRPr/>
            </a:pPr>
            <a:r>
              <a:rPr lang="en-US" sz="5400" kern="1200" dirty="0">
                <a:solidFill>
                  <a:schemeClr val="tx1"/>
                </a:solidFill>
                <a:latin typeface="+mj-lt"/>
                <a:ea typeface="+mj-ea"/>
                <a:cs typeface="+mj-cs"/>
              </a:rPr>
              <a:t>State-Aided Public Housing</a:t>
            </a:r>
          </a:p>
        </p:txBody>
      </p:sp>
      <p:sp>
        <p:nvSpPr>
          <p:cNvPr id="138"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47" name="Rectangle 3">
            <a:extLst>
              <a:ext uri="{FF2B5EF4-FFF2-40B4-BE49-F238E27FC236}">
                <a16:creationId xmlns:a16="http://schemas.microsoft.com/office/drawing/2014/main" id="{EAF4A484-211C-4190-A849-009B8C069822}"/>
              </a:ext>
            </a:extLst>
          </p:cNvPr>
          <p:cNvSpPr>
            <a:spLocks noGrp="1" noChangeArrowheads="1"/>
          </p:cNvSpPr>
          <p:nvPr>
            <p:ph type="body" idx="4294967295"/>
          </p:nvPr>
        </p:nvSpPr>
        <p:spPr>
          <a:xfrm>
            <a:off x="838200" y="1929384"/>
            <a:ext cx="10515600" cy="4251960"/>
          </a:xfrm>
        </p:spPr>
        <p:txBody>
          <a:bodyPr vert="horz" lIns="91440" tIns="45720" rIns="91440" bIns="45720" rtlCol="0">
            <a:normAutofit/>
          </a:bodyPr>
          <a:lstStyle/>
          <a:p>
            <a:pPr marL="0" indent="0">
              <a:buNone/>
            </a:pPr>
            <a:r>
              <a:rPr lang="en-US" sz="2000" dirty="0">
                <a:latin typeface="+mj-lt"/>
              </a:rPr>
              <a:t>State-aided public housing is housing managed and operated local Housing Authorities. For public housing tenants, the Housing Authority is their landlord. Over 240 Local Housing Authorities are responsible for the management and operation of public housing assistance programs throughout the Commonwealth of Massachusetts.</a:t>
            </a:r>
          </a:p>
          <a:p>
            <a:r>
              <a:rPr lang="en-US" sz="2000" dirty="0">
                <a:latin typeface="+mj-lt"/>
              </a:rPr>
              <a:t>The units come in various bedroom sizes and there are various types of state-aided housing available for low-income families, elderly households, and persons with disabilities found throughout Massachusetts</a:t>
            </a:r>
          </a:p>
          <a:p>
            <a:r>
              <a:rPr lang="en-US" sz="2000" dirty="0">
                <a:latin typeface="+mj-lt"/>
              </a:rPr>
              <a:t>Housing Authorities use income limits developed by HUD. These income limits vary from area to area so you may be eligible at one HA but not at another</a:t>
            </a:r>
          </a:p>
          <a:p>
            <a:r>
              <a:rPr lang="en-US" sz="2000" dirty="0">
                <a:latin typeface="+mj-lt"/>
              </a:rPr>
              <a:t>The subsidy stays with the building; when you move out, you no longer have the rental assistance</a:t>
            </a:r>
          </a:p>
          <a:p>
            <a:r>
              <a:rPr lang="en-US" sz="2000" dirty="0">
                <a:latin typeface="+mj-lt"/>
              </a:rPr>
              <a:t>Not all housing authorities administer every type of housing program</a:t>
            </a:r>
          </a:p>
          <a:p>
            <a:r>
              <a:rPr lang="en-US" sz="2000" b="1" dirty="0">
                <a:latin typeface="+mj-lt"/>
              </a:rPr>
              <a:t>Applicants can apply through CHAMP: </a:t>
            </a:r>
            <a:r>
              <a:rPr lang="en-US" sz="2000" b="1" dirty="0">
                <a:latin typeface="+mj-lt"/>
                <a:hlinkClick r:id="rId2"/>
              </a:rPr>
              <a:t>https://publichousingapplication.ocd.state.ma.us/</a:t>
            </a:r>
            <a:endParaRPr lang="en-US" sz="2000" b="1" dirty="0">
              <a:latin typeface="+mj-lt"/>
            </a:endParaRPr>
          </a:p>
          <a:p>
            <a:endParaRPr lang="en-US" sz="2000" dirty="0">
              <a:latin typeface="+mj-lt"/>
            </a:endParaRPr>
          </a:p>
          <a:p>
            <a:pPr>
              <a:defRPr/>
            </a:pPr>
            <a:endParaRPr lang="en-US" sz="2200" dirty="0"/>
          </a:p>
        </p:txBody>
      </p:sp>
    </p:spTree>
    <p:extLst>
      <p:ext uri="{BB962C8B-B14F-4D97-AF65-F5344CB8AC3E}">
        <p14:creationId xmlns:p14="http://schemas.microsoft.com/office/powerpoint/2010/main" val="3732359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200" y="365125"/>
            <a:ext cx="10515600" cy="1325563"/>
          </a:xfrm>
        </p:spPr>
        <p:txBody>
          <a:bodyPr>
            <a:normAutofit/>
          </a:bodyPr>
          <a:lstStyle/>
          <a:p>
            <a:r>
              <a:rPr lang="en-US" sz="5400" dirty="0"/>
              <a:t>Congregate Housing</a:t>
            </a:r>
          </a:p>
        </p:txBody>
      </p:sp>
      <p:sp>
        <p:nvSpPr>
          <p:cNvPr id="25"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750189" y="1866137"/>
            <a:ext cx="10772775" cy="4391787"/>
          </a:xfrm>
        </p:spPr>
        <p:txBody>
          <a:bodyPr>
            <a:normAutofit fontScale="25000" lnSpcReduction="20000"/>
          </a:bodyPr>
          <a:lstStyle/>
          <a:p>
            <a:pPr marL="0" indent="0">
              <a:buNone/>
              <a:defRPr/>
            </a:pPr>
            <a:endParaRPr lang="en-US" sz="8000" dirty="0">
              <a:latin typeface="+mj-lt"/>
            </a:endParaRPr>
          </a:p>
          <a:p>
            <a:pPr marL="0" indent="0">
              <a:buNone/>
              <a:defRPr/>
            </a:pPr>
            <a:r>
              <a:rPr lang="en-US" sz="8000" dirty="0">
                <a:latin typeface="+mj-lt"/>
              </a:rPr>
              <a:t>Congregate Housing is a shared living environment designed to integrate the housing and services needs of elders and disabled individuals.</a:t>
            </a:r>
          </a:p>
          <a:p>
            <a:pPr>
              <a:defRPr/>
            </a:pPr>
            <a:r>
              <a:rPr lang="en-US" sz="8000" dirty="0">
                <a:latin typeface="+mj-lt"/>
              </a:rPr>
              <a:t>Each resident has a private bedroom but shared one or more of the following: kitchen, dining facilities, and/or bathing facilities</a:t>
            </a:r>
          </a:p>
          <a:p>
            <a:r>
              <a:rPr lang="en-US" sz="8000" dirty="0">
                <a:latin typeface="+mj-lt"/>
              </a:rPr>
              <a:t>Congregate Housing Coordinators are onsite to ensure a stable environment and to foster a sense of community. They can help residents access community resources, manage issues that arise from shared living, plan social activities, etc.</a:t>
            </a:r>
          </a:p>
          <a:p>
            <a:pPr>
              <a:defRPr/>
            </a:pPr>
            <a:r>
              <a:rPr lang="en-US" sz="8000" dirty="0">
                <a:latin typeface="+mj-lt"/>
              </a:rPr>
              <a:t>Does not offer 24-hour care and supervision</a:t>
            </a:r>
          </a:p>
          <a:p>
            <a:pPr>
              <a:defRPr/>
            </a:pPr>
            <a:r>
              <a:rPr lang="en-US" sz="8000" dirty="0">
                <a:latin typeface="+mj-lt"/>
              </a:rPr>
              <a:t>Services are available based on program eligibility to aid residents in managing Activities of Daily Living in a supportive, but not custodial environment.</a:t>
            </a:r>
          </a:p>
          <a:p>
            <a:pPr marL="0" indent="0">
              <a:buNone/>
              <a:defRPr/>
            </a:pPr>
            <a:r>
              <a:rPr lang="en-US" sz="8000" dirty="0">
                <a:latin typeface="+mj-lt"/>
              </a:rPr>
              <a:t> For a full list of sites, visit: </a:t>
            </a:r>
            <a:r>
              <a:rPr lang="en-US" sz="8000" dirty="0">
                <a:latin typeface="+mj-lt"/>
                <a:hlinkClick r:id="rId2"/>
              </a:rPr>
              <a:t>https://www.mass.gov/doc/congregate-housing-contractors-site-listings/download</a:t>
            </a:r>
            <a:endParaRPr lang="en-US" sz="8000" dirty="0">
              <a:latin typeface="+mj-lt"/>
            </a:endParaRPr>
          </a:p>
          <a:p>
            <a:pPr lvl="0"/>
            <a:endParaRPr lang="en-US" sz="9600" dirty="0">
              <a:latin typeface="+mj-lt"/>
            </a:endParaRPr>
          </a:p>
          <a:p>
            <a:pPr lvl="0"/>
            <a:endParaRPr lang="en-US" sz="9600" dirty="0">
              <a:latin typeface="+mj-lt"/>
            </a:endParaRPr>
          </a:p>
          <a:p>
            <a:pPr marL="0" lvl="0" indent="0">
              <a:buNone/>
            </a:pPr>
            <a:endParaRPr lang="en-US" dirty="0"/>
          </a:p>
          <a:p>
            <a:pPr marL="0" indent="0">
              <a:buNone/>
            </a:pPr>
            <a:r>
              <a:rPr lang="en-US" dirty="0"/>
              <a:t>T</a:t>
            </a:r>
          </a:p>
          <a:p>
            <a:pPr lvl="1"/>
            <a:endParaRPr lang="en-US" dirty="0"/>
          </a:p>
          <a:p>
            <a:endParaRPr lang="en-US" sz="2200" dirty="0"/>
          </a:p>
          <a:p>
            <a:endParaRPr lang="en-US" sz="2200" dirty="0"/>
          </a:p>
          <a:p>
            <a:pPr lvl="1"/>
            <a:endParaRPr lang="en-US" sz="2200" dirty="0"/>
          </a:p>
        </p:txBody>
      </p:sp>
    </p:spTree>
    <p:extLst>
      <p:ext uri="{BB962C8B-B14F-4D97-AF65-F5344CB8AC3E}">
        <p14:creationId xmlns:p14="http://schemas.microsoft.com/office/powerpoint/2010/main" val="1333462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Freeform: Shape 52">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dirty="0"/>
          </a:p>
        </p:txBody>
      </p:sp>
      <p:sp>
        <p:nvSpPr>
          <p:cNvPr id="2" name="Title 1"/>
          <p:cNvSpPr>
            <a:spLocks noGrp="1"/>
          </p:cNvSpPr>
          <p:nvPr>
            <p:ph type="title"/>
          </p:nvPr>
        </p:nvSpPr>
        <p:spPr>
          <a:xfrm>
            <a:off x="841246" y="673770"/>
            <a:ext cx="3644489" cy="2414488"/>
          </a:xfrm>
        </p:spPr>
        <p:txBody>
          <a:bodyPr anchor="t">
            <a:normAutofit/>
          </a:bodyPr>
          <a:lstStyle/>
          <a:p>
            <a:r>
              <a:rPr lang="en-US" sz="5400" dirty="0">
                <a:solidFill>
                  <a:srgbClr val="FFFFFF"/>
                </a:solidFill>
              </a:rPr>
              <a:t>Rent Calculations</a:t>
            </a:r>
          </a:p>
        </p:txBody>
      </p:sp>
      <p:sp>
        <p:nvSpPr>
          <p:cNvPr id="3" name="Content Placeholder 2"/>
          <p:cNvSpPr>
            <a:spLocks noGrp="1"/>
          </p:cNvSpPr>
          <p:nvPr>
            <p:ph idx="1"/>
          </p:nvPr>
        </p:nvSpPr>
        <p:spPr>
          <a:xfrm>
            <a:off x="5734050" y="588045"/>
            <a:ext cx="5254754" cy="5294647"/>
          </a:xfrm>
        </p:spPr>
        <p:txBody>
          <a:bodyPr>
            <a:normAutofit/>
          </a:bodyPr>
          <a:lstStyle/>
          <a:p>
            <a:pPr marL="0" indent="0">
              <a:buNone/>
            </a:pPr>
            <a:endParaRPr lang="en-US" sz="2400" dirty="0">
              <a:latin typeface="+mj-lt"/>
            </a:endParaRPr>
          </a:p>
          <a:p>
            <a:pPr marL="0" indent="0">
              <a:buNone/>
            </a:pPr>
            <a:endParaRPr lang="en-US" sz="2400" dirty="0">
              <a:latin typeface="+mj-lt"/>
            </a:endParaRPr>
          </a:p>
          <a:p>
            <a:pPr marL="0" indent="0">
              <a:buNone/>
            </a:pPr>
            <a:r>
              <a:rPr lang="en-US" sz="2400" dirty="0">
                <a:latin typeface="+mj-lt"/>
              </a:rPr>
              <a:t>The FY23 </a:t>
            </a:r>
            <a:r>
              <a:rPr lang="en-US" sz="2400" i="0" dirty="0">
                <a:solidFill>
                  <a:srgbClr val="000000"/>
                </a:solidFill>
                <a:effectLst/>
                <a:latin typeface="+mj-lt"/>
              </a:rPr>
              <a:t>Statewide Income Limits For Massachusetts can be viewed on the HUD website.</a:t>
            </a:r>
          </a:p>
          <a:p>
            <a:pPr marL="0" indent="0">
              <a:buNone/>
            </a:pPr>
            <a:endParaRPr lang="en-US" sz="2400" dirty="0">
              <a:solidFill>
                <a:srgbClr val="000000"/>
              </a:solidFill>
              <a:latin typeface="+mj-lt"/>
            </a:endParaRPr>
          </a:p>
          <a:p>
            <a:pPr marL="0" indent="0">
              <a:buNone/>
            </a:pPr>
            <a:r>
              <a:rPr lang="en-US" sz="2400" dirty="0">
                <a:latin typeface="+mj-lt"/>
                <a:hlinkClick r:id="rId2"/>
              </a:rPr>
              <a:t>https://www.nhhfa.org/wp-content/uploads/2023/05/HUD-Income-Limits-2023.pdf</a:t>
            </a:r>
            <a:endParaRPr lang="en-US" sz="2400" dirty="0">
              <a:solidFill>
                <a:srgbClr val="000000"/>
              </a:solidFill>
              <a:latin typeface="+mj-lt"/>
            </a:endParaRPr>
          </a:p>
          <a:p>
            <a:pPr marL="0" indent="0">
              <a:buNone/>
            </a:pPr>
            <a:endParaRPr lang="en-US" sz="2400" dirty="0">
              <a:latin typeface="+mj-lt"/>
            </a:endParaRPr>
          </a:p>
        </p:txBody>
      </p:sp>
    </p:spTree>
    <p:extLst>
      <p:ext uri="{BB962C8B-B14F-4D97-AF65-F5344CB8AC3E}">
        <p14:creationId xmlns:p14="http://schemas.microsoft.com/office/powerpoint/2010/main" val="1216726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12E7CC5-C78B-4EBD-9565-3FA00FAA6C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3A4529A5-F675-429F-8044-01372BB134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7562008" cy="6858000"/>
          </a:xfrm>
          <a:custGeom>
            <a:avLst/>
            <a:gdLst>
              <a:gd name="connsiteX0" fmla="*/ 7529613 w 7529613"/>
              <a:gd name="connsiteY0" fmla="*/ 0 h 6858000"/>
              <a:gd name="connsiteX1" fmla="*/ 1222331 w 7529613"/>
              <a:gd name="connsiteY1" fmla="*/ 0 h 6858000"/>
              <a:gd name="connsiteX2" fmla="*/ 1126483 w 7529613"/>
              <a:gd name="connsiteY2" fmla="*/ 148742 h 6858000"/>
              <a:gd name="connsiteX3" fmla="*/ 767554 w 7529613"/>
              <a:gd name="connsiteY3" fmla="*/ 819975 h 6858000"/>
              <a:gd name="connsiteX4" fmla="*/ 742103 w 7529613"/>
              <a:gd name="connsiteY4" fmla="*/ 854514 h 6858000"/>
              <a:gd name="connsiteX5" fmla="*/ 785881 w 7529613"/>
              <a:gd name="connsiteY5" fmla="*/ 750263 h 6858000"/>
              <a:gd name="connsiteX6" fmla="*/ 978978 w 7529613"/>
              <a:gd name="connsiteY6" fmla="*/ 331786 h 6858000"/>
              <a:gd name="connsiteX7" fmla="*/ 1155717 w 7529613"/>
              <a:gd name="connsiteY7" fmla="*/ 0 h 6858000"/>
              <a:gd name="connsiteX8" fmla="*/ 1098249 w 7529613"/>
              <a:gd name="connsiteY8" fmla="*/ 0 h 6858000"/>
              <a:gd name="connsiteX9" fmla="*/ 991458 w 7529613"/>
              <a:gd name="connsiteY9" fmla="*/ 196614 h 6858000"/>
              <a:gd name="connsiteX10" fmla="*/ 493941 w 7529613"/>
              <a:gd name="connsiteY10" fmla="*/ 1371196 h 6858000"/>
              <a:gd name="connsiteX11" fmla="*/ 46485 w 7529613"/>
              <a:gd name="connsiteY11" fmla="*/ 3331516 h 6858000"/>
              <a:gd name="connsiteX12" fmla="*/ 12252 w 7529613"/>
              <a:gd name="connsiteY12" fmla="*/ 4357388 h 6858000"/>
              <a:gd name="connsiteX13" fmla="*/ 170821 w 7529613"/>
              <a:gd name="connsiteY13" fmla="*/ 5552906 h 6858000"/>
              <a:gd name="connsiteX14" fmla="*/ 537265 w 7529613"/>
              <a:gd name="connsiteY14" fmla="*/ 6828295 h 6858000"/>
              <a:gd name="connsiteX15" fmla="*/ 549692 w 7529613"/>
              <a:gd name="connsiteY15" fmla="*/ 6858000 h 6858000"/>
              <a:gd name="connsiteX16" fmla="*/ 602234 w 7529613"/>
              <a:gd name="connsiteY16" fmla="*/ 6858000 h 6858000"/>
              <a:gd name="connsiteX17" fmla="*/ 595414 w 7529613"/>
              <a:gd name="connsiteY17" fmla="*/ 6841549 h 6858000"/>
              <a:gd name="connsiteX18" fmla="*/ 364260 w 7529613"/>
              <a:gd name="connsiteY18" fmla="*/ 6142729 h 6858000"/>
              <a:gd name="connsiteX19" fmla="*/ 213071 w 7529613"/>
              <a:gd name="connsiteY19" fmla="*/ 5513923 h 6858000"/>
              <a:gd name="connsiteX20" fmla="*/ 211290 w 7529613"/>
              <a:gd name="connsiteY20" fmla="*/ 5480401 h 6858000"/>
              <a:gd name="connsiteX21" fmla="*/ 311446 w 7529613"/>
              <a:gd name="connsiteY21" fmla="*/ 5830359 h 6858000"/>
              <a:gd name="connsiteX22" fmla="*/ 622963 w 7529613"/>
              <a:gd name="connsiteY22" fmla="*/ 6670527 h 6858000"/>
              <a:gd name="connsiteX23" fmla="*/ 710464 w 7529613"/>
              <a:gd name="connsiteY23" fmla="*/ 6858000 h 6858000"/>
              <a:gd name="connsiteX24" fmla="*/ 7529613 w 7529613"/>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529613" h="6858000">
                <a:moveTo>
                  <a:pt x="7529613" y="0"/>
                </a:moveTo>
                <a:lnTo>
                  <a:pt x="1222331" y="0"/>
                </a:lnTo>
                <a:lnTo>
                  <a:pt x="1126483" y="148742"/>
                </a:lnTo>
                <a:cubicBezTo>
                  <a:pt x="995323" y="365513"/>
                  <a:pt x="876174" y="589569"/>
                  <a:pt x="767554" y="819975"/>
                </a:cubicBezTo>
                <a:cubicBezTo>
                  <a:pt x="762210" y="833492"/>
                  <a:pt x="753441" y="845393"/>
                  <a:pt x="742103" y="854514"/>
                </a:cubicBezTo>
                <a:cubicBezTo>
                  <a:pt x="756737" y="819849"/>
                  <a:pt x="770991" y="784928"/>
                  <a:pt x="785881" y="750263"/>
                </a:cubicBezTo>
                <a:cubicBezTo>
                  <a:pt x="846713" y="608712"/>
                  <a:pt x="910948" y="469145"/>
                  <a:pt x="978978" y="331786"/>
                </a:cubicBezTo>
                <a:lnTo>
                  <a:pt x="1155717" y="0"/>
                </a:lnTo>
                <a:lnTo>
                  <a:pt x="1098249" y="0"/>
                </a:lnTo>
                <a:lnTo>
                  <a:pt x="991458" y="196614"/>
                </a:lnTo>
                <a:cubicBezTo>
                  <a:pt x="797017" y="573253"/>
                  <a:pt x="633548" y="966066"/>
                  <a:pt x="493941" y="1371196"/>
                </a:cubicBezTo>
                <a:cubicBezTo>
                  <a:pt x="276630" y="2007265"/>
                  <a:pt x="126659" y="2664286"/>
                  <a:pt x="46485" y="3331516"/>
                </a:cubicBezTo>
                <a:cubicBezTo>
                  <a:pt x="4488" y="3672965"/>
                  <a:pt x="-14219" y="4013908"/>
                  <a:pt x="12252" y="4357388"/>
                </a:cubicBezTo>
                <a:cubicBezTo>
                  <a:pt x="43558" y="4758899"/>
                  <a:pt x="90773" y="5157998"/>
                  <a:pt x="170821" y="5552906"/>
                </a:cubicBezTo>
                <a:cubicBezTo>
                  <a:pt x="259109" y="5988893"/>
                  <a:pt x="378967" y="6414594"/>
                  <a:pt x="537265" y="6828295"/>
                </a:cubicBezTo>
                <a:lnTo>
                  <a:pt x="549692" y="6858000"/>
                </a:lnTo>
                <a:lnTo>
                  <a:pt x="602234" y="6858000"/>
                </a:lnTo>
                <a:lnTo>
                  <a:pt x="595414" y="6841549"/>
                </a:lnTo>
                <a:cubicBezTo>
                  <a:pt x="507884" y="6614016"/>
                  <a:pt x="431296" y="6380817"/>
                  <a:pt x="364260" y="6142729"/>
                </a:cubicBezTo>
                <a:cubicBezTo>
                  <a:pt x="305974" y="5935370"/>
                  <a:pt x="262958" y="5723695"/>
                  <a:pt x="213071" y="5513923"/>
                </a:cubicBezTo>
                <a:cubicBezTo>
                  <a:pt x="211892" y="5502788"/>
                  <a:pt x="211299" y="5491601"/>
                  <a:pt x="211290" y="5480401"/>
                </a:cubicBezTo>
                <a:cubicBezTo>
                  <a:pt x="247814" y="5607635"/>
                  <a:pt x="276958" y="5719759"/>
                  <a:pt x="311446" y="5830359"/>
                </a:cubicBezTo>
                <a:cubicBezTo>
                  <a:pt x="401357" y="6118381"/>
                  <a:pt x="505060" y="6398531"/>
                  <a:pt x="622963" y="6670527"/>
                </a:cubicBezTo>
                <a:lnTo>
                  <a:pt x="710464" y="6858000"/>
                </a:lnTo>
                <a:lnTo>
                  <a:pt x="7529613" y="6858000"/>
                </a:lnTo>
                <a:close/>
              </a:path>
            </a:pathLst>
          </a:custGeom>
          <a:solidFill>
            <a:schemeClr val="accent2"/>
          </a:solidFill>
          <a:ln w="6857" cap="flat">
            <a:noFill/>
            <a:prstDash val="solid"/>
            <a:miter/>
          </a:ln>
        </p:spPr>
        <p:txBody>
          <a:bodyPr wrap="square" rtlCol="0" anchor="ctr">
            <a:noAutofit/>
          </a:bodyPr>
          <a:lstStyle/>
          <a:p>
            <a:endParaRPr lang="en-US" dirty="0"/>
          </a:p>
        </p:txBody>
      </p:sp>
      <p:sp>
        <p:nvSpPr>
          <p:cNvPr id="4" name="Title 3"/>
          <p:cNvSpPr>
            <a:spLocks noGrp="1"/>
          </p:cNvSpPr>
          <p:nvPr>
            <p:ph type="title"/>
          </p:nvPr>
        </p:nvSpPr>
        <p:spPr>
          <a:xfrm>
            <a:off x="648037" y="1298448"/>
            <a:ext cx="5895178" cy="4099642"/>
          </a:xfrm>
        </p:spPr>
        <p:txBody>
          <a:bodyPr vert="horz" lIns="91440" tIns="45720" rIns="91440" bIns="45720" rtlCol="0" anchor="b">
            <a:normAutofit/>
          </a:bodyPr>
          <a:lstStyle/>
          <a:p>
            <a:r>
              <a:rPr lang="en-US" sz="6600" kern="1200" dirty="0">
                <a:solidFill>
                  <a:srgbClr val="FFFFFF"/>
                </a:solidFill>
                <a:latin typeface="+mj-lt"/>
                <a:ea typeface="+mj-ea"/>
                <a:cs typeface="+mj-cs"/>
              </a:rPr>
              <a:t>Core Documents</a:t>
            </a:r>
          </a:p>
        </p:txBody>
      </p:sp>
      <p:sp>
        <p:nvSpPr>
          <p:cNvPr id="3" name="Text Placeholder 2">
            <a:extLst>
              <a:ext uri="{FF2B5EF4-FFF2-40B4-BE49-F238E27FC236}">
                <a16:creationId xmlns:a16="http://schemas.microsoft.com/office/drawing/2014/main" id="{59FC2078-AA7E-417A-A7BA-B3AE622F6043}"/>
              </a:ext>
            </a:extLst>
          </p:cNvPr>
          <p:cNvSpPr>
            <a:spLocks noGrp="1"/>
          </p:cNvSpPr>
          <p:nvPr>
            <p:ph type="body" idx="1"/>
          </p:nvPr>
        </p:nvSpPr>
        <p:spPr>
          <a:xfrm>
            <a:off x="7848600" y="1122363"/>
            <a:ext cx="3505200" cy="4269549"/>
          </a:xfrm>
        </p:spPr>
        <p:txBody>
          <a:bodyPr vert="horz" lIns="91440" tIns="45720" rIns="91440" bIns="45720" rtlCol="0" anchor="b">
            <a:normAutofit/>
          </a:bodyPr>
          <a:lstStyle/>
          <a:p>
            <a:r>
              <a:rPr lang="en-US" kern="1200" dirty="0">
                <a:solidFill>
                  <a:schemeClr val="tx1"/>
                </a:solidFill>
                <a:latin typeface="+mn-lt"/>
                <a:ea typeface="+mn-ea"/>
                <a:cs typeface="+mn-cs"/>
              </a:rPr>
              <a:t>What You Will Need &amp; How to Collect It</a:t>
            </a:r>
          </a:p>
        </p:txBody>
      </p:sp>
      <p:sp>
        <p:nvSpPr>
          <p:cNvPr id="13" name="sketch line 1">
            <a:extLst>
              <a:ext uri="{FF2B5EF4-FFF2-40B4-BE49-F238E27FC236}">
                <a16:creationId xmlns:a16="http://schemas.microsoft.com/office/drawing/2014/main" id="{32C5B66D-E390-4A14-AB60-69626CBF29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5626353"/>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sketch line">
            <a:extLst>
              <a:ext uri="{FF2B5EF4-FFF2-40B4-BE49-F238E27FC236}">
                <a16:creationId xmlns:a16="http://schemas.microsoft.com/office/drawing/2014/main" id="{646273DA-F933-4D17-A5FE-B1EF87FD7A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0653" y="5626353"/>
            <a:ext cx="3479619" cy="18288"/>
          </a:xfrm>
          <a:custGeom>
            <a:avLst/>
            <a:gdLst>
              <a:gd name="connsiteX0" fmla="*/ 0 w 3479619"/>
              <a:gd name="connsiteY0" fmla="*/ 0 h 18288"/>
              <a:gd name="connsiteX1" fmla="*/ 661128 w 3479619"/>
              <a:gd name="connsiteY1" fmla="*/ 0 h 18288"/>
              <a:gd name="connsiteX2" fmla="*/ 1357051 w 3479619"/>
              <a:gd name="connsiteY2" fmla="*/ 0 h 18288"/>
              <a:gd name="connsiteX3" fmla="*/ 2087771 w 3479619"/>
              <a:gd name="connsiteY3" fmla="*/ 0 h 18288"/>
              <a:gd name="connsiteX4" fmla="*/ 2818491 w 3479619"/>
              <a:gd name="connsiteY4" fmla="*/ 0 h 18288"/>
              <a:gd name="connsiteX5" fmla="*/ 3479619 w 3479619"/>
              <a:gd name="connsiteY5" fmla="*/ 0 h 18288"/>
              <a:gd name="connsiteX6" fmla="*/ 3479619 w 3479619"/>
              <a:gd name="connsiteY6" fmla="*/ 18288 h 18288"/>
              <a:gd name="connsiteX7" fmla="*/ 2714103 w 3479619"/>
              <a:gd name="connsiteY7" fmla="*/ 18288 h 18288"/>
              <a:gd name="connsiteX8" fmla="*/ 1948587 w 3479619"/>
              <a:gd name="connsiteY8" fmla="*/ 18288 h 18288"/>
              <a:gd name="connsiteX9" fmla="*/ 1252663 w 3479619"/>
              <a:gd name="connsiteY9" fmla="*/ 18288 h 18288"/>
              <a:gd name="connsiteX10" fmla="*/ 0 w 3479619"/>
              <a:gd name="connsiteY10" fmla="*/ 18288 h 18288"/>
              <a:gd name="connsiteX11" fmla="*/ 0 w 3479619"/>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79619" h="18288" fill="none" extrusionOk="0">
                <a:moveTo>
                  <a:pt x="0" y="0"/>
                </a:moveTo>
                <a:cubicBezTo>
                  <a:pt x="178395" y="-3637"/>
                  <a:pt x="368619" y="-28254"/>
                  <a:pt x="661128" y="0"/>
                </a:cubicBezTo>
                <a:cubicBezTo>
                  <a:pt x="953637" y="28254"/>
                  <a:pt x="1022982" y="-4416"/>
                  <a:pt x="1357051" y="0"/>
                </a:cubicBezTo>
                <a:cubicBezTo>
                  <a:pt x="1691120" y="4416"/>
                  <a:pt x="1729558" y="27777"/>
                  <a:pt x="2087771" y="0"/>
                </a:cubicBezTo>
                <a:cubicBezTo>
                  <a:pt x="2445984" y="-27777"/>
                  <a:pt x="2592094" y="4429"/>
                  <a:pt x="2818491" y="0"/>
                </a:cubicBezTo>
                <a:cubicBezTo>
                  <a:pt x="3044888" y="-4429"/>
                  <a:pt x="3204567" y="26471"/>
                  <a:pt x="3479619" y="0"/>
                </a:cubicBezTo>
                <a:cubicBezTo>
                  <a:pt x="3478910" y="8157"/>
                  <a:pt x="3479206" y="12125"/>
                  <a:pt x="3479619" y="18288"/>
                </a:cubicBezTo>
                <a:cubicBezTo>
                  <a:pt x="3315855" y="-2963"/>
                  <a:pt x="3094885" y="26965"/>
                  <a:pt x="2714103" y="18288"/>
                </a:cubicBezTo>
                <a:cubicBezTo>
                  <a:pt x="2333321" y="9611"/>
                  <a:pt x="2260528" y="-15335"/>
                  <a:pt x="1948587" y="18288"/>
                </a:cubicBezTo>
                <a:cubicBezTo>
                  <a:pt x="1636646" y="51911"/>
                  <a:pt x="1489816" y="46369"/>
                  <a:pt x="1252663" y="18288"/>
                </a:cubicBezTo>
                <a:cubicBezTo>
                  <a:pt x="1015510" y="-9793"/>
                  <a:pt x="519812" y="-12177"/>
                  <a:pt x="0" y="18288"/>
                </a:cubicBezTo>
                <a:cubicBezTo>
                  <a:pt x="-46" y="12483"/>
                  <a:pt x="-203" y="6491"/>
                  <a:pt x="0" y="0"/>
                </a:cubicBezTo>
                <a:close/>
              </a:path>
              <a:path w="3479619" h="18288" stroke="0" extrusionOk="0">
                <a:moveTo>
                  <a:pt x="0" y="0"/>
                </a:moveTo>
                <a:cubicBezTo>
                  <a:pt x="326045" y="25020"/>
                  <a:pt x="425411" y="-17676"/>
                  <a:pt x="661128" y="0"/>
                </a:cubicBezTo>
                <a:cubicBezTo>
                  <a:pt x="896845" y="17676"/>
                  <a:pt x="1124825" y="1478"/>
                  <a:pt x="1252663" y="0"/>
                </a:cubicBezTo>
                <a:cubicBezTo>
                  <a:pt x="1380502" y="-1478"/>
                  <a:pt x="1694914" y="11788"/>
                  <a:pt x="2018179" y="0"/>
                </a:cubicBezTo>
                <a:cubicBezTo>
                  <a:pt x="2341444" y="-11788"/>
                  <a:pt x="2451167" y="12596"/>
                  <a:pt x="2679307" y="0"/>
                </a:cubicBezTo>
                <a:cubicBezTo>
                  <a:pt x="2907447" y="-12596"/>
                  <a:pt x="3094555" y="23821"/>
                  <a:pt x="3479619" y="0"/>
                </a:cubicBezTo>
                <a:cubicBezTo>
                  <a:pt x="3479355" y="4493"/>
                  <a:pt x="3480003" y="9472"/>
                  <a:pt x="3479619" y="18288"/>
                </a:cubicBezTo>
                <a:cubicBezTo>
                  <a:pt x="3311729" y="36782"/>
                  <a:pt x="3015946" y="7938"/>
                  <a:pt x="2783695" y="18288"/>
                </a:cubicBezTo>
                <a:cubicBezTo>
                  <a:pt x="2551444" y="28638"/>
                  <a:pt x="2398767" y="-13940"/>
                  <a:pt x="2018179" y="18288"/>
                </a:cubicBezTo>
                <a:cubicBezTo>
                  <a:pt x="1637591" y="50516"/>
                  <a:pt x="1634873" y="-6356"/>
                  <a:pt x="1426644" y="18288"/>
                </a:cubicBezTo>
                <a:cubicBezTo>
                  <a:pt x="1218415" y="42932"/>
                  <a:pt x="1006973" y="4094"/>
                  <a:pt x="730720" y="18288"/>
                </a:cubicBezTo>
                <a:cubicBezTo>
                  <a:pt x="454467" y="32482"/>
                  <a:pt x="291313" y="3910"/>
                  <a:pt x="0" y="18288"/>
                </a:cubicBezTo>
                <a:cubicBezTo>
                  <a:pt x="843" y="9577"/>
                  <a:pt x="371" y="690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77519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DCC231C8-C761-4B31-9B1C-C6D19248C6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p:cNvSpPr>
            <a:spLocks noGrp="1"/>
          </p:cNvSpPr>
          <p:nvPr>
            <p:ph type="title"/>
          </p:nvPr>
        </p:nvSpPr>
        <p:spPr>
          <a:xfrm>
            <a:off x="838200" y="557189"/>
            <a:ext cx="3374136" cy="5567891"/>
          </a:xfrm>
        </p:spPr>
        <p:txBody>
          <a:bodyPr>
            <a:normAutofit/>
          </a:bodyPr>
          <a:lstStyle/>
          <a:p>
            <a:r>
              <a:rPr lang="en-US" sz="5200" dirty="0"/>
              <a:t>Why is document collection important?</a:t>
            </a:r>
          </a:p>
        </p:txBody>
      </p:sp>
      <p:graphicFrame>
        <p:nvGraphicFramePr>
          <p:cNvPr id="7" name="Content Placeholder 4">
            <a:extLst>
              <a:ext uri="{FF2B5EF4-FFF2-40B4-BE49-F238E27FC236}">
                <a16:creationId xmlns:a16="http://schemas.microsoft.com/office/drawing/2014/main" id="{5DDFCD65-35BB-4375-88F7-9392B37B4DF6}"/>
              </a:ext>
            </a:extLst>
          </p:cNvPr>
          <p:cNvGraphicFramePr>
            <a:graphicFrameLocks noGrp="1"/>
          </p:cNvGraphicFramePr>
          <p:nvPr>
            <p:ph idx="1"/>
            <p:extLst>
              <p:ext uri="{D42A27DB-BD31-4B8C-83A1-F6EECF244321}">
                <p14:modId xmlns:p14="http://schemas.microsoft.com/office/powerpoint/2010/main" val="1509914595"/>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5145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DCC231C8-C761-4B31-9B1C-C6D19248C6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p:cNvSpPr>
            <a:spLocks noGrp="1"/>
          </p:cNvSpPr>
          <p:nvPr>
            <p:ph type="title"/>
          </p:nvPr>
        </p:nvSpPr>
        <p:spPr>
          <a:xfrm>
            <a:off x="838200" y="557189"/>
            <a:ext cx="3374136" cy="5567891"/>
          </a:xfrm>
        </p:spPr>
        <p:txBody>
          <a:bodyPr>
            <a:normAutofit/>
          </a:bodyPr>
          <a:lstStyle/>
          <a:p>
            <a:r>
              <a:rPr lang="en-US" sz="5200" dirty="0"/>
              <a:t>Start Early!</a:t>
            </a:r>
          </a:p>
        </p:txBody>
      </p:sp>
      <p:graphicFrame>
        <p:nvGraphicFramePr>
          <p:cNvPr id="7" name="Content Placeholder 4">
            <a:extLst>
              <a:ext uri="{FF2B5EF4-FFF2-40B4-BE49-F238E27FC236}">
                <a16:creationId xmlns:a16="http://schemas.microsoft.com/office/drawing/2014/main" id="{3E14DD2A-D3EC-4A99-96C1-7B135071161F}"/>
              </a:ext>
            </a:extLst>
          </p:cNvPr>
          <p:cNvGraphicFramePr>
            <a:graphicFrameLocks noGrp="1"/>
          </p:cNvGraphicFramePr>
          <p:nvPr>
            <p:ph idx="1"/>
            <p:extLst>
              <p:ext uri="{D42A27DB-BD31-4B8C-83A1-F6EECF244321}">
                <p14:modId xmlns:p14="http://schemas.microsoft.com/office/powerpoint/2010/main" val="897531536"/>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87275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DCC231C8-C761-4B31-9B1C-C6D19248C6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p:cNvSpPr>
            <a:spLocks noGrp="1"/>
          </p:cNvSpPr>
          <p:nvPr>
            <p:ph type="title"/>
          </p:nvPr>
        </p:nvSpPr>
        <p:spPr>
          <a:xfrm>
            <a:off x="838200" y="557189"/>
            <a:ext cx="3829216" cy="5567891"/>
          </a:xfrm>
        </p:spPr>
        <p:txBody>
          <a:bodyPr>
            <a:normAutofit/>
          </a:bodyPr>
          <a:lstStyle/>
          <a:p>
            <a:r>
              <a:rPr lang="en-US" sz="5400" dirty="0"/>
              <a:t>Document Collection and Maintenance Tips</a:t>
            </a:r>
            <a:endParaRPr lang="en-US" sz="5200" dirty="0"/>
          </a:p>
        </p:txBody>
      </p:sp>
      <p:graphicFrame>
        <p:nvGraphicFramePr>
          <p:cNvPr id="7" name="Content Placeholder 4">
            <a:extLst>
              <a:ext uri="{FF2B5EF4-FFF2-40B4-BE49-F238E27FC236}">
                <a16:creationId xmlns:a16="http://schemas.microsoft.com/office/drawing/2014/main" id="{3E14DD2A-D3EC-4A99-96C1-7B135071161F}"/>
              </a:ext>
            </a:extLst>
          </p:cNvPr>
          <p:cNvGraphicFramePr>
            <a:graphicFrameLocks noGrp="1"/>
          </p:cNvGraphicFramePr>
          <p:nvPr>
            <p:ph idx="1"/>
            <p:extLst>
              <p:ext uri="{D42A27DB-BD31-4B8C-83A1-F6EECF244321}">
                <p14:modId xmlns:p14="http://schemas.microsoft.com/office/powerpoint/2010/main" val="3138575183"/>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0788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F12E7CC5-C78B-4EBD-9565-3FA00FAA6C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reeform: Shape 9">
            <a:extLst>
              <a:ext uri="{FF2B5EF4-FFF2-40B4-BE49-F238E27FC236}">
                <a16:creationId xmlns:a16="http://schemas.microsoft.com/office/drawing/2014/main" id="{3A4529A5-F675-429F-8044-01372BB134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7562008" cy="6858000"/>
          </a:xfrm>
          <a:custGeom>
            <a:avLst/>
            <a:gdLst>
              <a:gd name="connsiteX0" fmla="*/ 7529613 w 7529613"/>
              <a:gd name="connsiteY0" fmla="*/ 0 h 6858000"/>
              <a:gd name="connsiteX1" fmla="*/ 1222331 w 7529613"/>
              <a:gd name="connsiteY1" fmla="*/ 0 h 6858000"/>
              <a:gd name="connsiteX2" fmla="*/ 1126483 w 7529613"/>
              <a:gd name="connsiteY2" fmla="*/ 148742 h 6858000"/>
              <a:gd name="connsiteX3" fmla="*/ 767554 w 7529613"/>
              <a:gd name="connsiteY3" fmla="*/ 819975 h 6858000"/>
              <a:gd name="connsiteX4" fmla="*/ 742103 w 7529613"/>
              <a:gd name="connsiteY4" fmla="*/ 854514 h 6858000"/>
              <a:gd name="connsiteX5" fmla="*/ 785881 w 7529613"/>
              <a:gd name="connsiteY5" fmla="*/ 750263 h 6858000"/>
              <a:gd name="connsiteX6" fmla="*/ 978978 w 7529613"/>
              <a:gd name="connsiteY6" fmla="*/ 331786 h 6858000"/>
              <a:gd name="connsiteX7" fmla="*/ 1155717 w 7529613"/>
              <a:gd name="connsiteY7" fmla="*/ 0 h 6858000"/>
              <a:gd name="connsiteX8" fmla="*/ 1098249 w 7529613"/>
              <a:gd name="connsiteY8" fmla="*/ 0 h 6858000"/>
              <a:gd name="connsiteX9" fmla="*/ 991458 w 7529613"/>
              <a:gd name="connsiteY9" fmla="*/ 196614 h 6858000"/>
              <a:gd name="connsiteX10" fmla="*/ 493941 w 7529613"/>
              <a:gd name="connsiteY10" fmla="*/ 1371196 h 6858000"/>
              <a:gd name="connsiteX11" fmla="*/ 46485 w 7529613"/>
              <a:gd name="connsiteY11" fmla="*/ 3331516 h 6858000"/>
              <a:gd name="connsiteX12" fmla="*/ 12252 w 7529613"/>
              <a:gd name="connsiteY12" fmla="*/ 4357388 h 6858000"/>
              <a:gd name="connsiteX13" fmla="*/ 170821 w 7529613"/>
              <a:gd name="connsiteY13" fmla="*/ 5552906 h 6858000"/>
              <a:gd name="connsiteX14" fmla="*/ 537265 w 7529613"/>
              <a:gd name="connsiteY14" fmla="*/ 6828295 h 6858000"/>
              <a:gd name="connsiteX15" fmla="*/ 549692 w 7529613"/>
              <a:gd name="connsiteY15" fmla="*/ 6858000 h 6858000"/>
              <a:gd name="connsiteX16" fmla="*/ 602234 w 7529613"/>
              <a:gd name="connsiteY16" fmla="*/ 6858000 h 6858000"/>
              <a:gd name="connsiteX17" fmla="*/ 595414 w 7529613"/>
              <a:gd name="connsiteY17" fmla="*/ 6841549 h 6858000"/>
              <a:gd name="connsiteX18" fmla="*/ 364260 w 7529613"/>
              <a:gd name="connsiteY18" fmla="*/ 6142729 h 6858000"/>
              <a:gd name="connsiteX19" fmla="*/ 213071 w 7529613"/>
              <a:gd name="connsiteY19" fmla="*/ 5513923 h 6858000"/>
              <a:gd name="connsiteX20" fmla="*/ 211290 w 7529613"/>
              <a:gd name="connsiteY20" fmla="*/ 5480401 h 6858000"/>
              <a:gd name="connsiteX21" fmla="*/ 311446 w 7529613"/>
              <a:gd name="connsiteY21" fmla="*/ 5830359 h 6858000"/>
              <a:gd name="connsiteX22" fmla="*/ 622963 w 7529613"/>
              <a:gd name="connsiteY22" fmla="*/ 6670527 h 6858000"/>
              <a:gd name="connsiteX23" fmla="*/ 710464 w 7529613"/>
              <a:gd name="connsiteY23" fmla="*/ 6858000 h 6858000"/>
              <a:gd name="connsiteX24" fmla="*/ 7529613 w 7529613"/>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529613" h="6858000">
                <a:moveTo>
                  <a:pt x="7529613" y="0"/>
                </a:moveTo>
                <a:lnTo>
                  <a:pt x="1222331" y="0"/>
                </a:lnTo>
                <a:lnTo>
                  <a:pt x="1126483" y="148742"/>
                </a:lnTo>
                <a:cubicBezTo>
                  <a:pt x="995323" y="365513"/>
                  <a:pt x="876174" y="589569"/>
                  <a:pt x="767554" y="819975"/>
                </a:cubicBezTo>
                <a:cubicBezTo>
                  <a:pt x="762210" y="833492"/>
                  <a:pt x="753441" y="845393"/>
                  <a:pt x="742103" y="854514"/>
                </a:cubicBezTo>
                <a:cubicBezTo>
                  <a:pt x="756737" y="819849"/>
                  <a:pt x="770991" y="784928"/>
                  <a:pt x="785881" y="750263"/>
                </a:cubicBezTo>
                <a:cubicBezTo>
                  <a:pt x="846713" y="608712"/>
                  <a:pt x="910948" y="469145"/>
                  <a:pt x="978978" y="331786"/>
                </a:cubicBezTo>
                <a:lnTo>
                  <a:pt x="1155717" y="0"/>
                </a:lnTo>
                <a:lnTo>
                  <a:pt x="1098249" y="0"/>
                </a:lnTo>
                <a:lnTo>
                  <a:pt x="991458" y="196614"/>
                </a:lnTo>
                <a:cubicBezTo>
                  <a:pt x="797017" y="573253"/>
                  <a:pt x="633548" y="966066"/>
                  <a:pt x="493941" y="1371196"/>
                </a:cubicBezTo>
                <a:cubicBezTo>
                  <a:pt x="276630" y="2007265"/>
                  <a:pt x="126659" y="2664286"/>
                  <a:pt x="46485" y="3331516"/>
                </a:cubicBezTo>
                <a:cubicBezTo>
                  <a:pt x="4488" y="3672965"/>
                  <a:pt x="-14219" y="4013908"/>
                  <a:pt x="12252" y="4357388"/>
                </a:cubicBezTo>
                <a:cubicBezTo>
                  <a:pt x="43558" y="4758899"/>
                  <a:pt x="90773" y="5157998"/>
                  <a:pt x="170821" y="5552906"/>
                </a:cubicBezTo>
                <a:cubicBezTo>
                  <a:pt x="259109" y="5988893"/>
                  <a:pt x="378967" y="6414594"/>
                  <a:pt x="537265" y="6828295"/>
                </a:cubicBezTo>
                <a:lnTo>
                  <a:pt x="549692" y="6858000"/>
                </a:lnTo>
                <a:lnTo>
                  <a:pt x="602234" y="6858000"/>
                </a:lnTo>
                <a:lnTo>
                  <a:pt x="595414" y="6841549"/>
                </a:lnTo>
                <a:cubicBezTo>
                  <a:pt x="507884" y="6614016"/>
                  <a:pt x="431296" y="6380817"/>
                  <a:pt x="364260" y="6142729"/>
                </a:cubicBezTo>
                <a:cubicBezTo>
                  <a:pt x="305974" y="5935370"/>
                  <a:pt x="262958" y="5723695"/>
                  <a:pt x="213071" y="5513923"/>
                </a:cubicBezTo>
                <a:cubicBezTo>
                  <a:pt x="211892" y="5502788"/>
                  <a:pt x="211299" y="5491601"/>
                  <a:pt x="211290" y="5480401"/>
                </a:cubicBezTo>
                <a:cubicBezTo>
                  <a:pt x="247814" y="5607635"/>
                  <a:pt x="276958" y="5719759"/>
                  <a:pt x="311446" y="5830359"/>
                </a:cubicBezTo>
                <a:cubicBezTo>
                  <a:pt x="401357" y="6118381"/>
                  <a:pt x="505060" y="6398531"/>
                  <a:pt x="622963" y="6670527"/>
                </a:cubicBezTo>
                <a:lnTo>
                  <a:pt x="710464" y="6858000"/>
                </a:lnTo>
                <a:lnTo>
                  <a:pt x="7529613" y="6858000"/>
                </a:lnTo>
                <a:close/>
              </a:path>
            </a:pathLst>
          </a:custGeom>
          <a:solidFill>
            <a:schemeClr val="accent2"/>
          </a:solidFill>
          <a:ln w="6857" cap="flat">
            <a:noFill/>
            <a:prstDash val="solid"/>
            <a:miter/>
          </a:ln>
        </p:spPr>
        <p:txBody>
          <a:bodyPr wrap="square" rtlCol="0" anchor="ctr">
            <a:noAutofit/>
          </a:bodyPr>
          <a:lstStyle/>
          <a:p>
            <a:endParaRPr lang="en-US" dirty="0"/>
          </a:p>
        </p:txBody>
      </p:sp>
      <p:sp>
        <p:nvSpPr>
          <p:cNvPr id="2" name="Title 1">
            <a:extLst>
              <a:ext uri="{FF2B5EF4-FFF2-40B4-BE49-F238E27FC236}">
                <a16:creationId xmlns:a16="http://schemas.microsoft.com/office/drawing/2014/main" id="{B5E7D270-5D25-478B-9AEB-28002B31EC17}"/>
              </a:ext>
            </a:extLst>
          </p:cNvPr>
          <p:cNvSpPr>
            <a:spLocks noGrp="1"/>
          </p:cNvSpPr>
          <p:nvPr>
            <p:ph type="title"/>
          </p:nvPr>
        </p:nvSpPr>
        <p:spPr>
          <a:xfrm>
            <a:off x="648037" y="1298448"/>
            <a:ext cx="5895178" cy="4099642"/>
          </a:xfrm>
        </p:spPr>
        <p:txBody>
          <a:bodyPr vert="horz" lIns="91440" tIns="45720" rIns="91440" bIns="45720" rtlCol="0" anchor="b">
            <a:normAutofit/>
          </a:bodyPr>
          <a:lstStyle/>
          <a:p>
            <a:r>
              <a:rPr lang="en-US" sz="6100" kern="1200" dirty="0">
                <a:solidFill>
                  <a:srgbClr val="FFFFFF"/>
                </a:solidFill>
                <a:latin typeface="+mj-lt"/>
                <a:ea typeface="+mj-ea"/>
                <a:cs typeface="+mj-cs"/>
              </a:rPr>
              <a:t>Common Housing Application of Massachusetts Programs </a:t>
            </a:r>
          </a:p>
        </p:txBody>
      </p:sp>
      <p:sp>
        <p:nvSpPr>
          <p:cNvPr id="3" name="Content Placeholder 2">
            <a:extLst>
              <a:ext uri="{FF2B5EF4-FFF2-40B4-BE49-F238E27FC236}">
                <a16:creationId xmlns:a16="http://schemas.microsoft.com/office/drawing/2014/main" id="{43D8646C-AB44-47CF-8469-E7D4F3A921E7}"/>
              </a:ext>
            </a:extLst>
          </p:cNvPr>
          <p:cNvSpPr>
            <a:spLocks noGrp="1"/>
          </p:cNvSpPr>
          <p:nvPr>
            <p:ph idx="1"/>
          </p:nvPr>
        </p:nvSpPr>
        <p:spPr>
          <a:xfrm>
            <a:off x="7848600" y="1122363"/>
            <a:ext cx="3505200" cy="4269549"/>
          </a:xfrm>
        </p:spPr>
        <p:txBody>
          <a:bodyPr vert="horz" lIns="91440" tIns="45720" rIns="91440" bIns="45720" rtlCol="0" anchor="b">
            <a:normAutofit/>
          </a:bodyPr>
          <a:lstStyle/>
          <a:p>
            <a:pPr marL="0" indent="0">
              <a:buNone/>
            </a:pPr>
            <a:r>
              <a:rPr lang="en-US" sz="2400" kern="1200" dirty="0">
                <a:solidFill>
                  <a:schemeClr val="tx1"/>
                </a:solidFill>
                <a:latin typeface="+mn-lt"/>
                <a:ea typeface="+mn-ea"/>
                <a:cs typeface="+mn-cs"/>
              </a:rPr>
              <a:t>CHAMP</a:t>
            </a:r>
          </a:p>
        </p:txBody>
      </p:sp>
      <p:sp>
        <p:nvSpPr>
          <p:cNvPr id="12" name="sketch line 1">
            <a:extLst>
              <a:ext uri="{FF2B5EF4-FFF2-40B4-BE49-F238E27FC236}">
                <a16:creationId xmlns:a16="http://schemas.microsoft.com/office/drawing/2014/main" id="{32C5B66D-E390-4A14-AB60-69626CBF29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5626353"/>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sketch line">
            <a:extLst>
              <a:ext uri="{FF2B5EF4-FFF2-40B4-BE49-F238E27FC236}">
                <a16:creationId xmlns:a16="http://schemas.microsoft.com/office/drawing/2014/main" id="{646273DA-F933-4D17-A5FE-B1EF87FD7A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0653" y="5626353"/>
            <a:ext cx="3479619" cy="18288"/>
          </a:xfrm>
          <a:custGeom>
            <a:avLst/>
            <a:gdLst>
              <a:gd name="connsiteX0" fmla="*/ 0 w 3479619"/>
              <a:gd name="connsiteY0" fmla="*/ 0 h 18288"/>
              <a:gd name="connsiteX1" fmla="*/ 661128 w 3479619"/>
              <a:gd name="connsiteY1" fmla="*/ 0 h 18288"/>
              <a:gd name="connsiteX2" fmla="*/ 1357051 w 3479619"/>
              <a:gd name="connsiteY2" fmla="*/ 0 h 18288"/>
              <a:gd name="connsiteX3" fmla="*/ 2087771 w 3479619"/>
              <a:gd name="connsiteY3" fmla="*/ 0 h 18288"/>
              <a:gd name="connsiteX4" fmla="*/ 2818491 w 3479619"/>
              <a:gd name="connsiteY4" fmla="*/ 0 h 18288"/>
              <a:gd name="connsiteX5" fmla="*/ 3479619 w 3479619"/>
              <a:gd name="connsiteY5" fmla="*/ 0 h 18288"/>
              <a:gd name="connsiteX6" fmla="*/ 3479619 w 3479619"/>
              <a:gd name="connsiteY6" fmla="*/ 18288 h 18288"/>
              <a:gd name="connsiteX7" fmla="*/ 2714103 w 3479619"/>
              <a:gd name="connsiteY7" fmla="*/ 18288 h 18288"/>
              <a:gd name="connsiteX8" fmla="*/ 1948587 w 3479619"/>
              <a:gd name="connsiteY8" fmla="*/ 18288 h 18288"/>
              <a:gd name="connsiteX9" fmla="*/ 1252663 w 3479619"/>
              <a:gd name="connsiteY9" fmla="*/ 18288 h 18288"/>
              <a:gd name="connsiteX10" fmla="*/ 0 w 3479619"/>
              <a:gd name="connsiteY10" fmla="*/ 18288 h 18288"/>
              <a:gd name="connsiteX11" fmla="*/ 0 w 3479619"/>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79619" h="18288" fill="none" extrusionOk="0">
                <a:moveTo>
                  <a:pt x="0" y="0"/>
                </a:moveTo>
                <a:cubicBezTo>
                  <a:pt x="178395" y="-3637"/>
                  <a:pt x="368619" y="-28254"/>
                  <a:pt x="661128" y="0"/>
                </a:cubicBezTo>
                <a:cubicBezTo>
                  <a:pt x="953637" y="28254"/>
                  <a:pt x="1022982" y="-4416"/>
                  <a:pt x="1357051" y="0"/>
                </a:cubicBezTo>
                <a:cubicBezTo>
                  <a:pt x="1691120" y="4416"/>
                  <a:pt x="1729558" y="27777"/>
                  <a:pt x="2087771" y="0"/>
                </a:cubicBezTo>
                <a:cubicBezTo>
                  <a:pt x="2445984" y="-27777"/>
                  <a:pt x="2592094" y="4429"/>
                  <a:pt x="2818491" y="0"/>
                </a:cubicBezTo>
                <a:cubicBezTo>
                  <a:pt x="3044888" y="-4429"/>
                  <a:pt x="3204567" y="26471"/>
                  <a:pt x="3479619" y="0"/>
                </a:cubicBezTo>
                <a:cubicBezTo>
                  <a:pt x="3478910" y="8157"/>
                  <a:pt x="3479206" y="12125"/>
                  <a:pt x="3479619" y="18288"/>
                </a:cubicBezTo>
                <a:cubicBezTo>
                  <a:pt x="3315855" y="-2963"/>
                  <a:pt x="3094885" y="26965"/>
                  <a:pt x="2714103" y="18288"/>
                </a:cubicBezTo>
                <a:cubicBezTo>
                  <a:pt x="2333321" y="9611"/>
                  <a:pt x="2260528" y="-15335"/>
                  <a:pt x="1948587" y="18288"/>
                </a:cubicBezTo>
                <a:cubicBezTo>
                  <a:pt x="1636646" y="51911"/>
                  <a:pt x="1489816" y="46369"/>
                  <a:pt x="1252663" y="18288"/>
                </a:cubicBezTo>
                <a:cubicBezTo>
                  <a:pt x="1015510" y="-9793"/>
                  <a:pt x="519812" y="-12177"/>
                  <a:pt x="0" y="18288"/>
                </a:cubicBezTo>
                <a:cubicBezTo>
                  <a:pt x="-46" y="12483"/>
                  <a:pt x="-203" y="6491"/>
                  <a:pt x="0" y="0"/>
                </a:cubicBezTo>
                <a:close/>
              </a:path>
              <a:path w="3479619" h="18288" stroke="0" extrusionOk="0">
                <a:moveTo>
                  <a:pt x="0" y="0"/>
                </a:moveTo>
                <a:cubicBezTo>
                  <a:pt x="326045" y="25020"/>
                  <a:pt x="425411" y="-17676"/>
                  <a:pt x="661128" y="0"/>
                </a:cubicBezTo>
                <a:cubicBezTo>
                  <a:pt x="896845" y="17676"/>
                  <a:pt x="1124825" y="1478"/>
                  <a:pt x="1252663" y="0"/>
                </a:cubicBezTo>
                <a:cubicBezTo>
                  <a:pt x="1380502" y="-1478"/>
                  <a:pt x="1694914" y="11788"/>
                  <a:pt x="2018179" y="0"/>
                </a:cubicBezTo>
                <a:cubicBezTo>
                  <a:pt x="2341444" y="-11788"/>
                  <a:pt x="2451167" y="12596"/>
                  <a:pt x="2679307" y="0"/>
                </a:cubicBezTo>
                <a:cubicBezTo>
                  <a:pt x="2907447" y="-12596"/>
                  <a:pt x="3094555" y="23821"/>
                  <a:pt x="3479619" y="0"/>
                </a:cubicBezTo>
                <a:cubicBezTo>
                  <a:pt x="3479355" y="4493"/>
                  <a:pt x="3480003" y="9472"/>
                  <a:pt x="3479619" y="18288"/>
                </a:cubicBezTo>
                <a:cubicBezTo>
                  <a:pt x="3311729" y="36782"/>
                  <a:pt x="3015946" y="7938"/>
                  <a:pt x="2783695" y="18288"/>
                </a:cubicBezTo>
                <a:cubicBezTo>
                  <a:pt x="2551444" y="28638"/>
                  <a:pt x="2398767" y="-13940"/>
                  <a:pt x="2018179" y="18288"/>
                </a:cubicBezTo>
                <a:cubicBezTo>
                  <a:pt x="1637591" y="50516"/>
                  <a:pt x="1634873" y="-6356"/>
                  <a:pt x="1426644" y="18288"/>
                </a:cubicBezTo>
                <a:cubicBezTo>
                  <a:pt x="1218415" y="42932"/>
                  <a:pt x="1006973" y="4094"/>
                  <a:pt x="730720" y="18288"/>
                </a:cubicBezTo>
                <a:cubicBezTo>
                  <a:pt x="454467" y="32482"/>
                  <a:pt x="291313" y="3910"/>
                  <a:pt x="0" y="18288"/>
                </a:cubicBezTo>
                <a:cubicBezTo>
                  <a:pt x="843" y="9577"/>
                  <a:pt x="371" y="690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0207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200" y="365125"/>
            <a:ext cx="10515600" cy="1325563"/>
          </a:xfrm>
        </p:spPr>
        <p:txBody>
          <a:bodyPr>
            <a:normAutofit fontScale="90000"/>
          </a:bodyPr>
          <a:lstStyle/>
          <a:p>
            <a:r>
              <a:rPr lang="en-US" sz="6600" dirty="0"/>
              <a:t>Preparing Housing Applications - Important Considerations</a:t>
            </a:r>
            <a:endParaRPr lang="en-US" sz="5400" dirty="0"/>
          </a:p>
        </p:txBody>
      </p:sp>
      <p:sp>
        <p:nvSpPr>
          <p:cNvPr id="25"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69036" y="2075964"/>
            <a:ext cx="10772775" cy="4391787"/>
          </a:xfrm>
        </p:spPr>
        <p:txBody>
          <a:bodyPr>
            <a:normAutofit fontScale="25000" lnSpcReduction="20000"/>
          </a:bodyPr>
          <a:lstStyle/>
          <a:p>
            <a:pPr marL="0" indent="0">
              <a:buNone/>
              <a:defRPr/>
            </a:pPr>
            <a:endParaRPr lang="en-US" sz="8000" dirty="0">
              <a:latin typeface="+mj-lt"/>
            </a:endParaRPr>
          </a:p>
          <a:p>
            <a:pPr>
              <a:buFont typeface="Wingdings" panose="05000000000000000000" pitchFamily="2" charset="2"/>
              <a:buChar char="§"/>
            </a:pPr>
            <a:r>
              <a:rPr lang="en-US" sz="8000" dirty="0"/>
              <a:t>Have consumers apply for ALL available housing opportunities that present, not just one or two! </a:t>
            </a:r>
          </a:p>
          <a:p>
            <a:pPr>
              <a:buFont typeface="Wingdings" panose="05000000000000000000" pitchFamily="2" charset="2"/>
              <a:buChar char="§"/>
            </a:pPr>
            <a:r>
              <a:rPr lang="en-US" sz="8000" dirty="0"/>
              <a:t>Encourage consumers to apply to surrounding cities &amp; towns close to their desired location.</a:t>
            </a:r>
          </a:p>
          <a:p>
            <a:pPr>
              <a:buFont typeface="Wingdings" panose="05000000000000000000" pitchFamily="2" charset="2"/>
              <a:buChar char="§"/>
            </a:pPr>
            <a:r>
              <a:rPr lang="en-US" sz="8000" dirty="0"/>
              <a:t>Have documentation on the ready! It’s never to soon to begin gathering core documents.</a:t>
            </a:r>
          </a:p>
          <a:p>
            <a:pPr>
              <a:buFont typeface="Wingdings" panose="05000000000000000000" pitchFamily="2" charset="2"/>
              <a:buChar char="§"/>
            </a:pPr>
            <a:r>
              <a:rPr lang="en-US" sz="8000" dirty="0"/>
              <a:t>Enlist a support system! Family member, friend, spouse, adult child, anyone who might offer time and assistance for the consumer.</a:t>
            </a:r>
          </a:p>
          <a:p>
            <a:pPr>
              <a:buFont typeface="Wingdings" panose="05000000000000000000" pitchFamily="2" charset="2"/>
              <a:buChar char="§"/>
            </a:pPr>
            <a:r>
              <a:rPr lang="en-US" sz="8000" dirty="0"/>
              <a:t>Keep a log. This will help later when checking in for updates.</a:t>
            </a:r>
          </a:p>
          <a:p>
            <a:pPr>
              <a:buFont typeface="Wingdings" panose="05000000000000000000" pitchFamily="2" charset="2"/>
              <a:buChar char="§"/>
            </a:pPr>
            <a:r>
              <a:rPr lang="en-US" sz="8000" b="1" dirty="0"/>
              <a:t>KEEP ADDRESS UPDATED!</a:t>
            </a:r>
          </a:p>
          <a:p>
            <a:pPr>
              <a:buFont typeface="Wingdings" panose="05000000000000000000" pitchFamily="2" charset="2"/>
              <a:buChar char="§"/>
            </a:pPr>
            <a:r>
              <a:rPr lang="en-US" sz="8000" dirty="0"/>
              <a:t>Fill out all applications, online and paper, thoroughly. Do not skip questions or sections. If it does not apply, simply put N/A.</a:t>
            </a:r>
          </a:p>
          <a:p>
            <a:pPr>
              <a:buFont typeface="Wingdings" panose="05000000000000000000" pitchFamily="2" charset="2"/>
              <a:buChar char="§"/>
            </a:pPr>
            <a:r>
              <a:rPr lang="en-US" sz="8000" dirty="0">
                <a:highlight>
                  <a:srgbClr val="FFFF00"/>
                </a:highlight>
              </a:rPr>
              <a:t>Never stop searching for new housing opportunities!</a:t>
            </a:r>
          </a:p>
          <a:p>
            <a:pPr marL="0" indent="0">
              <a:buNone/>
            </a:pPr>
            <a:r>
              <a:rPr lang="en-US" sz="9600" b="1" dirty="0"/>
              <a:t>It all comes down to this; The more willing a consumer is to apply for any and all housing opportunities, the better that person’s chances are for securing affordable and/or accessible housing with less wait time.</a:t>
            </a:r>
          </a:p>
          <a:p>
            <a:pPr lvl="0"/>
            <a:endParaRPr lang="en-US" sz="9600" dirty="0">
              <a:latin typeface="+mj-lt"/>
            </a:endParaRPr>
          </a:p>
          <a:p>
            <a:pPr lvl="0"/>
            <a:endParaRPr lang="en-US" sz="9600" dirty="0">
              <a:latin typeface="+mj-lt"/>
            </a:endParaRPr>
          </a:p>
          <a:p>
            <a:pPr marL="0" lvl="0" indent="0">
              <a:buNone/>
            </a:pPr>
            <a:endParaRPr lang="en-US" dirty="0"/>
          </a:p>
          <a:p>
            <a:pPr marL="0" indent="0">
              <a:buNone/>
            </a:pPr>
            <a:r>
              <a:rPr lang="en-US" dirty="0"/>
              <a:t>T</a:t>
            </a:r>
          </a:p>
          <a:p>
            <a:pPr lvl="1"/>
            <a:endParaRPr lang="en-US" dirty="0"/>
          </a:p>
          <a:p>
            <a:endParaRPr lang="en-US" sz="2200" dirty="0"/>
          </a:p>
          <a:p>
            <a:endParaRPr lang="en-US" sz="2200" dirty="0"/>
          </a:p>
          <a:p>
            <a:pPr lvl="1"/>
            <a:endParaRPr lang="en-US" sz="2200" dirty="0"/>
          </a:p>
        </p:txBody>
      </p:sp>
    </p:spTree>
    <p:extLst>
      <p:ext uri="{BB962C8B-B14F-4D97-AF65-F5344CB8AC3E}">
        <p14:creationId xmlns:p14="http://schemas.microsoft.com/office/powerpoint/2010/main" val="15311350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200" y="365125"/>
            <a:ext cx="10515600" cy="1325563"/>
          </a:xfrm>
        </p:spPr>
        <p:txBody>
          <a:bodyPr>
            <a:normAutofit/>
          </a:bodyPr>
          <a:lstStyle/>
          <a:p>
            <a:r>
              <a:rPr lang="en-US" sz="5400" dirty="0"/>
              <a:t>CHAMP Online Application</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69036" y="2055813"/>
            <a:ext cx="10515600" cy="4251960"/>
          </a:xfrm>
        </p:spPr>
        <p:txBody>
          <a:bodyPr>
            <a:noAutofit/>
          </a:bodyPr>
          <a:lstStyle/>
          <a:p>
            <a:pPr marL="0" indent="0">
              <a:buNone/>
            </a:pPr>
            <a:r>
              <a:rPr lang="en-US" sz="2000" dirty="0">
                <a:latin typeface="+mj-lt"/>
              </a:rPr>
              <a:t>Through the CHAMP online system, a person can conveniently submit an application for housing to one or multiple housing authorities, instead of having to mail or hand deliver an application to each housing authority separately. </a:t>
            </a:r>
          </a:p>
          <a:p>
            <a:pPr marL="0" indent="0">
              <a:buNone/>
            </a:pPr>
            <a:r>
              <a:rPr lang="en-US" sz="2000" dirty="0">
                <a:latin typeface="+mj-lt"/>
              </a:rPr>
              <a:t>The system allows provides allows for a simple method of keeping contact and application information up-to-date, if changes occur over time.  </a:t>
            </a:r>
          </a:p>
          <a:p>
            <a:pPr marL="0" indent="0">
              <a:buNone/>
            </a:pPr>
            <a:r>
              <a:rPr lang="en-US" sz="2000" dirty="0">
                <a:latin typeface="+mj-lt"/>
              </a:rPr>
              <a:t>Currently, CHAMP is the utility used to apply for AHVP, MRVP and State-Aided Public Housing. The site is managed by Executive Office of Healthy Living Communities (EOHLC).</a:t>
            </a:r>
          </a:p>
          <a:p>
            <a:r>
              <a:rPr lang="en-US" sz="2000" dirty="0">
                <a:latin typeface="+mj-lt"/>
              </a:rPr>
              <a:t>If you have an active application at one or more local housing authorities, you can find it on this website and manage it on this website. </a:t>
            </a:r>
            <a:r>
              <a:rPr lang="en-US" sz="2000" b="1" dirty="0">
                <a:highlight>
                  <a:srgbClr val="FFFF00"/>
                </a:highlight>
                <a:latin typeface="+mj-lt"/>
              </a:rPr>
              <a:t>Do not file a new application</a:t>
            </a:r>
            <a:r>
              <a:rPr lang="en-US" sz="2000" dirty="0">
                <a:latin typeface="+mj-lt"/>
              </a:rPr>
              <a:t>. Once you find your existing application on the website, you can make changes such as updating contact information and adding or removing your applications to housing authorities. </a:t>
            </a:r>
          </a:p>
          <a:p>
            <a:pPr marL="0" indent="0" algn="ctr">
              <a:buNone/>
            </a:pPr>
            <a:r>
              <a:rPr lang="en-US" sz="2000" b="1" dirty="0">
                <a:latin typeface="+mj-lt"/>
                <a:hlinkClick r:id="rId2"/>
              </a:rPr>
              <a:t>https://publichousingapplication.ocd.state.ma.us/</a:t>
            </a:r>
            <a:endParaRPr lang="en-US" sz="2000" b="1" dirty="0">
              <a:latin typeface="+mj-lt"/>
            </a:endParaRPr>
          </a:p>
          <a:p>
            <a:pPr marL="0" indent="0" algn="ctr">
              <a:buNone/>
            </a:pPr>
            <a:endParaRPr lang="en-US" sz="2000" b="1" dirty="0">
              <a:latin typeface="+mj-lt"/>
            </a:endParaRPr>
          </a:p>
          <a:p>
            <a:pPr marL="0" indent="0">
              <a:buNone/>
            </a:pPr>
            <a:r>
              <a:rPr lang="en-US" sz="2000" dirty="0">
                <a:latin typeface="+mj-lt"/>
              </a:rPr>
              <a:t>(First time users will need to have an existing email address that will be used to create an online login)</a:t>
            </a:r>
          </a:p>
          <a:p>
            <a:endParaRPr lang="en-US" sz="1800" dirty="0">
              <a:latin typeface="+mj-lt"/>
            </a:endParaRPr>
          </a:p>
        </p:txBody>
      </p:sp>
    </p:spTree>
    <p:extLst>
      <p:ext uri="{BB962C8B-B14F-4D97-AF65-F5344CB8AC3E}">
        <p14:creationId xmlns:p14="http://schemas.microsoft.com/office/powerpoint/2010/main" val="17292699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200" y="365125"/>
            <a:ext cx="10515600" cy="1325563"/>
          </a:xfrm>
        </p:spPr>
        <p:txBody>
          <a:bodyPr>
            <a:normAutofit/>
          </a:bodyPr>
          <a:lstStyle/>
          <a:p>
            <a:r>
              <a:rPr lang="en-US" sz="5400" dirty="0"/>
              <a:t>CHAMP</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838200" y="1929384"/>
            <a:ext cx="10515600" cy="4251960"/>
          </a:xfrm>
        </p:spPr>
        <p:txBody>
          <a:bodyPr>
            <a:noAutofit/>
          </a:bodyPr>
          <a:lstStyle/>
          <a:p>
            <a:pPr marL="0" indent="0">
              <a:buNone/>
            </a:pPr>
            <a:endParaRPr lang="en-US" sz="2000" dirty="0"/>
          </a:p>
          <a:p>
            <a:pPr marL="0" indent="0">
              <a:buNone/>
            </a:pPr>
            <a:r>
              <a:rPr lang="en-US" sz="2000" dirty="0"/>
              <a:t>While completing an online CHAMP application has many conveniences and serves as an excellent way to apply to multiple programs with one single application, it’s important to understand that a completed CHAMP application will not apply you to every housing program that might be available. </a:t>
            </a:r>
          </a:p>
          <a:p>
            <a:pPr marL="0" indent="0">
              <a:buNone/>
            </a:pPr>
            <a:r>
              <a:rPr lang="en-US" sz="2000" dirty="0"/>
              <a:t>While not all Housing Authorities administer every type of housing program, most do have a mixed portfolio of state and federal housing subsidies, and many offer programs unique to an individual city or town. It is recommended to explore the websites, or check in with each individual Housing Authority where you are interested in living to explore a complete list of all possible housing subsidy programs.</a:t>
            </a:r>
          </a:p>
          <a:p>
            <a:pPr marL="0" indent="0">
              <a:buNone/>
            </a:pPr>
            <a:r>
              <a:rPr lang="en-US" sz="2000" dirty="0"/>
              <a:t>For a most thorough housing search, do this on top of applying through CHAMP.</a:t>
            </a:r>
          </a:p>
          <a:p>
            <a:pPr marL="0" indent="0">
              <a:buNone/>
            </a:pPr>
            <a:endParaRPr lang="en-US" sz="2400" dirty="0"/>
          </a:p>
          <a:p>
            <a:pPr marL="0" indent="0">
              <a:buNone/>
            </a:pPr>
            <a:endParaRPr lang="en-US" sz="2400" dirty="0">
              <a:latin typeface="+mj-lt"/>
            </a:endParaRPr>
          </a:p>
        </p:txBody>
      </p:sp>
    </p:spTree>
    <p:extLst>
      <p:ext uri="{BB962C8B-B14F-4D97-AF65-F5344CB8AC3E}">
        <p14:creationId xmlns:p14="http://schemas.microsoft.com/office/powerpoint/2010/main" val="25689707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12E7CC5-C78B-4EBD-9565-3FA00FAA6C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3A4529A5-F675-429F-8044-01372BB134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7562008" cy="6858000"/>
          </a:xfrm>
          <a:custGeom>
            <a:avLst/>
            <a:gdLst>
              <a:gd name="connsiteX0" fmla="*/ 7529613 w 7529613"/>
              <a:gd name="connsiteY0" fmla="*/ 0 h 6858000"/>
              <a:gd name="connsiteX1" fmla="*/ 1222331 w 7529613"/>
              <a:gd name="connsiteY1" fmla="*/ 0 h 6858000"/>
              <a:gd name="connsiteX2" fmla="*/ 1126483 w 7529613"/>
              <a:gd name="connsiteY2" fmla="*/ 148742 h 6858000"/>
              <a:gd name="connsiteX3" fmla="*/ 767554 w 7529613"/>
              <a:gd name="connsiteY3" fmla="*/ 819975 h 6858000"/>
              <a:gd name="connsiteX4" fmla="*/ 742103 w 7529613"/>
              <a:gd name="connsiteY4" fmla="*/ 854514 h 6858000"/>
              <a:gd name="connsiteX5" fmla="*/ 785881 w 7529613"/>
              <a:gd name="connsiteY5" fmla="*/ 750263 h 6858000"/>
              <a:gd name="connsiteX6" fmla="*/ 978978 w 7529613"/>
              <a:gd name="connsiteY6" fmla="*/ 331786 h 6858000"/>
              <a:gd name="connsiteX7" fmla="*/ 1155717 w 7529613"/>
              <a:gd name="connsiteY7" fmla="*/ 0 h 6858000"/>
              <a:gd name="connsiteX8" fmla="*/ 1098249 w 7529613"/>
              <a:gd name="connsiteY8" fmla="*/ 0 h 6858000"/>
              <a:gd name="connsiteX9" fmla="*/ 991458 w 7529613"/>
              <a:gd name="connsiteY9" fmla="*/ 196614 h 6858000"/>
              <a:gd name="connsiteX10" fmla="*/ 493941 w 7529613"/>
              <a:gd name="connsiteY10" fmla="*/ 1371196 h 6858000"/>
              <a:gd name="connsiteX11" fmla="*/ 46485 w 7529613"/>
              <a:gd name="connsiteY11" fmla="*/ 3331516 h 6858000"/>
              <a:gd name="connsiteX12" fmla="*/ 12252 w 7529613"/>
              <a:gd name="connsiteY12" fmla="*/ 4357388 h 6858000"/>
              <a:gd name="connsiteX13" fmla="*/ 170821 w 7529613"/>
              <a:gd name="connsiteY13" fmla="*/ 5552906 h 6858000"/>
              <a:gd name="connsiteX14" fmla="*/ 537265 w 7529613"/>
              <a:gd name="connsiteY14" fmla="*/ 6828295 h 6858000"/>
              <a:gd name="connsiteX15" fmla="*/ 549692 w 7529613"/>
              <a:gd name="connsiteY15" fmla="*/ 6858000 h 6858000"/>
              <a:gd name="connsiteX16" fmla="*/ 602234 w 7529613"/>
              <a:gd name="connsiteY16" fmla="*/ 6858000 h 6858000"/>
              <a:gd name="connsiteX17" fmla="*/ 595414 w 7529613"/>
              <a:gd name="connsiteY17" fmla="*/ 6841549 h 6858000"/>
              <a:gd name="connsiteX18" fmla="*/ 364260 w 7529613"/>
              <a:gd name="connsiteY18" fmla="*/ 6142729 h 6858000"/>
              <a:gd name="connsiteX19" fmla="*/ 213071 w 7529613"/>
              <a:gd name="connsiteY19" fmla="*/ 5513923 h 6858000"/>
              <a:gd name="connsiteX20" fmla="*/ 211290 w 7529613"/>
              <a:gd name="connsiteY20" fmla="*/ 5480401 h 6858000"/>
              <a:gd name="connsiteX21" fmla="*/ 311446 w 7529613"/>
              <a:gd name="connsiteY21" fmla="*/ 5830359 h 6858000"/>
              <a:gd name="connsiteX22" fmla="*/ 622963 w 7529613"/>
              <a:gd name="connsiteY22" fmla="*/ 6670527 h 6858000"/>
              <a:gd name="connsiteX23" fmla="*/ 710464 w 7529613"/>
              <a:gd name="connsiteY23" fmla="*/ 6858000 h 6858000"/>
              <a:gd name="connsiteX24" fmla="*/ 7529613 w 7529613"/>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529613" h="6858000">
                <a:moveTo>
                  <a:pt x="7529613" y="0"/>
                </a:moveTo>
                <a:lnTo>
                  <a:pt x="1222331" y="0"/>
                </a:lnTo>
                <a:lnTo>
                  <a:pt x="1126483" y="148742"/>
                </a:lnTo>
                <a:cubicBezTo>
                  <a:pt x="995323" y="365513"/>
                  <a:pt x="876174" y="589569"/>
                  <a:pt x="767554" y="819975"/>
                </a:cubicBezTo>
                <a:cubicBezTo>
                  <a:pt x="762210" y="833492"/>
                  <a:pt x="753441" y="845393"/>
                  <a:pt x="742103" y="854514"/>
                </a:cubicBezTo>
                <a:cubicBezTo>
                  <a:pt x="756737" y="819849"/>
                  <a:pt x="770991" y="784928"/>
                  <a:pt x="785881" y="750263"/>
                </a:cubicBezTo>
                <a:cubicBezTo>
                  <a:pt x="846713" y="608712"/>
                  <a:pt x="910948" y="469145"/>
                  <a:pt x="978978" y="331786"/>
                </a:cubicBezTo>
                <a:lnTo>
                  <a:pt x="1155717" y="0"/>
                </a:lnTo>
                <a:lnTo>
                  <a:pt x="1098249" y="0"/>
                </a:lnTo>
                <a:lnTo>
                  <a:pt x="991458" y="196614"/>
                </a:lnTo>
                <a:cubicBezTo>
                  <a:pt x="797017" y="573253"/>
                  <a:pt x="633548" y="966066"/>
                  <a:pt x="493941" y="1371196"/>
                </a:cubicBezTo>
                <a:cubicBezTo>
                  <a:pt x="276630" y="2007265"/>
                  <a:pt x="126659" y="2664286"/>
                  <a:pt x="46485" y="3331516"/>
                </a:cubicBezTo>
                <a:cubicBezTo>
                  <a:pt x="4488" y="3672965"/>
                  <a:pt x="-14219" y="4013908"/>
                  <a:pt x="12252" y="4357388"/>
                </a:cubicBezTo>
                <a:cubicBezTo>
                  <a:pt x="43558" y="4758899"/>
                  <a:pt x="90773" y="5157998"/>
                  <a:pt x="170821" y="5552906"/>
                </a:cubicBezTo>
                <a:cubicBezTo>
                  <a:pt x="259109" y="5988893"/>
                  <a:pt x="378967" y="6414594"/>
                  <a:pt x="537265" y="6828295"/>
                </a:cubicBezTo>
                <a:lnTo>
                  <a:pt x="549692" y="6858000"/>
                </a:lnTo>
                <a:lnTo>
                  <a:pt x="602234" y="6858000"/>
                </a:lnTo>
                <a:lnTo>
                  <a:pt x="595414" y="6841549"/>
                </a:lnTo>
                <a:cubicBezTo>
                  <a:pt x="507884" y="6614016"/>
                  <a:pt x="431296" y="6380817"/>
                  <a:pt x="364260" y="6142729"/>
                </a:cubicBezTo>
                <a:cubicBezTo>
                  <a:pt x="305974" y="5935370"/>
                  <a:pt x="262958" y="5723695"/>
                  <a:pt x="213071" y="5513923"/>
                </a:cubicBezTo>
                <a:cubicBezTo>
                  <a:pt x="211892" y="5502788"/>
                  <a:pt x="211299" y="5491601"/>
                  <a:pt x="211290" y="5480401"/>
                </a:cubicBezTo>
                <a:cubicBezTo>
                  <a:pt x="247814" y="5607635"/>
                  <a:pt x="276958" y="5719759"/>
                  <a:pt x="311446" y="5830359"/>
                </a:cubicBezTo>
                <a:cubicBezTo>
                  <a:pt x="401357" y="6118381"/>
                  <a:pt x="505060" y="6398531"/>
                  <a:pt x="622963" y="6670527"/>
                </a:cubicBezTo>
                <a:lnTo>
                  <a:pt x="710464" y="6858000"/>
                </a:lnTo>
                <a:lnTo>
                  <a:pt x="7529613" y="6858000"/>
                </a:lnTo>
                <a:close/>
              </a:path>
            </a:pathLst>
          </a:custGeom>
          <a:solidFill>
            <a:schemeClr val="accent2"/>
          </a:solidFill>
          <a:ln w="6857" cap="flat">
            <a:noFill/>
            <a:prstDash val="solid"/>
            <a:miter/>
          </a:ln>
        </p:spPr>
        <p:txBody>
          <a:bodyPr wrap="square" rtlCol="0" anchor="ctr">
            <a:noAutofit/>
          </a:bodyPr>
          <a:lstStyle/>
          <a:p>
            <a:endParaRPr lang="en-US" dirty="0"/>
          </a:p>
        </p:txBody>
      </p:sp>
      <p:sp>
        <p:nvSpPr>
          <p:cNvPr id="2" name="Title 1">
            <a:extLst>
              <a:ext uri="{FF2B5EF4-FFF2-40B4-BE49-F238E27FC236}">
                <a16:creationId xmlns:a16="http://schemas.microsoft.com/office/drawing/2014/main" id="{07BA98BD-16F8-42F8-A5C9-5E4A0989A1B3}"/>
              </a:ext>
            </a:extLst>
          </p:cNvPr>
          <p:cNvSpPr>
            <a:spLocks noGrp="1"/>
          </p:cNvSpPr>
          <p:nvPr>
            <p:ph type="title"/>
          </p:nvPr>
        </p:nvSpPr>
        <p:spPr>
          <a:xfrm>
            <a:off x="648037" y="1298448"/>
            <a:ext cx="5895178" cy="4099642"/>
          </a:xfrm>
        </p:spPr>
        <p:txBody>
          <a:bodyPr vert="horz" lIns="91440" tIns="45720" rIns="91440" bIns="45720" rtlCol="0" anchor="b">
            <a:normAutofit/>
          </a:bodyPr>
          <a:lstStyle/>
          <a:p>
            <a:r>
              <a:rPr lang="en-US" sz="6600" kern="1200" dirty="0">
                <a:solidFill>
                  <a:srgbClr val="FFFFFF"/>
                </a:solidFill>
                <a:latin typeface="+mj-lt"/>
                <a:ea typeface="+mj-ea"/>
                <a:cs typeface="+mj-cs"/>
              </a:rPr>
              <a:t>Housing Waiting Lists</a:t>
            </a:r>
          </a:p>
        </p:txBody>
      </p:sp>
      <p:sp>
        <p:nvSpPr>
          <p:cNvPr id="3" name="Text Placeholder 2">
            <a:extLst>
              <a:ext uri="{FF2B5EF4-FFF2-40B4-BE49-F238E27FC236}">
                <a16:creationId xmlns:a16="http://schemas.microsoft.com/office/drawing/2014/main" id="{9561FA05-B301-486A-8F35-F741BA62F8E6}"/>
              </a:ext>
            </a:extLst>
          </p:cNvPr>
          <p:cNvSpPr>
            <a:spLocks noGrp="1"/>
          </p:cNvSpPr>
          <p:nvPr>
            <p:ph type="body" idx="1"/>
          </p:nvPr>
        </p:nvSpPr>
        <p:spPr>
          <a:xfrm>
            <a:off x="7848600" y="1122363"/>
            <a:ext cx="3505200" cy="4269549"/>
          </a:xfrm>
        </p:spPr>
        <p:txBody>
          <a:bodyPr vert="horz" lIns="91440" tIns="45720" rIns="91440" bIns="45720" rtlCol="0" anchor="b">
            <a:normAutofit/>
          </a:bodyPr>
          <a:lstStyle/>
          <a:p>
            <a:r>
              <a:rPr lang="en-US" kern="1200" dirty="0">
                <a:solidFill>
                  <a:schemeClr val="tx1"/>
                </a:solidFill>
                <a:latin typeface="+mn-lt"/>
                <a:ea typeface="+mn-ea"/>
                <a:cs typeface="+mn-cs"/>
              </a:rPr>
              <a:t>What You Need to Know</a:t>
            </a:r>
          </a:p>
        </p:txBody>
      </p:sp>
      <p:sp>
        <p:nvSpPr>
          <p:cNvPr id="12" name="sketch line 1">
            <a:extLst>
              <a:ext uri="{FF2B5EF4-FFF2-40B4-BE49-F238E27FC236}">
                <a16:creationId xmlns:a16="http://schemas.microsoft.com/office/drawing/2014/main" id="{32C5B66D-E390-4A14-AB60-69626CBF29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5626353"/>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sketch line">
            <a:extLst>
              <a:ext uri="{FF2B5EF4-FFF2-40B4-BE49-F238E27FC236}">
                <a16:creationId xmlns:a16="http://schemas.microsoft.com/office/drawing/2014/main" id="{646273DA-F933-4D17-A5FE-B1EF87FD7A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0653" y="5626353"/>
            <a:ext cx="3479619" cy="18288"/>
          </a:xfrm>
          <a:custGeom>
            <a:avLst/>
            <a:gdLst>
              <a:gd name="connsiteX0" fmla="*/ 0 w 3479619"/>
              <a:gd name="connsiteY0" fmla="*/ 0 h 18288"/>
              <a:gd name="connsiteX1" fmla="*/ 661128 w 3479619"/>
              <a:gd name="connsiteY1" fmla="*/ 0 h 18288"/>
              <a:gd name="connsiteX2" fmla="*/ 1357051 w 3479619"/>
              <a:gd name="connsiteY2" fmla="*/ 0 h 18288"/>
              <a:gd name="connsiteX3" fmla="*/ 2087771 w 3479619"/>
              <a:gd name="connsiteY3" fmla="*/ 0 h 18288"/>
              <a:gd name="connsiteX4" fmla="*/ 2818491 w 3479619"/>
              <a:gd name="connsiteY4" fmla="*/ 0 h 18288"/>
              <a:gd name="connsiteX5" fmla="*/ 3479619 w 3479619"/>
              <a:gd name="connsiteY5" fmla="*/ 0 h 18288"/>
              <a:gd name="connsiteX6" fmla="*/ 3479619 w 3479619"/>
              <a:gd name="connsiteY6" fmla="*/ 18288 h 18288"/>
              <a:gd name="connsiteX7" fmla="*/ 2714103 w 3479619"/>
              <a:gd name="connsiteY7" fmla="*/ 18288 h 18288"/>
              <a:gd name="connsiteX8" fmla="*/ 1948587 w 3479619"/>
              <a:gd name="connsiteY8" fmla="*/ 18288 h 18288"/>
              <a:gd name="connsiteX9" fmla="*/ 1252663 w 3479619"/>
              <a:gd name="connsiteY9" fmla="*/ 18288 h 18288"/>
              <a:gd name="connsiteX10" fmla="*/ 0 w 3479619"/>
              <a:gd name="connsiteY10" fmla="*/ 18288 h 18288"/>
              <a:gd name="connsiteX11" fmla="*/ 0 w 3479619"/>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79619" h="18288" fill="none" extrusionOk="0">
                <a:moveTo>
                  <a:pt x="0" y="0"/>
                </a:moveTo>
                <a:cubicBezTo>
                  <a:pt x="178395" y="-3637"/>
                  <a:pt x="368619" y="-28254"/>
                  <a:pt x="661128" y="0"/>
                </a:cubicBezTo>
                <a:cubicBezTo>
                  <a:pt x="953637" y="28254"/>
                  <a:pt x="1022982" y="-4416"/>
                  <a:pt x="1357051" y="0"/>
                </a:cubicBezTo>
                <a:cubicBezTo>
                  <a:pt x="1691120" y="4416"/>
                  <a:pt x="1729558" y="27777"/>
                  <a:pt x="2087771" y="0"/>
                </a:cubicBezTo>
                <a:cubicBezTo>
                  <a:pt x="2445984" y="-27777"/>
                  <a:pt x="2592094" y="4429"/>
                  <a:pt x="2818491" y="0"/>
                </a:cubicBezTo>
                <a:cubicBezTo>
                  <a:pt x="3044888" y="-4429"/>
                  <a:pt x="3204567" y="26471"/>
                  <a:pt x="3479619" y="0"/>
                </a:cubicBezTo>
                <a:cubicBezTo>
                  <a:pt x="3478910" y="8157"/>
                  <a:pt x="3479206" y="12125"/>
                  <a:pt x="3479619" y="18288"/>
                </a:cubicBezTo>
                <a:cubicBezTo>
                  <a:pt x="3315855" y="-2963"/>
                  <a:pt x="3094885" y="26965"/>
                  <a:pt x="2714103" y="18288"/>
                </a:cubicBezTo>
                <a:cubicBezTo>
                  <a:pt x="2333321" y="9611"/>
                  <a:pt x="2260528" y="-15335"/>
                  <a:pt x="1948587" y="18288"/>
                </a:cubicBezTo>
                <a:cubicBezTo>
                  <a:pt x="1636646" y="51911"/>
                  <a:pt x="1489816" y="46369"/>
                  <a:pt x="1252663" y="18288"/>
                </a:cubicBezTo>
                <a:cubicBezTo>
                  <a:pt x="1015510" y="-9793"/>
                  <a:pt x="519812" y="-12177"/>
                  <a:pt x="0" y="18288"/>
                </a:cubicBezTo>
                <a:cubicBezTo>
                  <a:pt x="-46" y="12483"/>
                  <a:pt x="-203" y="6491"/>
                  <a:pt x="0" y="0"/>
                </a:cubicBezTo>
                <a:close/>
              </a:path>
              <a:path w="3479619" h="18288" stroke="0" extrusionOk="0">
                <a:moveTo>
                  <a:pt x="0" y="0"/>
                </a:moveTo>
                <a:cubicBezTo>
                  <a:pt x="326045" y="25020"/>
                  <a:pt x="425411" y="-17676"/>
                  <a:pt x="661128" y="0"/>
                </a:cubicBezTo>
                <a:cubicBezTo>
                  <a:pt x="896845" y="17676"/>
                  <a:pt x="1124825" y="1478"/>
                  <a:pt x="1252663" y="0"/>
                </a:cubicBezTo>
                <a:cubicBezTo>
                  <a:pt x="1380502" y="-1478"/>
                  <a:pt x="1694914" y="11788"/>
                  <a:pt x="2018179" y="0"/>
                </a:cubicBezTo>
                <a:cubicBezTo>
                  <a:pt x="2341444" y="-11788"/>
                  <a:pt x="2451167" y="12596"/>
                  <a:pt x="2679307" y="0"/>
                </a:cubicBezTo>
                <a:cubicBezTo>
                  <a:pt x="2907447" y="-12596"/>
                  <a:pt x="3094555" y="23821"/>
                  <a:pt x="3479619" y="0"/>
                </a:cubicBezTo>
                <a:cubicBezTo>
                  <a:pt x="3479355" y="4493"/>
                  <a:pt x="3480003" y="9472"/>
                  <a:pt x="3479619" y="18288"/>
                </a:cubicBezTo>
                <a:cubicBezTo>
                  <a:pt x="3311729" y="36782"/>
                  <a:pt x="3015946" y="7938"/>
                  <a:pt x="2783695" y="18288"/>
                </a:cubicBezTo>
                <a:cubicBezTo>
                  <a:pt x="2551444" y="28638"/>
                  <a:pt x="2398767" y="-13940"/>
                  <a:pt x="2018179" y="18288"/>
                </a:cubicBezTo>
                <a:cubicBezTo>
                  <a:pt x="1637591" y="50516"/>
                  <a:pt x="1634873" y="-6356"/>
                  <a:pt x="1426644" y="18288"/>
                </a:cubicBezTo>
                <a:cubicBezTo>
                  <a:pt x="1218415" y="42932"/>
                  <a:pt x="1006973" y="4094"/>
                  <a:pt x="730720" y="18288"/>
                </a:cubicBezTo>
                <a:cubicBezTo>
                  <a:pt x="454467" y="32482"/>
                  <a:pt x="291313" y="3910"/>
                  <a:pt x="0" y="18288"/>
                </a:cubicBezTo>
                <a:cubicBezTo>
                  <a:pt x="843" y="9577"/>
                  <a:pt x="371" y="690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489590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46" name="Rectangle 2">
            <a:extLst>
              <a:ext uri="{FF2B5EF4-FFF2-40B4-BE49-F238E27FC236}">
                <a16:creationId xmlns:a16="http://schemas.microsoft.com/office/drawing/2014/main" id="{BB29E23E-FC94-4CD3-B3AF-3AC90AFFC976}"/>
              </a:ext>
            </a:extLst>
          </p:cNvPr>
          <p:cNvSpPr>
            <a:spLocks noGrp="1" noChangeArrowheads="1"/>
          </p:cNvSpPr>
          <p:nvPr>
            <p:ph type="title" idx="4294967295"/>
          </p:nvPr>
        </p:nvSpPr>
        <p:spPr>
          <a:xfrm>
            <a:off x="838200" y="365125"/>
            <a:ext cx="10515600" cy="1325563"/>
          </a:xfrm>
        </p:spPr>
        <p:txBody>
          <a:bodyPr vert="horz" lIns="91440" tIns="45720" rIns="91440" bIns="45720" rtlCol="0" anchor="ctr">
            <a:normAutofit fontScale="90000"/>
          </a:bodyPr>
          <a:lstStyle/>
          <a:p>
            <a:pPr>
              <a:defRPr/>
            </a:pPr>
            <a:r>
              <a:rPr lang="en-US" sz="5400" kern="1200" dirty="0">
                <a:solidFill>
                  <a:schemeClr val="tx1"/>
                </a:solidFill>
                <a:latin typeface="+mj-lt"/>
                <a:ea typeface="+mj-ea"/>
                <a:cs typeface="+mj-cs"/>
              </a:rPr>
              <a:t>What Happens </a:t>
            </a:r>
            <a:r>
              <a:rPr lang="en-US" sz="5400" dirty="0"/>
              <a:t>When I Am </a:t>
            </a:r>
            <a:r>
              <a:rPr lang="en-US" sz="5400" kern="1200" dirty="0">
                <a:solidFill>
                  <a:schemeClr val="tx1"/>
                </a:solidFill>
                <a:latin typeface="+mj-lt"/>
                <a:ea typeface="+mj-ea"/>
                <a:cs typeface="+mj-cs"/>
              </a:rPr>
              <a:t>Put </a:t>
            </a:r>
            <a:r>
              <a:rPr lang="en-US" sz="5400" dirty="0"/>
              <a:t>O</a:t>
            </a:r>
            <a:r>
              <a:rPr lang="en-US" sz="5400" kern="1200" dirty="0">
                <a:solidFill>
                  <a:schemeClr val="tx1"/>
                </a:solidFill>
                <a:latin typeface="+mj-lt"/>
                <a:ea typeface="+mj-ea"/>
                <a:cs typeface="+mj-cs"/>
              </a:rPr>
              <a:t>n a Waiting List?</a:t>
            </a:r>
          </a:p>
        </p:txBody>
      </p:sp>
      <p:sp>
        <p:nvSpPr>
          <p:cNvPr id="138"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47" name="Rectangle 3">
            <a:extLst>
              <a:ext uri="{FF2B5EF4-FFF2-40B4-BE49-F238E27FC236}">
                <a16:creationId xmlns:a16="http://schemas.microsoft.com/office/drawing/2014/main" id="{EAF4A484-211C-4190-A849-009B8C069822}"/>
              </a:ext>
            </a:extLst>
          </p:cNvPr>
          <p:cNvSpPr>
            <a:spLocks noGrp="1" noChangeArrowheads="1"/>
          </p:cNvSpPr>
          <p:nvPr>
            <p:ph type="body" idx="4294967295"/>
          </p:nvPr>
        </p:nvSpPr>
        <p:spPr>
          <a:xfrm>
            <a:off x="838200" y="1929384"/>
            <a:ext cx="10515600" cy="4251960"/>
          </a:xfrm>
        </p:spPr>
        <p:txBody>
          <a:bodyPr vert="horz" lIns="91440" tIns="45720" rIns="91440" bIns="45720" rtlCol="0">
            <a:normAutofit fontScale="77500" lnSpcReduction="20000"/>
          </a:bodyPr>
          <a:lstStyle/>
          <a:p>
            <a:pPr marL="0" lvl="0" indent="0">
              <a:buNone/>
            </a:pPr>
            <a:r>
              <a:rPr lang="en-US" sz="3100" dirty="0">
                <a:latin typeface="+mj-lt"/>
              </a:rPr>
              <a:t>If your application for a housing program is accepted, your name goes onto a waiting list for that program. You will then have to wait until your name comes to the top of the list.</a:t>
            </a:r>
          </a:p>
          <a:p>
            <a:pPr marL="0" lvl="0" indent="0">
              <a:buNone/>
            </a:pPr>
            <a:endParaRPr lang="en-US" sz="3100" dirty="0">
              <a:latin typeface="+mj-lt"/>
            </a:endParaRPr>
          </a:p>
          <a:p>
            <a:pPr marL="0" indent="0">
              <a:buNone/>
            </a:pPr>
            <a:r>
              <a:rPr lang="en-US" sz="3100" b="1" dirty="0">
                <a:latin typeface="+mj-lt"/>
              </a:rPr>
              <a:t>Staying on the List</a:t>
            </a:r>
          </a:p>
          <a:p>
            <a:r>
              <a:rPr lang="en-US" sz="3100" dirty="0">
                <a:latin typeface="+mj-lt"/>
              </a:rPr>
              <a:t>During the time you are on the waiting list, housing agencies and properties will from time to time send you a notice asking whether you are still interested in being on the waiting list. You will be given only a short time to respond to this notice. </a:t>
            </a:r>
            <a:r>
              <a:rPr lang="en-US" sz="3100" b="1" dirty="0">
                <a:latin typeface="+mj-lt"/>
              </a:rPr>
              <a:t>If you do not respond by the deadline, you will be taken off the waiting list.</a:t>
            </a:r>
          </a:p>
          <a:p>
            <a:endParaRPr lang="en-US" sz="3100" dirty="0">
              <a:latin typeface="+mj-lt"/>
            </a:endParaRPr>
          </a:p>
          <a:p>
            <a:r>
              <a:rPr lang="en-US" sz="3100" b="1" dirty="0">
                <a:latin typeface="+mj-lt"/>
              </a:rPr>
              <a:t>If you move, send written notification of your new address to all the places where you submitted applications. </a:t>
            </a:r>
            <a:br>
              <a:rPr lang="en-US" sz="3100" b="1" dirty="0">
                <a:latin typeface="+mj-lt"/>
              </a:rPr>
            </a:br>
            <a:endParaRPr lang="en-US" sz="3100" b="1" dirty="0">
              <a:latin typeface="+mj-lt"/>
            </a:endParaRPr>
          </a:p>
          <a:p>
            <a:pPr marL="0" indent="0">
              <a:buNone/>
              <a:defRPr/>
            </a:pPr>
            <a:endParaRPr lang="en-US" sz="2400" dirty="0">
              <a:latin typeface="+mj-lt"/>
            </a:endParaRPr>
          </a:p>
          <a:p>
            <a:pPr>
              <a:defRPr/>
            </a:pPr>
            <a:endParaRPr lang="en-US" sz="2200" dirty="0"/>
          </a:p>
        </p:txBody>
      </p:sp>
    </p:spTree>
    <p:extLst>
      <p:ext uri="{BB962C8B-B14F-4D97-AF65-F5344CB8AC3E}">
        <p14:creationId xmlns:p14="http://schemas.microsoft.com/office/powerpoint/2010/main" val="19128941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46" name="Rectangle 2">
            <a:extLst>
              <a:ext uri="{FF2B5EF4-FFF2-40B4-BE49-F238E27FC236}">
                <a16:creationId xmlns:a16="http://schemas.microsoft.com/office/drawing/2014/main" id="{BB29E23E-FC94-4CD3-B3AF-3AC90AFFC976}"/>
              </a:ext>
            </a:extLst>
          </p:cNvPr>
          <p:cNvSpPr>
            <a:spLocks noGrp="1" noChangeArrowheads="1"/>
          </p:cNvSpPr>
          <p:nvPr>
            <p:ph type="title" idx="4294967295"/>
          </p:nvPr>
        </p:nvSpPr>
        <p:spPr>
          <a:xfrm>
            <a:off x="838200" y="365125"/>
            <a:ext cx="10515600" cy="1325563"/>
          </a:xfrm>
        </p:spPr>
        <p:txBody>
          <a:bodyPr vert="horz" lIns="91440" tIns="45720" rIns="91440" bIns="45720" rtlCol="0" anchor="ctr">
            <a:normAutofit/>
          </a:bodyPr>
          <a:lstStyle/>
          <a:p>
            <a:pPr>
              <a:defRPr/>
            </a:pPr>
            <a:r>
              <a:rPr lang="en-US" sz="5400" kern="1200" dirty="0">
                <a:solidFill>
                  <a:schemeClr val="tx1"/>
                </a:solidFill>
                <a:latin typeface="+mj-lt"/>
                <a:ea typeface="+mj-ea"/>
                <a:cs typeface="+mj-cs"/>
              </a:rPr>
              <a:t>How Long Will I Wait?</a:t>
            </a:r>
          </a:p>
        </p:txBody>
      </p:sp>
      <p:sp>
        <p:nvSpPr>
          <p:cNvPr id="138"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47" name="Rectangle 3">
            <a:extLst>
              <a:ext uri="{FF2B5EF4-FFF2-40B4-BE49-F238E27FC236}">
                <a16:creationId xmlns:a16="http://schemas.microsoft.com/office/drawing/2014/main" id="{EAF4A484-211C-4190-A849-009B8C069822}"/>
              </a:ext>
            </a:extLst>
          </p:cNvPr>
          <p:cNvSpPr>
            <a:spLocks noGrp="1" noChangeArrowheads="1"/>
          </p:cNvSpPr>
          <p:nvPr>
            <p:ph type="body" idx="4294967295"/>
          </p:nvPr>
        </p:nvSpPr>
        <p:spPr>
          <a:xfrm>
            <a:off x="838200" y="1929384"/>
            <a:ext cx="10515600" cy="4251960"/>
          </a:xfrm>
        </p:spPr>
        <p:txBody>
          <a:bodyPr vert="horz" lIns="91440" tIns="45720" rIns="91440" bIns="45720" rtlCol="0">
            <a:normAutofit fontScale="70000" lnSpcReduction="20000"/>
          </a:bodyPr>
          <a:lstStyle/>
          <a:p>
            <a:pPr marL="0" indent="0">
              <a:buNone/>
            </a:pPr>
            <a:r>
              <a:rPr lang="en-US" sz="2900" dirty="0">
                <a:latin typeface="+mj-lt"/>
              </a:rPr>
              <a:t>Waiting lists for housing programs vary and can be very long. If you apply for housing in a lottery, you may be lucky and have your control number pulled early, giving you a place closer to the top of the waiting list. The more programs and places that you apply to, and the more waiting lists you get put on, the better your chances will be of reducing that wait time. </a:t>
            </a:r>
          </a:p>
          <a:p>
            <a:pPr marL="0" indent="0">
              <a:buNone/>
            </a:pPr>
            <a:endParaRPr lang="en-US" sz="2900" dirty="0">
              <a:latin typeface="+mj-lt"/>
            </a:endParaRPr>
          </a:p>
          <a:p>
            <a:pPr marL="0" indent="0">
              <a:buNone/>
            </a:pPr>
            <a:r>
              <a:rPr lang="en-US" sz="2900" dirty="0">
                <a:latin typeface="+mj-lt"/>
              </a:rPr>
              <a:t>Try not get discouraged by waitlists, they do move and eventually your name will come up. Be sure to have your core documents available and ready so that when a housing opportunity does present, you will be well prepared and not get skipped over for not having what you need.</a:t>
            </a:r>
          </a:p>
          <a:p>
            <a:endParaRPr lang="en-US" sz="2900" dirty="0">
              <a:latin typeface="+mj-lt"/>
            </a:endParaRPr>
          </a:p>
          <a:p>
            <a:pPr marL="0" indent="0">
              <a:buNone/>
            </a:pPr>
            <a:r>
              <a:rPr lang="en-US" sz="2900" b="1" dirty="0">
                <a:latin typeface="+mj-lt"/>
              </a:rPr>
              <a:t>Keep A Log</a:t>
            </a:r>
          </a:p>
          <a:p>
            <a:pPr marL="0" indent="0">
              <a:buNone/>
            </a:pPr>
            <a:r>
              <a:rPr lang="en-US" sz="2900" dirty="0">
                <a:latin typeface="+mj-lt"/>
              </a:rPr>
              <a:t>It can be difficult to keep track of your housing search. You often have a lot of papers, you are applying to many housing authorities and developments, and you are on waiting lists for a long time. Use a log to keep track of the locations, dates, waiting list numbers and other information.</a:t>
            </a:r>
          </a:p>
          <a:p>
            <a:pPr marL="0" indent="0">
              <a:buNone/>
              <a:defRPr/>
            </a:pPr>
            <a:endParaRPr lang="en-US" sz="2400" dirty="0">
              <a:latin typeface="+mj-lt"/>
            </a:endParaRPr>
          </a:p>
          <a:p>
            <a:pPr>
              <a:defRPr/>
            </a:pPr>
            <a:endParaRPr lang="en-US" sz="2200" dirty="0"/>
          </a:p>
        </p:txBody>
      </p:sp>
    </p:spTree>
    <p:extLst>
      <p:ext uri="{BB962C8B-B14F-4D97-AF65-F5344CB8AC3E}">
        <p14:creationId xmlns:p14="http://schemas.microsoft.com/office/powerpoint/2010/main" val="6843918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200" y="365125"/>
            <a:ext cx="10515600" cy="1325563"/>
          </a:xfrm>
        </p:spPr>
        <p:txBody>
          <a:bodyPr>
            <a:normAutofit fontScale="90000"/>
          </a:bodyPr>
          <a:lstStyle/>
          <a:p>
            <a:r>
              <a:rPr lang="en-US" sz="5400" dirty="0"/>
              <a:t>Prepare Your Consumer for Housing Tenancy</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836676" y="1977009"/>
            <a:ext cx="10515600" cy="4251960"/>
          </a:xfrm>
        </p:spPr>
        <p:txBody>
          <a:bodyPr>
            <a:noAutofit/>
          </a:bodyPr>
          <a:lstStyle/>
          <a:p>
            <a:r>
              <a:rPr lang="en-US" sz="2400" dirty="0"/>
              <a:t>Get the consumer excited! </a:t>
            </a:r>
          </a:p>
          <a:p>
            <a:r>
              <a:rPr lang="en-US" sz="2400" dirty="0"/>
              <a:t>Encourage &amp; Support while anticipating possible reluctance.</a:t>
            </a:r>
          </a:p>
          <a:p>
            <a:r>
              <a:rPr lang="en-US" sz="2400" dirty="0"/>
              <a:t>Talk to them about what to expect: There will likely be more forms to complete &amp; background checks, reference checks will occur. Appointments at the property site, transportation coordination if needed.</a:t>
            </a:r>
          </a:p>
          <a:p>
            <a:r>
              <a:rPr lang="en-US" sz="2400" dirty="0"/>
              <a:t>Consider doing a practice interview with your consumer.</a:t>
            </a:r>
          </a:p>
          <a:p>
            <a:r>
              <a:rPr lang="en-US" sz="2400" dirty="0"/>
              <a:t>Make sure your consumer understands the terms of the lease and how violations might affect future tenancy. </a:t>
            </a:r>
          </a:p>
          <a:p>
            <a:r>
              <a:rPr lang="en-US" sz="2400" dirty="0"/>
              <a:t>Community Based Supports</a:t>
            </a:r>
          </a:p>
          <a:p>
            <a:r>
              <a:rPr lang="en-US" sz="2400" dirty="0"/>
              <a:t>Move-In Resources; MassHealth MATCH Program, Title 7 Part B, </a:t>
            </a:r>
          </a:p>
          <a:p>
            <a:pPr marL="0" indent="0">
              <a:buNone/>
            </a:pPr>
            <a:endParaRPr lang="en-US" sz="4800" dirty="0"/>
          </a:p>
        </p:txBody>
      </p:sp>
    </p:spTree>
    <p:extLst>
      <p:ext uri="{BB962C8B-B14F-4D97-AF65-F5344CB8AC3E}">
        <p14:creationId xmlns:p14="http://schemas.microsoft.com/office/powerpoint/2010/main" val="2392265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200" y="365125"/>
            <a:ext cx="10515600" cy="1325563"/>
          </a:xfrm>
        </p:spPr>
        <p:txBody>
          <a:bodyPr>
            <a:normAutofit/>
          </a:bodyPr>
          <a:lstStyle/>
          <a:p>
            <a:r>
              <a:rPr lang="en-US" sz="5400" dirty="0"/>
              <a:t>Questions?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836676" y="1977009"/>
            <a:ext cx="10515600" cy="4251960"/>
          </a:xfrm>
        </p:spPr>
        <p:txBody>
          <a:bodyPr>
            <a:noAutofit/>
          </a:bodyPr>
          <a:lstStyle/>
          <a:p>
            <a:pPr marL="0" indent="0">
              <a:buNone/>
            </a:pPr>
            <a:endParaRPr lang="en-US" sz="2000" dirty="0"/>
          </a:p>
          <a:p>
            <a:pPr marL="0" indent="0">
              <a:buNone/>
            </a:pPr>
            <a:endParaRPr lang="en-US" sz="2000" dirty="0"/>
          </a:p>
          <a:p>
            <a:pPr marL="0" indent="0">
              <a:buNone/>
            </a:pPr>
            <a:endParaRPr lang="en-US" sz="2400" dirty="0"/>
          </a:p>
          <a:p>
            <a:pPr marL="0" indent="0">
              <a:buNone/>
            </a:pPr>
            <a:r>
              <a:rPr lang="en-US" sz="4800" dirty="0"/>
              <a:t>   </a:t>
            </a:r>
            <a:r>
              <a:rPr lang="en-US" sz="3600" dirty="0"/>
              <a:t>A lot has been covered, need further clarification?</a:t>
            </a:r>
            <a:endParaRPr lang="en-US" sz="4800" dirty="0"/>
          </a:p>
        </p:txBody>
      </p:sp>
    </p:spTree>
    <p:extLst>
      <p:ext uri="{BB962C8B-B14F-4D97-AF65-F5344CB8AC3E}">
        <p14:creationId xmlns:p14="http://schemas.microsoft.com/office/powerpoint/2010/main" val="10010073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200" y="365125"/>
            <a:ext cx="10515600" cy="1325563"/>
          </a:xfrm>
        </p:spPr>
        <p:txBody>
          <a:bodyPr>
            <a:normAutofit/>
          </a:bodyPr>
          <a:lstStyle/>
          <a:p>
            <a:r>
              <a:rPr lang="en-US" sz="5400" dirty="0"/>
              <a:t>Birth Certificate</a:t>
            </a:r>
          </a:p>
        </p:txBody>
      </p:sp>
      <p:sp>
        <p:nvSpPr>
          <p:cNvPr id="2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838200" y="1929384"/>
            <a:ext cx="10515600" cy="4251960"/>
          </a:xfrm>
        </p:spPr>
        <p:txBody>
          <a:bodyPr>
            <a:normAutofit/>
          </a:bodyPr>
          <a:lstStyle/>
          <a:p>
            <a:pPr>
              <a:buFont typeface="Wingdings" panose="05000000000000000000" pitchFamily="2" charset="2"/>
              <a:buChar char="§"/>
            </a:pPr>
            <a:r>
              <a:rPr lang="en-US" sz="2200" u="sng" dirty="0">
                <a:hlinkClick r:id="rId2"/>
              </a:rPr>
              <a:t>www.vitalchek.com</a:t>
            </a:r>
            <a:endParaRPr lang="en-US" sz="2200" u="sng" dirty="0"/>
          </a:p>
          <a:p>
            <a:pPr>
              <a:buFont typeface="Wingdings" panose="05000000000000000000" pitchFamily="2" charset="2"/>
              <a:buChar char="§"/>
            </a:pPr>
            <a:r>
              <a:rPr lang="en-US" sz="2200" dirty="0"/>
              <a:t>Covers most states and many international locations</a:t>
            </a:r>
          </a:p>
          <a:p>
            <a:pPr>
              <a:buFont typeface="Wingdings" panose="05000000000000000000" pitchFamily="2" charset="2"/>
              <a:buChar char="§"/>
            </a:pPr>
            <a:r>
              <a:rPr lang="en-US" sz="2200" dirty="0"/>
              <a:t>Also includes information on how to contact states/other countries for birth certificate information</a:t>
            </a:r>
          </a:p>
        </p:txBody>
      </p:sp>
    </p:spTree>
    <p:extLst>
      <p:ext uri="{BB962C8B-B14F-4D97-AF65-F5344CB8AC3E}">
        <p14:creationId xmlns:p14="http://schemas.microsoft.com/office/powerpoint/2010/main" val="18674445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200" y="365125"/>
            <a:ext cx="10515600" cy="1325563"/>
          </a:xfrm>
        </p:spPr>
        <p:txBody>
          <a:bodyPr>
            <a:normAutofit/>
          </a:bodyPr>
          <a:lstStyle/>
          <a:p>
            <a:r>
              <a:rPr lang="en-US" sz="5400" dirty="0"/>
              <a:t>Social Security Card</a:t>
            </a:r>
          </a:p>
        </p:txBody>
      </p:sp>
      <p:sp>
        <p:nvSpPr>
          <p:cNvPr id="2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838200" y="1929384"/>
            <a:ext cx="10515600" cy="4251960"/>
          </a:xfrm>
        </p:spPr>
        <p:txBody>
          <a:bodyPr>
            <a:normAutofit/>
          </a:bodyPr>
          <a:lstStyle/>
          <a:p>
            <a:r>
              <a:rPr lang="en-US" sz="2200" dirty="0"/>
              <a:t>Utilizing the birth certificate and one other form of identity, which the Social Security Administration indicates could be an employee ID or other non-government issued ID, you can obtain a copy of the social security card.  The Social Security administration can be found here:  </a:t>
            </a:r>
            <a:r>
              <a:rPr lang="en-US" sz="2200" u="sng" dirty="0">
                <a:hlinkClick r:id="rId2"/>
              </a:rPr>
              <a:t>http://www.ssa.gov/ssnumber/</a:t>
            </a:r>
            <a:r>
              <a:rPr lang="en-US" sz="2200" dirty="0"/>
              <a:t>.   </a:t>
            </a:r>
          </a:p>
          <a:p>
            <a:endParaRPr lang="en-US" sz="2200" dirty="0"/>
          </a:p>
        </p:txBody>
      </p:sp>
    </p:spTree>
    <p:extLst>
      <p:ext uri="{BB962C8B-B14F-4D97-AF65-F5344CB8AC3E}">
        <p14:creationId xmlns:p14="http://schemas.microsoft.com/office/powerpoint/2010/main" val="42143438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200" y="365125"/>
            <a:ext cx="10515600" cy="1325563"/>
          </a:xfrm>
        </p:spPr>
        <p:txBody>
          <a:bodyPr>
            <a:normAutofit/>
          </a:bodyPr>
          <a:lstStyle/>
          <a:p>
            <a:r>
              <a:rPr lang="en-US" sz="5400" dirty="0"/>
              <a:t>Photo ID</a:t>
            </a:r>
          </a:p>
        </p:txBody>
      </p:sp>
      <p:sp>
        <p:nvSpPr>
          <p:cNvPr id="26"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838200" y="1929384"/>
            <a:ext cx="10515600" cy="4251960"/>
          </a:xfrm>
        </p:spPr>
        <p:txBody>
          <a:bodyPr>
            <a:normAutofit/>
          </a:bodyPr>
          <a:lstStyle/>
          <a:p>
            <a:pPr>
              <a:buFont typeface="Wingdings" panose="05000000000000000000" pitchFamily="2" charset="2"/>
              <a:buChar char="§"/>
            </a:pPr>
            <a:r>
              <a:rPr lang="en-US" sz="1900" dirty="0"/>
              <a:t>The birth certificate and social security card are two required documents to obtain a Massachusetts ID.  From the Massachusetts Registry Website (www.massrmv.com), the following are also required:</a:t>
            </a:r>
          </a:p>
          <a:p>
            <a:pPr>
              <a:buFont typeface="Wingdings" panose="05000000000000000000" pitchFamily="2" charset="2"/>
              <a:buChar char="§"/>
            </a:pPr>
            <a:r>
              <a:rPr lang="en-US" sz="1900" dirty="0"/>
              <a:t>You must present the following:</a:t>
            </a:r>
          </a:p>
          <a:p>
            <a:pPr lvl="1">
              <a:buFont typeface="Wingdings" panose="05000000000000000000" pitchFamily="2" charset="2"/>
              <a:buChar char="§"/>
            </a:pPr>
            <a:r>
              <a:rPr lang="en-US" sz="1900" dirty="0"/>
              <a:t>Document proving date of birth</a:t>
            </a:r>
          </a:p>
          <a:p>
            <a:pPr lvl="1">
              <a:buFont typeface="Wingdings" panose="05000000000000000000" pitchFamily="2" charset="2"/>
              <a:buChar char="§"/>
            </a:pPr>
            <a:r>
              <a:rPr lang="en-US" sz="1900" dirty="0"/>
              <a:t>Document proving signature</a:t>
            </a:r>
          </a:p>
          <a:p>
            <a:pPr lvl="1">
              <a:buFont typeface="Wingdings" panose="05000000000000000000" pitchFamily="2" charset="2"/>
              <a:buChar char="§"/>
            </a:pPr>
            <a:r>
              <a:rPr lang="en-US" sz="1900" dirty="0"/>
              <a:t>Document proving Massachusetts residency</a:t>
            </a:r>
          </a:p>
          <a:p>
            <a:pPr lvl="0">
              <a:buFont typeface="Wingdings" panose="05000000000000000000" pitchFamily="2" charset="2"/>
              <a:buChar char="§"/>
            </a:pPr>
            <a:r>
              <a:rPr lang="en-US" sz="1900" dirty="0"/>
              <a:t>A Social Security Number (SSN) that the RMV can verify with the U.S. Social Security Administration (SSA) as having been issued to you </a:t>
            </a:r>
            <a:r>
              <a:rPr lang="en-US" sz="1900" b="1" dirty="0"/>
              <a:t>OR</a:t>
            </a:r>
            <a:r>
              <a:rPr lang="en-US" sz="1900" dirty="0"/>
              <a:t> an acceptable Denial Notice from the SSA. If you present a Denial Notice, you must also present proof of acceptable visa status, an I-94 (Record of Arrival and Departure), and a current non-U.S. Passport.</a:t>
            </a:r>
          </a:p>
          <a:p>
            <a:pPr>
              <a:buFont typeface="Wingdings" panose="05000000000000000000" pitchFamily="2" charset="2"/>
              <a:buChar char="§"/>
            </a:pPr>
            <a:r>
              <a:rPr lang="en-US" sz="1900" dirty="0"/>
              <a:t>All documents must be originals. Photocopies will not be accepted. You must also clear a check through the National Driver Register and pay the required fees.</a:t>
            </a:r>
          </a:p>
          <a:p>
            <a:pPr>
              <a:buFont typeface="Wingdings" panose="05000000000000000000" pitchFamily="2" charset="2"/>
              <a:buChar char="§"/>
            </a:pPr>
            <a:r>
              <a:rPr lang="en-US" sz="1900" dirty="0"/>
              <a:t>For reasonable accommodations, call Medical Affairs at (857) 368-8020</a:t>
            </a:r>
          </a:p>
          <a:p>
            <a:endParaRPr lang="en-US" sz="1900" dirty="0"/>
          </a:p>
        </p:txBody>
      </p:sp>
    </p:spTree>
    <p:extLst>
      <p:ext uri="{BB962C8B-B14F-4D97-AF65-F5344CB8AC3E}">
        <p14:creationId xmlns:p14="http://schemas.microsoft.com/office/powerpoint/2010/main" val="2283982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200" y="365125"/>
            <a:ext cx="10515600" cy="1325563"/>
          </a:xfrm>
        </p:spPr>
        <p:txBody>
          <a:bodyPr>
            <a:normAutofit fontScale="90000"/>
          </a:bodyPr>
          <a:lstStyle/>
          <a:p>
            <a:r>
              <a:rPr lang="en-US" sz="6600" dirty="0"/>
              <a:t>Housing Priorities and Preferences</a:t>
            </a:r>
            <a:endParaRPr lang="en-US" sz="5400" dirty="0"/>
          </a:p>
        </p:txBody>
      </p:sp>
      <p:sp>
        <p:nvSpPr>
          <p:cNvPr id="25"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69036" y="2075964"/>
            <a:ext cx="10772775" cy="4391787"/>
          </a:xfrm>
        </p:spPr>
        <p:txBody>
          <a:bodyPr>
            <a:normAutofit fontScale="25000" lnSpcReduction="20000"/>
          </a:bodyPr>
          <a:lstStyle/>
          <a:p>
            <a:pPr marL="0" indent="0">
              <a:buNone/>
              <a:defRPr/>
            </a:pPr>
            <a:endParaRPr lang="en-US" sz="8000" dirty="0">
              <a:latin typeface="+mj-lt"/>
            </a:endParaRPr>
          </a:p>
          <a:p>
            <a:r>
              <a:rPr lang="en-US" sz="8000" dirty="0"/>
              <a:t>Some programs offer priorities and preferences that will place an individual closer to the top of a waitlist. </a:t>
            </a:r>
            <a:r>
              <a:rPr lang="en-US" sz="8000" dirty="0">
                <a:highlight>
                  <a:srgbClr val="FFFF00"/>
                </a:highlight>
              </a:rPr>
              <a:t>Always check off these boxes in cases where applicable! </a:t>
            </a:r>
          </a:p>
          <a:p>
            <a:pPr>
              <a:buFont typeface="Wingdings" panose="05000000000000000000" pitchFamily="2" charset="2"/>
              <a:buChar char="§"/>
            </a:pPr>
            <a:endParaRPr lang="en-US" sz="8000" dirty="0"/>
          </a:p>
          <a:p>
            <a:pPr>
              <a:buFont typeface="Wingdings" panose="05000000000000000000" pitchFamily="2" charset="2"/>
              <a:buChar char="§"/>
            </a:pPr>
            <a:r>
              <a:rPr lang="en-US" sz="8000" dirty="0"/>
              <a:t>Town/City Resident </a:t>
            </a:r>
          </a:p>
          <a:p>
            <a:pPr>
              <a:buFont typeface="Wingdings" panose="05000000000000000000" pitchFamily="2" charset="2"/>
              <a:buChar char="§"/>
            </a:pPr>
            <a:r>
              <a:rPr lang="en-US" sz="8000" dirty="0"/>
              <a:t>Working in town/city</a:t>
            </a:r>
          </a:p>
          <a:p>
            <a:pPr>
              <a:buFont typeface="Wingdings" panose="05000000000000000000" pitchFamily="2" charset="2"/>
              <a:buChar char="§"/>
            </a:pPr>
            <a:r>
              <a:rPr lang="en-US" sz="8000" dirty="0"/>
              <a:t>Veteran</a:t>
            </a:r>
          </a:p>
          <a:p>
            <a:pPr>
              <a:buFont typeface="Wingdings" panose="05000000000000000000" pitchFamily="2" charset="2"/>
              <a:buChar char="§"/>
            </a:pPr>
            <a:r>
              <a:rPr lang="en-US" sz="8000" dirty="0"/>
              <a:t>Person needing accessible housing </a:t>
            </a:r>
          </a:p>
          <a:p>
            <a:pPr>
              <a:buFont typeface="Wingdings" panose="05000000000000000000" pitchFamily="2" charset="2"/>
              <a:buChar char="§"/>
            </a:pPr>
            <a:r>
              <a:rPr lang="en-US" sz="8000" dirty="0"/>
              <a:t>Homelessness</a:t>
            </a:r>
          </a:p>
          <a:p>
            <a:pPr>
              <a:buFont typeface="Wingdings" panose="05000000000000000000" pitchFamily="2" charset="2"/>
              <a:buChar char="§"/>
            </a:pPr>
            <a:r>
              <a:rPr lang="en-US" sz="8000" dirty="0"/>
              <a:t>Emergency Status</a:t>
            </a:r>
          </a:p>
          <a:p>
            <a:pPr marL="0" indent="0">
              <a:buNone/>
            </a:pPr>
            <a:endParaRPr lang="en-US" sz="8000" dirty="0"/>
          </a:p>
          <a:p>
            <a:pPr marL="0" indent="0">
              <a:buNone/>
            </a:pPr>
            <a:r>
              <a:rPr lang="en-US" sz="9600" b="1" dirty="0"/>
              <a:t>NOTE: Preferences will vary with each separate housing program</a:t>
            </a:r>
          </a:p>
          <a:p>
            <a:pPr lvl="0"/>
            <a:endParaRPr lang="en-US" sz="9600" dirty="0">
              <a:latin typeface="+mj-lt"/>
            </a:endParaRPr>
          </a:p>
          <a:p>
            <a:pPr lvl="0"/>
            <a:endParaRPr lang="en-US" sz="9600" dirty="0">
              <a:latin typeface="+mj-lt"/>
            </a:endParaRPr>
          </a:p>
          <a:p>
            <a:pPr marL="0" lvl="0" indent="0">
              <a:buNone/>
            </a:pPr>
            <a:endParaRPr lang="en-US" dirty="0"/>
          </a:p>
          <a:p>
            <a:pPr marL="0" indent="0">
              <a:buNone/>
            </a:pPr>
            <a:r>
              <a:rPr lang="en-US" dirty="0"/>
              <a:t>T</a:t>
            </a:r>
          </a:p>
          <a:p>
            <a:pPr lvl="1"/>
            <a:endParaRPr lang="en-US" dirty="0"/>
          </a:p>
          <a:p>
            <a:endParaRPr lang="en-US" sz="2200" dirty="0"/>
          </a:p>
          <a:p>
            <a:endParaRPr lang="en-US" sz="2200" dirty="0"/>
          </a:p>
          <a:p>
            <a:pPr lvl="1"/>
            <a:endParaRPr lang="en-US" sz="2200" dirty="0"/>
          </a:p>
        </p:txBody>
      </p:sp>
    </p:spTree>
    <p:extLst>
      <p:ext uri="{BB962C8B-B14F-4D97-AF65-F5344CB8AC3E}">
        <p14:creationId xmlns:p14="http://schemas.microsoft.com/office/powerpoint/2010/main" val="29962304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3" name="Rectangle 82">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200" y="365125"/>
            <a:ext cx="10515600" cy="1325563"/>
          </a:xfrm>
        </p:spPr>
        <p:txBody>
          <a:bodyPr>
            <a:normAutofit/>
          </a:bodyPr>
          <a:lstStyle/>
          <a:p>
            <a:r>
              <a:rPr lang="en-US" sz="5400" dirty="0"/>
              <a:t>Social Security Income Statement</a:t>
            </a:r>
          </a:p>
        </p:txBody>
      </p:sp>
      <p:sp>
        <p:nvSpPr>
          <p:cNvPr id="85"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838200" y="1929384"/>
            <a:ext cx="10515600" cy="4251960"/>
          </a:xfrm>
        </p:spPr>
        <p:txBody>
          <a:bodyPr>
            <a:normAutofit/>
          </a:bodyPr>
          <a:lstStyle/>
          <a:p>
            <a:pPr>
              <a:buFont typeface="Wingdings" panose="05000000000000000000" pitchFamily="2" charset="2"/>
              <a:buChar char="§"/>
            </a:pPr>
            <a:r>
              <a:rPr lang="en-US" sz="2000" dirty="0"/>
              <a:t>If someone is receiving social security income, you may request printed verification over the phone and that verification of that income will be mailed to the Enrollee.  More information on receiving a social security printout can be found here: </a:t>
            </a:r>
            <a:r>
              <a:rPr lang="en-US" sz="2000" u="sng" dirty="0">
                <a:hlinkClick r:id="rId2"/>
              </a:rPr>
              <a:t>https://faq.ssa.gov/ics/support/kbanswer.asp?QuestionID=3705</a:t>
            </a:r>
            <a:r>
              <a:rPr lang="en-US" sz="2000" dirty="0"/>
              <a:t>.   For consumers that are receiving the State Supplemental Portion (SSP) along with their SSI benefits, they can call 877-863-1128 to get written verification of the SSP income. </a:t>
            </a:r>
          </a:p>
          <a:p>
            <a:pPr>
              <a:buFont typeface="Wingdings" panose="05000000000000000000" pitchFamily="2" charset="2"/>
              <a:buChar char="§"/>
            </a:pPr>
            <a:r>
              <a:rPr lang="en-US" sz="2000" dirty="0"/>
              <a:t>If a consumer is unable to go to the Social Security office in person and authorizes you to do so, you can visit the social security office and get information on their behalf.  The consumer must fill out the release form that can be found here: </a:t>
            </a:r>
            <a:r>
              <a:rPr lang="en-US" sz="2000" u="sng" dirty="0">
                <a:hlinkClick r:id="rId3"/>
              </a:rPr>
              <a:t>http://www.socialsecurity.gov/forms/ssa-3288.pdf</a:t>
            </a:r>
            <a:r>
              <a:rPr lang="en-US" sz="2000" dirty="0"/>
              <a:t>.</a:t>
            </a:r>
          </a:p>
          <a:p>
            <a:pPr>
              <a:buFont typeface="Wingdings" panose="05000000000000000000" pitchFamily="2" charset="2"/>
              <a:buChar char="§"/>
            </a:pPr>
            <a:r>
              <a:rPr lang="en-US" sz="2000" dirty="0"/>
              <a:t>Best way: use the social security log in system!  This allows someone to look at/get a copy of their benefits at any time. The individual must answer questions regarding their credit history in order to do this, and have an email address and cell phone. </a:t>
            </a:r>
            <a:r>
              <a:rPr lang="en-US" sz="2000" u="sng" dirty="0">
                <a:hlinkClick r:id="rId4"/>
              </a:rPr>
              <a:t>www.socialsecurity.gov/myaccount</a:t>
            </a:r>
            <a:r>
              <a:rPr lang="en-US" sz="2000" dirty="0"/>
              <a:t> </a:t>
            </a:r>
          </a:p>
          <a:p>
            <a:endParaRPr lang="en-US" sz="2000" dirty="0"/>
          </a:p>
        </p:txBody>
      </p:sp>
    </p:spTree>
    <p:extLst>
      <p:ext uri="{BB962C8B-B14F-4D97-AF65-F5344CB8AC3E}">
        <p14:creationId xmlns:p14="http://schemas.microsoft.com/office/powerpoint/2010/main" val="8734879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200" y="365125"/>
            <a:ext cx="10515600" cy="1325563"/>
          </a:xfrm>
        </p:spPr>
        <p:txBody>
          <a:bodyPr>
            <a:normAutofit/>
          </a:bodyPr>
          <a:lstStyle/>
          <a:p>
            <a:r>
              <a:rPr lang="en-US" sz="5400" dirty="0"/>
              <a:t>Bank/Assets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838200" y="1929384"/>
            <a:ext cx="10515600" cy="4251960"/>
          </a:xfrm>
        </p:spPr>
        <p:txBody>
          <a:bodyPr>
            <a:normAutofit/>
          </a:bodyPr>
          <a:lstStyle/>
          <a:p>
            <a:r>
              <a:rPr lang="en-US" sz="2200" dirty="0"/>
              <a:t>Ideally, the individual can log in to their account and print off statements</a:t>
            </a:r>
          </a:p>
          <a:p>
            <a:r>
              <a:rPr lang="en-US" sz="2200" dirty="0"/>
              <a:t>If there is a charge to obtain copies of statements, this form can be used: </a:t>
            </a:r>
            <a:r>
              <a:rPr lang="en-US" sz="2200" dirty="0">
                <a:hlinkClick r:id="rId2"/>
              </a:rPr>
              <a:t>http://www.mass.gov/eohhs/docs/masshealth/membappforms/fir-1.pdf</a:t>
            </a:r>
            <a:endParaRPr lang="en-US" sz="2200" dirty="0"/>
          </a:p>
          <a:p>
            <a:r>
              <a:rPr lang="en-US" sz="2200" dirty="0"/>
              <a:t>Up to 6 months may be required</a:t>
            </a:r>
          </a:p>
        </p:txBody>
      </p:sp>
    </p:spTree>
    <p:extLst>
      <p:ext uri="{BB962C8B-B14F-4D97-AF65-F5344CB8AC3E}">
        <p14:creationId xmlns:p14="http://schemas.microsoft.com/office/powerpoint/2010/main" val="15363700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200" y="365125"/>
            <a:ext cx="10515600" cy="1325563"/>
          </a:xfrm>
        </p:spPr>
        <p:txBody>
          <a:bodyPr>
            <a:normAutofit/>
          </a:bodyPr>
          <a:lstStyle/>
          <a:p>
            <a:r>
              <a:rPr lang="en-US" sz="5400" dirty="0"/>
              <a:t>Contact Information</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836676" y="1977009"/>
            <a:ext cx="10515600" cy="4251960"/>
          </a:xfrm>
        </p:spPr>
        <p:txBody>
          <a:bodyPr>
            <a:noAutofit/>
          </a:bodyPr>
          <a:lstStyle/>
          <a:p>
            <a:pPr marL="0" indent="0">
              <a:buNone/>
            </a:pPr>
            <a:endParaRPr lang="en-US" sz="2000" dirty="0"/>
          </a:p>
          <a:p>
            <a:pPr marL="0" indent="0">
              <a:buNone/>
            </a:pPr>
            <a:endParaRPr lang="en-US" sz="2000" dirty="0"/>
          </a:p>
          <a:p>
            <a:pPr marL="0" indent="0">
              <a:buNone/>
            </a:pPr>
            <a:endParaRPr lang="en-US" sz="2400" dirty="0"/>
          </a:p>
          <a:p>
            <a:pPr marL="0" indent="0" algn="ctr">
              <a:buNone/>
            </a:pPr>
            <a:r>
              <a:rPr lang="en-US" sz="2400" dirty="0"/>
              <a:t>Jennifer Howell</a:t>
            </a:r>
          </a:p>
          <a:p>
            <a:pPr marL="0" indent="0" algn="ctr">
              <a:buNone/>
            </a:pPr>
            <a:r>
              <a:rPr lang="en-US" sz="2400" dirty="0"/>
              <a:t>Executive Office of Health and Human Services</a:t>
            </a:r>
          </a:p>
          <a:p>
            <a:pPr marL="0" indent="0" algn="ctr">
              <a:buNone/>
            </a:pPr>
            <a:r>
              <a:rPr lang="en-US" sz="2400" dirty="0"/>
              <a:t>Disability Housing Manager</a:t>
            </a:r>
          </a:p>
          <a:p>
            <a:pPr marL="0" indent="0" algn="ctr">
              <a:buNone/>
            </a:pPr>
            <a:r>
              <a:rPr lang="en-US" sz="2400" dirty="0"/>
              <a:t>Jennifer.m.howell@mass.gov</a:t>
            </a:r>
          </a:p>
        </p:txBody>
      </p:sp>
    </p:spTree>
    <p:extLst>
      <p:ext uri="{BB962C8B-B14F-4D97-AF65-F5344CB8AC3E}">
        <p14:creationId xmlns:p14="http://schemas.microsoft.com/office/powerpoint/2010/main" val="1789005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200" y="365125"/>
            <a:ext cx="10515600" cy="1325563"/>
          </a:xfrm>
        </p:spPr>
        <p:txBody>
          <a:bodyPr>
            <a:normAutofit/>
          </a:bodyPr>
          <a:lstStyle/>
          <a:p>
            <a:r>
              <a:rPr lang="en-US" sz="6000" dirty="0"/>
              <a:t>Housing Search Resources</a:t>
            </a:r>
            <a:endParaRPr lang="en-US" sz="5400" dirty="0"/>
          </a:p>
        </p:txBody>
      </p:sp>
      <p:sp>
        <p:nvSpPr>
          <p:cNvPr id="25"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69036" y="2075964"/>
            <a:ext cx="10772775" cy="4391787"/>
          </a:xfrm>
        </p:spPr>
        <p:txBody>
          <a:bodyPr>
            <a:normAutofit fontScale="25000" lnSpcReduction="20000"/>
          </a:bodyPr>
          <a:lstStyle/>
          <a:p>
            <a:pPr marL="0" indent="0">
              <a:buNone/>
              <a:defRPr/>
            </a:pPr>
            <a:endParaRPr lang="en-US" sz="8000" dirty="0">
              <a:latin typeface="+mj-lt"/>
            </a:endParaRPr>
          </a:p>
          <a:p>
            <a:r>
              <a:rPr lang="en-US" sz="9600" b="1" dirty="0"/>
              <a:t>Housing Navigator:</a:t>
            </a:r>
          </a:p>
          <a:p>
            <a:pPr marL="0" indent="0">
              <a:buNone/>
            </a:pPr>
            <a:r>
              <a:rPr lang="en-US" sz="6600" dirty="0"/>
              <a:t>A user-friendly housing search tool </a:t>
            </a:r>
            <a:r>
              <a:rPr lang="en-US" sz="6600" b="0" i="0" dirty="0">
                <a:solidFill>
                  <a:srgbClr val="3C3C3C"/>
                </a:solidFill>
                <a:effectLst/>
                <a:latin typeface="roboto" panose="02000000000000000000" pitchFamily="2" charset="0"/>
              </a:rPr>
              <a:t>for anyone searching for affordable rentals to find what they need in one place. This has replaced the outdated MassAccess Housing Registry. </a:t>
            </a:r>
            <a:endParaRPr lang="en-US" sz="6600" dirty="0"/>
          </a:p>
          <a:p>
            <a:pPr marL="0" indent="0">
              <a:buNone/>
            </a:pPr>
            <a:r>
              <a:rPr lang="en-US" sz="6600" dirty="0">
                <a:hlinkClick r:id="rId2"/>
              </a:rPr>
              <a:t>https://housingnavigatorma.org/</a:t>
            </a:r>
            <a:endParaRPr lang="en-US" sz="6600" dirty="0"/>
          </a:p>
          <a:p>
            <a:endParaRPr lang="en-US" sz="6600" dirty="0"/>
          </a:p>
          <a:p>
            <a:r>
              <a:rPr lang="en-US" sz="9600" b="1" dirty="0"/>
              <a:t>CHAMP Online System</a:t>
            </a:r>
          </a:p>
          <a:p>
            <a:pPr marL="0" indent="0">
              <a:buNone/>
            </a:pPr>
            <a:r>
              <a:rPr lang="en-US" sz="6600" dirty="0">
                <a:latin typeface="+mj-lt"/>
              </a:rPr>
              <a:t>O</a:t>
            </a:r>
            <a:r>
              <a:rPr lang="en-US" sz="8000" dirty="0">
                <a:latin typeface="+mj-lt"/>
              </a:rPr>
              <a:t>nline system </a:t>
            </a:r>
            <a:r>
              <a:rPr lang="en-US" sz="6600" dirty="0">
                <a:latin typeface="+mj-lt"/>
              </a:rPr>
              <a:t>managed by Executive Office of Housing &amp; Livable Communities, where you can submit an application to multiple </a:t>
            </a:r>
            <a:r>
              <a:rPr lang="en-US" sz="8000" dirty="0">
                <a:latin typeface="+mj-lt"/>
              </a:rPr>
              <a:t>housing authorities all at once, instead of having to mail or hand deliver an application to each housing authority separately. You can also keep your application information up-to-date on this website as it changes. This will help you to make sure that housing authorities know how to contact you.</a:t>
            </a:r>
          </a:p>
          <a:p>
            <a:pPr marL="0" indent="0">
              <a:buNone/>
            </a:pPr>
            <a:r>
              <a:rPr lang="en-US" sz="8000" b="1" dirty="0">
                <a:latin typeface="+mj-lt"/>
                <a:hlinkClick r:id="rId3"/>
              </a:rPr>
              <a:t>https://publichousingapplication.ocd.state.ma.us/</a:t>
            </a:r>
            <a:endParaRPr lang="en-US" sz="8000" b="1" dirty="0">
              <a:latin typeface="+mj-lt"/>
            </a:endParaRPr>
          </a:p>
          <a:p>
            <a:pPr lvl="0"/>
            <a:endParaRPr lang="en-US" sz="9600" dirty="0">
              <a:latin typeface="+mj-lt"/>
            </a:endParaRPr>
          </a:p>
          <a:p>
            <a:pPr lvl="0"/>
            <a:endParaRPr lang="en-US" sz="9600" dirty="0">
              <a:latin typeface="+mj-lt"/>
            </a:endParaRPr>
          </a:p>
          <a:p>
            <a:pPr marL="0" lvl="0" indent="0">
              <a:buNone/>
            </a:pPr>
            <a:endParaRPr lang="en-US" dirty="0"/>
          </a:p>
          <a:p>
            <a:pPr marL="0" indent="0">
              <a:buNone/>
            </a:pPr>
            <a:r>
              <a:rPr lang="en-US" dirty="0"/>
              <a:t>T</a:t>
            </a:r>
          </a:p>
          <a:p>
            <a:pPr lvl="1"/>
            <a:endParaRPr lang="en-US" dirty="0"/>
          </a:p>
          <a:p>
            <a:endParaRPr lang="en-US" sz="2200" dirty="0"/>
          </a:p>
          <a:p>
            <a:endParaRPr lang="en-US" sz="2200" dirty="0"/>
          </a:p>
          <a:p>
            <a:pPr lvl="1"/>
            <a:endParaRPr lang="en-US" sz="2200" dirty="0"/>
          </a:p>
        </p:txBody>
      </p:sp>
    </p:spTree>
    <p:extLst>
      <p:ext uri="{BB962C8B-B14F-4D97-AF65-F5344CB8AC3E}">
        <p14:creationId xmlns:p14="http://schemas.microsoft.com/office/powerpoint/2010/main" val="1343185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86834" y="1153572"/>
            <a:ext cx="3200400" cy="4461163"/>
          </a:xfrm>
        </p:spPr>
        <p:txBody>
          <a:bodyPr>
            <a:normAutofit/>
          </a:bodyPr>
          <a:lstStyle/>
          <a:p>
            <a:r>
              <a:rPr lang="en-US" dirty="0">
                <a:solidFill>
                  <a:srgbClr val="FFFFFF"/>
                </a:solidFill>
              </a:rPr>
              <a:t>What is a Tenant Based Voucher? </a:t>
            </a:r>
          </a:p>
        </p:txBody>
      </p:sp>
      <p:sp>
        <p:nvSpPr>
          <p:cNvPr id="31" name="Arc 3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4571020" y="505619"/>
            <a:ext cx="6906491" cy="5585619"/>
          </a:xfrm>
        </p:spPr>
        <p:txBody>
          <a:bodyPr anchor="ctr">
            <a:normAutofit/>
          </a:bodyPr>
          <a:lstStyle/>
          <a:p>
            <a:pPr marL="0" indent="0">
              <a:buNone/>
            </a:pPr>
            <a:r>
              <a:rPr lang="en-US" dirty="0">
                <a:latin typeface="+mj-lt"/>
              </a:rPr>
              <a:t>A tenant-based voucher (commonly referred to as mobile voucher) is a housing subsidy that allows a household to choose the housing they want to live in as long as it is affordable, safe, and the rent is within the rent limit set by the issuing housing authority. This amount will vary in each city/town.</a:t>
            </a:r>
          </a:p>
          <a:p>
            <a:pPr marL="0" indent="0">
              <a:buNone/>
            </a:pPr>
            <a:endParaRPr lang="en-US" dirty="0">
              <a:latin typeface="+mj-lt"/>
            </a:endParaRPr>
          </a:p>
          <a:p>
            <a:pPr marL="0" indent="0">
              <a:buNone/>
            </a:pPr>
            <a:r>
              <a:rPr lang="en-US" dirty="0">
                <a:highlight>
                  <a:srgbClr val="FFFF00"/>
                </a:highlight>
                <a:latin typeface="+mj-lt"/>
              </a:rPr>
              <a:t>A big advantage to a tenant-based voucher is that the person gets to choose the location. Another advantage is that if the person moves for any reason, the voucher gets transferred to the new location. </a:t>
            </a:r>
          </a:p>
          <a:p>
            <a:pPr marL="0" indent="0">
              <a:buNone/>
            </a:pPr>
            <a:endParaRPr lang="en-US" dirty="0">
              <a:latin typeface="+mj-lt"/>
            </a:endParaRPr>
          </a:p>
        </p:txBody>
      </p:sp>
    </p:spTree>
    <p:extLst>
      <p:ext uri="{BB962C8B-B14F-4D97-AF65-F5344CB8AC3E}">
        <p14:creationId xmlns:p14="http://schemas.microsoft.com/office/powerpoint/2010/main" val="3441649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200" y="365125"/>
            <a:ext cx="10515600" cy="1325563"/>
          </a:xfrm>
        </p:spPr>
        <p:txBody>
          <a:bodyPr>
            <a:normAutofit/>
          </a:bodyPr>
          <a:lstStyle/>
          <a:p>
            <a:r>
              <a:rPr lang="en-US" sz="5000" dirty="0"/>
              <a:t>Alternative Housing Voucher Program	</a:t>
            </a:r>
          </a:p>
        </p:txBody>
      </p:sp>
      <p:sp>
        <p:nvSpPr>
          <p:cNvPr id="2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2"/>
          <p:cNvSpPr>
            <a:spLocks noGrp="1"/>
          </p:cNvSpPr>
          <p:nvPr>
            <p:ph idx="1"/>
          </p:nvPr>
        </p:nvSpPr>
        <p:spPr>
          <a:xfrm>
            <a:off x="838200" y="1929384"/>
            <a:ext cx="10515600" cy="4251960"/>
          </a:xfrm>
        </p:spPr>
        <p:txBody>
          <a:bodyPr>
            <a:normAutofit fontScale="92500" lnSpcReduction="10000"/>
          </a:bodyPr>
          <a:lstStyle/>
          <a:p>
            <a:pPr marL="0" indent="0">
              <a:buNone/>
            </a:pPr>
            <a:r>
              <a:rPr lang="en-US" sz="2000" dirty="0">
                <a:latin typeface="+mj-lt"/>
              </a:rPr>
              <a:t>The AHVP Program provides vouchers for rental assistance to non-elderly persons with a disability and of low-income who have been determined eligible and qualified for elderly/handicapped housing. AHVP is state funded housing which may used to find housing anywhere in the state of Massachusetts </a:t>
            </a:r>
          </a:p>
          <a:p>
            <a:pPr marL="0" indent="0" algn="ctr">
              <a:buNone/>
            </a:pPr>
            <a:r>
              <a:rPr lang="en-US" b="1" dirty="0">
                <a:latin typeface="+mj-lt"/>
              </a:rPr>
              <a:t>Eligibility for AHVP:</a:t>
            </a:r>
          </a:p>
          <a:p>
            <a:pPr algn="ctr">
              <a:buFont typeface="Wingdings" panose="05000000000000000000" pitchFamily="2" charset="2"/>
              <a:buChar char="ü"/>
            </a:pPr>
            <a:r>
              <a:rPr lang="en-US" sz="2000" dirty="0">
                <a:latin typeface="+mj-lt"/>
              </a:rPr>
              <a:t>Under the age of 60</a:t>
            </a:r>
          </a:p>
          <a:p>
            <a:pPr algn="ctr">
              <a:buFont typeface="Wingdings" panose="05000000000000000000" pitchFamily="2" charset="2"/>
              <a:buChar char="ü"/>
            </a:pPr>
            <a:r>
              <a:rPr lang="en-US" sz="2000" dirty="0">
                <a:latin typeface="+mj-lt"/>
              </a:rPr>
              <a:t>Have a disability</a:t>
            </a:r>
          </a:p>
          <a:p>
            <a:pPr algn="ctr">
              <a:buFont typeface="Wingdings" panose="05000000000000000000" pitchFamily="2" charset="2"/>
              <a:buChar char="ü"/>
            </a:pPr>
            <a:r>
              <a:rPr lang="en-US" sz="2000" dirty="0">
                <a:latin typeface="+mj-lt"/>
              </a:rPr>
              <a:t>Must be under 50% of (AMI) Area Median Income</a:t>
            </a:r>
            <a:endParaRPr lang="en-US" sz="2000" b="1" dirty="0">
              <a:latin typeface="+mj-lt"/>
            </a:endParaRPr>
          </a:p>
          <a:p>
            <a:pPr>
              <a:buFont typeface="Wingdings" panose="05000000000000000000" pitchFamily="2" charset="2"/>
              <a:buChar char="§"/>
            </a:pPr>
            <a:endParaRPr lang="en-US" sz="2000" dirty="0">
              <a:latin typeface="+mj-lt"/>
            </a:endParaRPr>
          </a:p>
          <a:p>
            <a:pPr>
              <a:buFont typeface="Wingdings" panose="05000000000000000000" pitchFamily="2" charset="2"/>
              <a:buChar char="§"/>
            </a:pPr>
            <a:r>
              <a:rPr lang="en-US" sz="2000" dirty="0">
                <a:latin typeface="+mj-lt"/>
              </a:rPr>
              <a:t>Administered by Public Housing Authorities and Regional Administering Agencies. </a:t>
            </a:r>
            <a:r>
              <a:rPr lang="en-US" sz="2000" b="1" dirty="0">
                <a:latin typeface="+mj-lt"/>
              </a:rPr>
              <a:t>NOTE: </a:t>
            </a:r>
            <a:r>
              <a:rPr lang="en-US" sz="2000" dirty="0">
                <a:latin typeface="+mj-lt"/>
              </a:rPr>
              <a:t>Not all Housing Authorities issue AHVP Vouchers (see next slide)</a:t>
            </a:r>
          </a:p>
          <a:p>
            <a:pPr>
              <a:buFont typeface="Wingdings" panose="05000000000000000000" pitchFamily="2" charset="2"/>
              <a:buChar char="§"/>
            </a:pPr>
            <a:endParaRPr lang="en-US" sz="2000" b="1" dirty="0">
              <a:latin typeface="+mj-lt"/>
            </a:endParaRPr>
          </a:p>
          <a:p>
            <a:pPr>
              <a:buFont typeface="Wingdings" panose="05000000000000000000" pitchFamily="2" charset="2"/>
              <a:buChar char="§"/>
            </a:pPr>
            <a:r>
              <a:rPr lang="en-US" sz="2000" b="1" dirty="0">
                <a:latin typeface="+mj-lt"/>
              </a:rPr>
              <a:t>Apply for AHVP through CHAMP: </a:t>
            </a:r>
            <a:r>
              <a:rPr lang="en-US" sz="2000" b="1" dirty="0">
                <a:latin typeface="+mj-lt"/>
                <a:hlinkClick r:id="rId2"/>
              </a:rPr>
              <a:t>https://publichousingapplication.ocd.state.ma.us/</a:t>
            </a:r>
            <a:endParaRPr lang="en-US" sz="2000" b="1" dirty="0">
              <a:latin typeface="+mj-lt"/>
            </a:endParaRPr>
          </a:p>
          <a:p>
            <a:pPr>
              <a:buFont typeface="Wingdings" panose="05000000000000000000" pitchFamily="2" charset="2"/>
              <a:buChar char="§"/>
            </a:pPr>
            <a:endParaRPr lang="en-US" sz="1700" dirty="0"/>
          </a:p>
          <a:p>
            <a:pPr>
              <a:buFont typeface="Wingdings" panose="05000000000000000000" pitchFamily="2" charset="2"/>
              <a:buChar char="§"/>
            </a:pPr>
            <a:endParaRPr lang="en-US" sz="1700" dirty="0"/>
          </a:p>
          <a:p>
            <a:pPr>
              <a:buFont typeface="Wingdings" panose="05000000000000000000" pitchFamily="2" charset="2"/>
              <a:buChar char="§"/>
            </a:pPr>
            <a:endParaRPr lang="en-US" sz="1700" dirty="0"/>
          </a:p>
        </p:txBody>
      </p:sp>
    </p:spTree>
    <p:extLst>
      <p:ext uri="{BB962C8B-B14F-4D97-AF65-F5344CB8AC3E}">
        <p14:creationId xmlns:p14="http://schemas.microsoft.com/office/powerpoint/2010/main" val="1956247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200" y="365125"/>
            <a:ext cx="10515600" cy="1325563"/>
          </a:xfrm>
        </p:spPr>
        <p:txBody>
          <a:bodyPr>
            <a:normAutofit/>
          </a:bodyPr>
          <a:lstStyle/>
          <a:p>
            <a:pPr algn="ctr"/>
            <a:r>
              <a:rPr lang="en-US" sz="4800" dirty="0"/>
              <a:t>AHVP Issuing Administering Agencies</a:t>
            </a:r>
            <a:r>
              <a:rPr lang="en-US" sz="5000" dirty="0"/>
              <a:t>	</a:t>
            </a:r>
          </a:p>
        </p:txBody>
      </p:sp>
      <p:sp>
        <p:nvSpPr>
          <p:cNvPr id="2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2"/>
          <p:cNvSpPr>
            <a:spLocks noGrp="1"/>
          </p:cNvSpPr>
          <p:nvPr>
            <p:ph idx="1"/>
          </p:nvPr>
        </p:nvSpPr>
        <p:spPr>
          <a:xfrm>
            <a:off x="838200" y="1929384"/>
            <a:ext cx="10515600" cy="4251960"/>
          </a:xfrm>
        </p:spPr>
        <p:txBody>
          <a:bodyPr>
            <a:normAutofit fontScale="92500" lnSpcReduction="20000"/>
          </a:bodyPr>
          <a:lstStyle/>
          <a:p>
            <a:pPr marL="0" marR="0" indent="0">
              <a:lnSpc>
                <a:spcPct val="107000"/>
              </a:lnSpc>
              <a:spcBef>
                <a:spcPts val="0"/>
              </a:spcBef>
              <a:spcAft>
                <a:spcPts val="800"/>
              </a:spcAft>
              <a:buNone/>
            </a:pPr>
            <a:r>
              <a:rPr lang="en-US" sz="19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Since AHVP vouchers are mobile, it doesn’t matter which specific housing authority issues the voucher. It is recommended that individuals who are eligible for AHVP apply to ALL the housing authorities with those vouchers. </a:t>
            </a:r>
          </a:p>
          <a:p>
            <a:pPr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Acton				Amherst			Andover</a:t>
            </a:r>
          </a:p>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Barnstable 			Belmont 			Brockton </a:t>
            </a:r>
          </a:p>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Charlton 				Chelsea			Fitchburg 	</a:t>
            </a:r>
          </a:p>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Holyoke				Ipswich 			Mansfield </a:t>
            </a:r>
          </a:p>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Melrose 				New Bedford		Newburyport 	</a:t>
            </a:r>
          </a:p>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Northbridge			Provincetown 		Revere </a:t>
            </a:r>
          </a:p>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Sandwich 				Sharon			Spencer 	</a:t>
            </a:r>
          </a:p>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Springfield			Taunton 			Westfield </a:t>
            </a:r>
          </a:p>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Whitman 				Wrentham </a:t>
            </a:r>
          </a:p>
          <a:p>
            <a:pPr>
              <a:buFont typeface="Wingdings" panose="05000000000000000000" pitchFamily="2" charset="2"/>
              <a:buChar char="§"/>
            </a:pPr>
            <a:endParaRPr lang="en-US" sz="1700" dirty="0"/>
          </a:p>
          <a:p>
            <a:pPr>
              <a:buFont typeface="Wingdings" panose="05000000000000000000" pitchFamily="2" charset="2"/>
              <a:buChar char="§"/>
            </a:pPr>
            <a:endParaRPr lang="en-US" sz="1700" dirty="0"/>
          </a:p>
          <a:p>
            <a:pPr>
              <a:buFont typeface="Wingdings" panose="05000000000000000000" pitchFamily="2" charset="2"/>
              <a:buChar char="§"/>
            </a:pPr>
            <a:endParaRPr lang="en-US" sz="1700" dirty="0"/>
          </a:p>
        </p:txBody>
      </p:sp>
    </p:spTree>
    <p:extLst>
      <p:ext uri="{BB962C8B-B14F-4D97-AF65-F5344CB8AC3E}">
        <p14:creationId xmlns:p14="http://schemas.microsoft.com/office/powerpoint/2010/main" val="2914694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200" y="365125"/>
            <a:ext cx="10515600" cy="1325563"/>
          </a:xfrm>
        </p:spPr>
        <p:txBody>
          <a:bodyPr>
            <a:normAutofit/>
          </a:bodyPr>
          <a:lstStyle/>
          <a:p>
            <a:r>
              <a:rPr lang="en-US" sz="4200" dirty="0"/>
              <a:t>Lynn Housing and Neighborhood Development (LHAND) Special Purpose Housing Voucher</a:t>
            </a:r>
          </a:p>
        </p:txBody>
      </p:sp>
      <p:sp>
        <p:nvSpPr>
          <p:cNvPr id="26"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p:cNvSpPr>
            <a:spLocks noGrp="1"/>
          </p:cNvSpPr>
          <p:nvPr>
            <p:ph idx="1"/>
          </p:nvPr>
        </p:nvSpPr>
        <p:spPr>
          <a:xfrm>
            <a:off x="838200" y="1929384"/>
            <a:ext cx="10515600" cy="4251960"/>
          </a:xfrm>
        </p:spPr>
        <p:txBody>
          <a:bodyPr>
            <a:normAutofit/>
          </a:bodyPr>
          <a:lstStyle/>
          <a:p>
            <a:pPr marL="0" indent="0">
              <a:buNone/>
            </a:pPr>
            <a:endParaRPr lang="en-US" sz="2000" dirty="0">
              <a:latin typeface="+mj-lt"/>
            </a:endParaRPr>
          </a:p>
          <a:p>
            <a:pPr marL="0" indent="0">
              <a:buNone/>
            </a:pPr>
            <a:r>
              <a:rPr lang="en-US" sz="2000" dirty="0">
                <a:latin typeface="+mj-lt"/>
              </a:rPr>
              <a:t>LHAND is a special type of Section 8 voucher for a specific population. Vouchers are issued by LHAND office and may be used anywhere in the state.  </a:t>
            </a:r>
          </a:p>
          <a:p>
            <a:pPr marL="0" indent="0">
              <a:buNone/>
            </a:pPr>
            <a:r>
              <a:rPr lang="en-US" sz="2000" b="1" dirty="0">
                <a:latin typeface="+mj-lt"/>
              </a:rPr>
              <a:t>Eligibility:</a:t>
            </a:r>
          </a:p>
          <a:p>
            <a:pPr lvl="1"/>
            <a:r>
              <a:rPr lang="en-US" sz="2000" dirty="0">
                <a:latin typeface="+mj-lt"/>
              </a:rPr>
              <a:t>Non-Elderly, Between the ages of 18-61</a:t>
            </a:r>
          </a:p>
          <a:p>
            <a:pPr lvl="1"/>
            <a:r>
              <a:rPr lang="en-US" sz="2000" dirty="0">
                <a:latin typeface="+mj-lt"/>
              </a:rPr>
              <a:t>Person with a disability</a:t>
            </a:r>
          </a:p>
          <a:p>
            <a:pPr lvl="1"/>
            <a:r>
              <a:rPr lang="en-US" sz="2000" dirty="0">
                <a:latin typeface="+mj-lt"/>
              </a:rPr>
              <a:t>Currently residing in an institution</a:t>
            </a:r>
          </a:p>
          <a:p>
            <a:pPr lvl="1"/>
            <a:r>
              <a:rPr lang="en-US" sz="2000" dirty="0">
                <a:latin typeface="+mj-lt"/>
              </a:rPr>
              <a:t>Eligible for a housing choice voucher</a:t>
            </a:r>
          </a:p>
          <a:p>
            <a:pPr lvl="1"/>
            <a:endParaRPr lang="en-US" sz="2000" b="1" dirty="0">
              <a:latin typeface="+mj-lt"/>
            </a:endParaRPr>
          </a:p>
          <a:p>
            <a:pPr marL="457200" lvl="1" indent="0">
              <a:buNone/>
            </a:pPr>
            <a:r>
              <a:rPr lang="en-US" sz="2000" b="1" dirty="0">
                <a:latin typeface="+mj-lt"/>
              </a:rPr>
              <a:t>To Apply: </a:t>
            </a:r>
            <a:r>
              <a:rPr lang="en-US" sz="2000" dirty="0">
                <a:latin typeface="+mj-lt"/>
              </a:rPr>
              <a:t>Complete the Referral Form, Application and HUD Release Form attached to this power point. Completed documents get emailed to Jennifer Howell, </a:t>
            </a:r>
            <a:r>
              <a:rPr lang="en-US" sz="2000" dirty="0">
                <a:latin typeface="+mj-lt"/>
                <a:hlinkClick r:id="rId2"/>
              </a:rPr>
              <a:t>Jennifer.m.howell@mass.gov</a:t>
            </a:r>
            <a:r>
              <a:rPr lang="en-US" sz="2000" dirty="0">
                <a:latin typeface="+mj-lt"/>
              </a:rPr>
              <a:t> for processing</a:t>
            </a:r>
          </a:p>
          <a:p>
            <a:pPr lvl="1"/>
            <a:endParaRPr lang="en-US" sz="2200" dirty="0">
              <a:latin typeface="+mj-lt"/>
            </a:endParaRPr>
          </a:p>
        </p:txBody>
      </p:sp>
      <p:sp>
        <p:nvSpPr>
          <p:cNvPr id="3" name="Slide Number Placeholder 2"/>
          <p:cNvSpPr>
            <a:spLocks noGrp="1"/>
          </p:cNvSpPr>
          <p:nvPr>
            <p:ph type="sldNum" sz="quarter" idx="12"/>
          </p:nvPr>
        </p:nvSpPr>
        <p:spPr>
          <a:xfrm>
            <a:off x="8610600" y="6356350"/>
            <a:ext cx="2743200" cy="365125"/>
          </a:xfrm>
        </p:spPr>
        <p:txBody>
          <a:bodyPr>
            <a:normAutofit/>
          </a:bodyPr>
          <a:lstStyle/>
          <a:p>
            <a:pPr>
              <a:spcAft>
                <a:spcPts val="600"/>
              </a:spcAft>
            </a:pPr>
            <a:fld id="{9ADA2B85-D5F9-4A37-B73A-42C290F22C40}" type="slidenum">
              <a:rPr lang="en-US"/>
              <a:pPr>
                <a:spcAft>
                  <a:spcPts val="600"/>
                </a:spcAft>
              </a:pPr>
              <a:t>8</a:t>
            </a:fld>
            <a:endParaRPr lang="en-US" dirty="0"/>
          </a:p>
        </p:txBody>
      </p:sp>
    </p:spTree>
    <p:extLst>
      <p:ext uri="{BB962C8B-B14F-4D97-AF65-F5344CB8AC3E}">
        <p14:creationId xmlns:p14="http://schemas.microsoft.com/office/powerpoint/2010/main" val="1929607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200" y="365125"/>
            <a:ext cx="10515600" cy="1325563"/>
          </a:xfrm>
        </p:spPr>
        <p:txBody>
          <a:bodyPr>
            <a:normAutofit/>
          </a:bodyPr>
          <a:lstStyle/>
          <a:p>
            <a:r>
              <a:rPr lang="en-US" sz="5000" dirty="0"/>
              <a:t>Massachusetts Rental Voucher Program</a:t>
            </a:r>
          </a:p>
        </p:txBody>
      </p:sp>
      <p:sp>
        <p:nvSpPr>
          <p:cNvPr id="2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838200" y="1929384"/>
            <a:ext cx="10515600" cy="4251960"/>
          </a:xfrm>
        </p:spPr>
        <p:txBody>
          <a:bodyPr>
            <a:normAutofit fontScale="92500" lnSpcReduction="20000"/>
          </a:bodyPr>
          <a:lstStyle/>
          <a:p>
            <a:pPr marL="0" indent="0">
              <a:buNone/>
            </a:pPr>
            <a:r>
              <a:rPr lang="en-US" sz="2400" dirty="0">
                <a:latin typeface="+mj-lt"/>
              </a:rPr>
              <a:t>MRVP is a state funded housing program which provides a voucher to a household which they may use to find housing anywhere in the state of Massachusetts</a:t>
            </a:r>
          </a:p>
          <a:p>
            <a:pPr marL="0" indent="0">
              <a:buNone/>
            </a:pPr>
            <a:endParaRPr lang="en-US" sz="2400" dirty="0">
              <a:latin typeface="+mj-lt"/>
            </a:endParaRPr>
          </a:p>
          <a:p>
            <a:pPr algn="l"/>
            <a:r>
              <a:rPr lang="en-US" sz="2600" b="0" i="0" dirty="0">
                <a:solidFill>
                  <a:srgbClr val="141414"/>
                </a:solidFill>
                <a:effectLst/>
                <a:latin typeface="+mj-lt"/>
              </a:rPr>
              <a:t>Individuals, families, people with disabilities and elders are all eligible for MRVP.</a:t>
            </a:r>
          </a:p>
          <a:p>
            <a:pPr algn="l"/>
            <a:r>
              <a:rPr lang="en-US" sz="2600" b="0" i="0" dirty="0">
                <a:solidFill>
                  <a:srgbClr val="141414"/>
                </a:solidFill>
                <a:effectLst/>
                <a:latin typeface="+mj-lt"/>
              </a:rPr>
              <a:t>The income limit for eligibility for MRVP is 80% of Area Median Income</a:t>
            </a:r>
            <a:r>
              <a:rPr lang="en-US" sz="2600" b="0" i="0">
                <a:solidFill>
                  <a:srgbClr val="141414"/>
                </a:solidFill>
                <a:effectLst/>
                <a:latin typeface="+mj-lt"/>
              </a:rPr>
              <a:t>. </a:t>
            </a:r>
            <a:endParaRPr lang="en-US" sz="2400" dirty="0">
              <a:latin typeface="+mj-lt"/>
            </a:endParaRPr>
          </a:p>
          <a:p>
            <a:pPr>
              <a:buFont typeface="Wingdings" panose="05000000000000000000" pitchFamily="2" charset="2"/>
              <a:buChar char="§"/>
            </a:pPr>
            <a:r>
              <a:rPr lang="en-US" sz="2400" b="0" i="0" dirty="0">
                <a:solidFill>
                  <a:srgbClr val="141414"/>
                </a:solidFill>
                <a:effectLst/>
                <a:latin typeface="+mj-lt"/>
              </a:rPr>
              <a:t>You will pay at least 30% of your net monthly income towards rent. Even if you are eligible for a voucher, you will be placed on a waiting list because of high demand. </a:t>
            </a:r>
          </a:p>
          <a:p>
            <a:pPr>
              <a:buFont typeface="Wingdings" panose="05000000000000000000" pitchFamily="2" charset="2"/>
              <a:buChar char="§"/>
            </a:pPr>
            <a:r>
              <a:rPr lang="en-US" sz="2400" b="0" i="0" dirty="0">
                <a:solidFill>
                  <a:srgbClr val="141414"/>
                </a:solidFill>
                <a:effectLst/>
                <a:latin typeface="+mj-lt"/>
              </a:rPr>
              <a:t>The amount you can get for a mobile voucher is limited based on the </a:t>
            </a:r>
            <a:r>
              <a:rPr lang="en-US" sz="2400" b="1" i="0" u="none" strike="noStrike" dirty="0">
                <a:solidFill>
                  <a:srgbClr val="14558F"/>
                </a:solidFill>
                <a:effectLst/>
                <a:latin typeface="+mj-lt"/>
                <a:hlinkClick r:id="rId2"/>
              </a:rPr>
              <a:t>number of people in your household and your town or city</a:t>
            </a:r>
            <a:endParaRPr lang="en-US" sz="2400" dirty="0">
              <a:latin typeface="+mj-lt"/>
            </a:endParaRPr>
          </a:p>
          <a:p>
            <a:pPr>
              <a:buFont typeface="Wingdings" panose="05000000000000000000" pitchFamily="2" charset="2"/>
              <a:buChar char="§"/>
            </a:pPr>
            <a:r>
              <a:rPr lang="en-US" sz="2400" dirty="0">
                <a:latin typeface="+mj-lt"/>
              </a:rPr>
              <a:t>Administered by Public Housing Authorities and Regional Administering Agencies</a:t>
            </a:r>
          </a:p>
          <a:p>
            <a:pPr>
              <a:buFont typeface="Wingdings" panose="05000000000000000000" pitchFamily="2" charset="2"/>
              <a:buChar char="§"/>
            </a:pPr>
            <a:endParaRPr lang="en-US" sz="2400" dirty="0">
              <a:latin typeface="+mj-lt"/>
            </a:endParaRPr>
          </a:p>
          <a:p>
            <a:pPr>
              <a:buFont typeface="Wingdings" panose="05000000000000000000" pitchFamily="2" charset="2"/>
              <a:buChar char="§"/>
            </a:pPr>
            <a:r>
              <a:rPr lang="en-US" sz="2400" b="1" dirty="0">
                <a:latin typeface="+mj-lt"/>
              </a:rPr>
              <a:t>Apply for MRVP through CHAMP: </a:t>
            </a:r>
            <a:r>
              <a:rPr lang="en-US" sz="2400" b="1" dirty="0">
                <a:latin typeface="+mj-lt"/>
                <a:hlinkClick r:id="rId3"/>
              </a:rPr>
              <a:t>https://publichousingapplication.ocd.state.ma.us/</a:t>
            </a:r>
            <a:endParaRPr lang="en-US" sz="2400" b="1" dirty="0">
              <a:latin typeface="+mj-lt"/>
            </a:endParaRPr>
          </a:p>
          <a:p>
            <a:pPr>
              <a:buFont typeface="Wingdings" panose="05000000000000000000" pitchFamily="2" charset="2"/>
              <a:buChar char="§"/>
            </a:pPr>
            <a:endParaRPr lang="en-US" sz="2400" dirty="0">
              <a:highlight>
                <a:srgbClr val="FFFF00"/>
              </a:highlight>
              <a:latin typeface="+mj-lt"/>
            </a:endParaRPr>
          </a:p>
          <a:p>
            <a:pPr>
              <a:buFont typeface="Wingdings" panose="05000000000000000000" pitchFamily="2" charset="2"/>
              <a:buChar char="§"/>
            </a:pPr>
            <a:endParaRPr lang="en-US" sz="2400" dirty="0">
              <a:latin typeface="+mj-lt"/>
            </a:endParaRPr>
          </a:p>
          <a:p>
            <a:pPr>
              <a:buFont typeface="Wingdings" panose="05000000000000000000" pitchFamily="2" charset="2"/>
              <a:buChar char="§"/>
            </a:pPr>
            <a:endParaRPr lang="en-US" sz="1700" dirty="0"/>
          </a:p>
          <a:p>
            <a:pPr>
              <a:buFont typeface="Wingdings" panose="05000000000000000000" pitchFamily="2" charset="2"/>
              <a:buChar char="§"/>
            </a:pPr>
            <a:endParaRPr lang="en-US" sz="1700" dirty="0"/>
          </a:p>
          <a:p>
            <a:pPr>
              <a:buFont typeface="Wingdings" panose="05000000000000000000" pitchFamily="2" charset="2"/>
              <a:buChar char="§"/>
            </a:pPr>
            <a:endParaRPr lang="en-US" sz="1700" dirty="0"/>
          </a:p>
        </p:txBody>
      </p:sp>
    </p:spTree>
    <p:extLst>
      <p:ext uri="{BB962C8B-B14F-4D97-AF65-F5344CB8AC3E}">
        <p14:creationId xmlns:p14="http://schemas.microsoft.com/office/powerpoint/2010/main" val="42289528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1538</TotalTime>
  <Words>3102</Words>
  <Application>Microsoft Office PowerPoint</Application>
  <PresentationFormat>Widescreen</PresentationFormat>
  <Paragraphs>246</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Calibri Light</vt:lpstr>
      <vt:lpstr>roboto</vt:lpstr>
      <vt:lpstr>Wingdings</vt:lpstr>
      <vt:lpstr>Office Theme</vt:lpstr>
      <vt:lpstr>Housing Foundations Training</vt:lpstr>
      <vt:lpstr>Preparing Housing Applications - Important Considerations</vt:lpstr>
      <vt:lpstr>Housing Priorities and Preferences</vt:lpstr>
      <vt:lpstr>Housing Search Resources</vt:lpstr>
      <vt:lpstr>What is a Tenant Based Voucher? </vt:lpstr>
      <vt:lpstr>Alternative Housing Voucher Program </vt:lpstr>
      <vt:lpstr>AHVP Issuing Administering Agencies </vt:lpstr>
      <vt:lpstr>Lynn Housing and Neighborhood Development (LHAND) Special Purpose Housing Voucher</vt:lpstr>
      <vt:lpstr>Massachusetts Rental Voucher Program</vt:lpstr>
      <vt:lpstr>What is Project-Based Housing? </vt:lpstr>
      <vt:lpstr>Community Based Housing Program (CBH)</vt:lpstr>
      <vt:lpstr>State-Aided Public Housing</vt:lpstr>
      <vt:lpstr>Congregate Housing</vt:lpstr>
      <vt:lpstr>Rent Calculations</vt:lpstr>
      <vt:lpstr>Core Documents</vt:lpstr>
      <vt:lpstr>Why is document collection important?</vt:lpstr>
      <vt:lpstr>Start Early!</vt:lpstr>
      <vt:lpstr>Document Collection and Maintenance Tips</vt:lpstr>
      <vt:lpstr>Common Housing Application of Massachusetts Programs </vt:lpstr>
      <vt:lpstr>CHAMP Online Application</vt:lpstr>
      <vt:lpstr>CHAMP</vt:lpstr>
      <vt:lpstr>Housing Waiting Lists</vt:lpstr>
      <vt:lpstr>What Happens When I Am Put On a Waiting List?</vt:lpstr>
      <vt:lpstr>How Long Will I Wait?</vt:lpstr>
      <vt:lpstr>Prepare Your Consumer for Housing Tenancy</vt:lpstr>
      <vt:lpstr>Questions?</vt:lpstr>
      <vt:lpstr>Birth Certificate</vt:lpstr>
      <vt:lpstr>Social Security Card</vt:lpstr>
      <vt:lpstr>Photo ID</vt:lpstr>
      <vt:lpstr>Social Security Income Statement</vt:lpstr>
      <vt:lpstr>Bank/Assets</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Housing Foundations Training</dc:title>
  <dc:creator>Howell, Jennifer M (EHS)</dc:creator>
  <cp:lastModifiedBy>Howell, Jennifer M (EHS)</cp:lastModifiedBy>
  <cp:revision>62</cp:revision>
  <dcterms:created xsi:type="dcterms:W3CDTF">2021-05-19T18:39:00Z</dcterms:created>
  <dcterms:modified xsi:type="dcterms:W3CDTF">2024-02-09T14:28:21Z</dcterms:modified>
</cp:coreProperties>
</file>