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</p:sldMasterIdLst>
  <p:notesMasterIdLst>
    <p:notesMasterId r:id="rId23"/>
  </p:notesMasterIdLst>
  <p:sldIdLst>
    <p:sldId id="259" r:id="rId6"/>
    <p:sldId id="2145705382" r:id="rId7"/>
    <p:sldId id="2145705328" r:id="rId8"/>
    <p:sldId id="261" r:id="rId9"/>
    <p:sldId id="2145705394" r:id="rId10"/>
    <p:sldId id="266" r:id="rId11"/>
    <p:sldId id="270" r:id="rId12"/>
    <p:sldId id="264" r:id="rId13"/>
    <p:sldId id="265" r:id="rId14"/>
    <p:sldId id="267" r:id="rId15"/>
    <p:sldId id="2145705386" r:id="rId16"/>
    <p:sldId id="2145705387" r:id="rId17"/>
    <p:sldId id="2145705392" r:id="rId18"/>
    <p:sldId id="2145705343" r:id="rId19"/>
    <p:sldId id="2145705391" r:id="rId20"/>
    <p:sldId id="263" r:id="rId21"/>
    <p:sldId id="2145705393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053125-D555-632D-1199-9A99F0801FAE}" name="O'Loughlin, Carol (DMH)" initials="O(" userId="S::carol.oloughlin@mass.gov::486f9836-ab2e-4340-8a59-cc370d4935c7" providerId="AD"/>
  <p188:author id="{9C3DA766-B1C0-AAE6-EEF0-55F53F86F797}" name="English, Kelly (DMH)" initials="E(" userId="S::kelly.english@mass.gov::7f480e15-5cd9-4554-b5f6-3234e950fa35" providerId="AD"/>
  <p188:author id="{064A39DC-70AE-D13A-35C9-FBA73D09ABC2}" name="ONeill-Arana, Margarita (DMH)" initials="O(" userId="S::margarita.oneill-arana@mass.gov::8b2a4d5b-4ba7-448d-867a-a78a53ec2746" providerId="AD"/>
  <p188:author id="{68DC5EE5-9D1E-B795-2DCB-B72675922495}" name="Lucas, Beth (DMH)" initials="L(" userId="S::beth.lucas@mass.gov::bdd2da4f-a3a4-4e33-b703-748b49b5c194" providerId="AD"/>
  <p188:author id="{B1E7F7EE-43C1-A361-5045-6789BDB3E842}" name="O'Loughlin, Carol (DMH)" initials="OC(" userId="S::Carol.OLoughlin@mass.gov::486f9836-ab2e-4340-8a59-cc370d4935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A7F"/>
    <a:srgbClr val="14C0D8"/>
    <a:srgbClr val="A8DB5C"/>
    <a:srgbClr val="E31D1C"/>
    <a:srgbClr val="F6B331"/>
    <a:srgbClr val="655CC7"/>
    <a:srgbClr val="ABC8EB"/>
    <a:srgbClr val="75AA26"/>
    <a:srgbClr val="B9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79AC44-4397-43B6-BEB7-D9979ED014D0}" v="2" dt="2022-11-15T15:59:17.737"/>
    <p1510:client id="{2525BE59-352B-4E9B-BA26-89753E145B50}" v="48" dt="2022-11-15T23:33:32.468"/>
    <p1510:client id="{25316F93-DE99-4927-B3C0-EDB094F8BA09}" v="16" dt="2022-11-15T23:32:14.193"/>
    <p1510:client id="{7AE0804E-400A-409C-805E-8378C5E6782A}" v="1" dt="2023-01-13T13:46:30.266"/>
    <p1510:client id="{7B16BDDD-23BB-4116-A7FF-0F8C092968DE}" v="5" dt="2022-11-15T14:55:30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FC134-50F1-4D29-AE70-12F3ADE76AA6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</dgm:pt>
    <dgm:pt modelId="{4A4C444A-90FD-47EA-9C97-FFEE41D69217}">
      <dgm:prSet phldrT="[Text]"/>
      <dgm:spPr>
        <a:solidFill>
          <a:schemeClr val="accent1">
            <a:alpha val="59636"/>
          </a:schemeClr>
        </a:solidFill>
      </dgm:spPr>
      <dgm:t>
        <a:bodyPr/>
        <a:lstStyle/>
        <a:p>
          <a:pPr rtl="0">
            <a:lnSpc>
              <a:spcPct val="90000"/>
            </a:lnSpc>
            <a:spcAft>
              <a:spcPct val="35000"/>
            </a:spcAft>
          </a:pPr>
          <a:endParaRPr lang="en-US" b="0">
            <a:latin typeface="+mj-lt"/>
            <a:cs typeface="Calibri" panose="020F0502020204030204" pitchFamily="34" charset="0"/>
          </a:endParaRP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b="1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DMH 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b="1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Specialized 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b="1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Services</a:t>
          </a:r>
        </a:p>
      </dgm:t>
    </dgm:pt>
    <dgm:pt modelId="{F7F44191-4AAC-4780-AA1D-98214743FD67}" type="parTrans" cxnId="{55530B01-E1EF-4F81-81DF-5BA648A0423B}">
      <dgm:prSet/>
      <dgm:spPr/>
      <dgm:t>
        <a:bodyPr/>
        <a:lstStyle/>
        <a:p>
          <a:endParaRPr lang="en-US"/>
        </a:p>
      </dgm:t>
    </dgm:pt>
    <dgm:pt modelId="{41A7DFAE-FC73-46D4-8982-517DAFE51E20}" type="sibTrans" cxnId="{55530B01-E1EF-4F81-81DF-5BA648A0423B}">
      <dgm:prSet/>
      <dgm:spPr/>
      <dgm:t>
        <a:bodyPr/>
        <a:lstStyle/>
        <a:p>
          <a:endParaRPr lang="en-US"/>
        </a:p>
      </dgm:t>
    </dgm:pt>
    <dgm:pt modelId="{7E27CD81-5D3E-48E5-A9FA-9B23ADCFEC90}">
      <dgm:prSet phldrT="[Text]"/>
      <dgm:spPr>
        <a:solidFill>
          <a:schemeClr val="accent1">
            <a:alpha val="41000"/>
          </a:schemeClr>
        </a:solidFill>
      </dgm:spPr>
      <dgm:t>
        <a:bodyPr/>
        <a:lstStyle/>
        <a:p>
          <a:pPr rtl="0"/>
          <a:r>
            <a:rPr lang="en-US" b="1">
              <a:latin typeface="+mj-lt"/>
            </a:rPr>
            <a:t>Urgent BH Response and Coordination</a:t>
          </a:r>
        </a:p>
      </dgm:t>
    </dgm:pt>
    <dgm:pt modelId="{CE098AF9-3941-485B-932D-482DA887BCDC}" type="parTrans" cxnId="{1588A972-3895-4239-97A0-5F36E14EB020}">
      <dgm:prSet/>
      <dgm:spPr/>
      <dgm:t>
        <a:bodyPr/>
        <a:lstStyle/>
        <a:p>
          <a:endParaRPr lang="en-US"/>
        </a:p>
      </dgm:t>
    </dgm:pt>
    <dgm:pt modelId="{97D004D9-2EB9-4D9F-AB39-E613DA2900D0}" type="sibTrans" cxnId="{1588A972-3895-4239-97A0-5F36E14EB020}">
      <dgm:prSet/>
      <dgm:spPr/>
      <dgm:t>
        <a:bodyPr/>
        <a:lstStyle/>
        <a:p>
          <a:endParaRPr lang="en-US"/>
        </a:p>
      </dgm:t>
    </dgm:pt>
    <dgm:pt modelId="{83035444-1164-48D6-99F3-ABA990D3F0CE}">
      <dgm:prSet/>
      <dgm:spPr>
        <a:solidFill>
          <a:schemeClr val="accent1">
            <a:alpha val="20326"/>
          </a:schemeClr>
        </a:solidFill>
      </dgm:spPr>
      <dgm:t>
        <a:bodyPr/>
        <a:lstStyle/>
        <a:p>
          <a:pPr rtl="0"/>
          <a:r>
            <a:rPr lang="en-US" b="1">
              <a:latin typeface="+mj-lt"/>
              <a:cs typeface="Calibri"/>
            </a:rPr>
            <a:t>Behavioral Health Access Points</a:t>
          </a:r>
          <a:endParaRPr lang="en-US" b="1">
            <a:latin typeface="+mj-lt"/>
            <a:cs typeface="Calibri Light" panose="020F0302020204030204"/>
          </a:endParaRPr>
        </a:p>
      </dgm:t>
    </dgm:pt>
    <dgm:pt modelId="{B4827076-1CBD-4845-BB35-8AD5060E3667}" type="sibTrans" cxnId="{5FFE5FC7-2FA4-44EF-B2F7-AA95A88F4861}">
      <dgm:prSet/>
      <dgm:spPr/>
      <dgm:t>
        <a:bodyPr/>
        <a:lstStyle/>
        <a:p>
          <a:endParaRPr lang="en-US"/>
        </a:p>
      </dgm:t>
    </dgm:pt>
    <dgm:pt modelId="{5342748A-9A9E-4E82-BE3E-FFEBCB41994D}" type="parTrans" cxnId="{5FFE5FC7-2FA4-44EF-B2F7-AA95A88F4861}">
      <dgm:prSet/>
      <dgm:spPr/>
      <dgm:t>
        <a:bodyPr/>
        <a:lstStyle/>
        <a:p>
          <a:endParaRPr lang="en-US"/>
        </a:p>
      </dgm:t>
    </dgm:pt>
    <dgm:pt modelId="{B96DA46B-09EC-439E-A9B9-BBC7CB01F85C}" type="pres">
      <dgm:prSet presAssocID="{397FC134-50F1-4D29-AE70-12F3ADE76AA6}" presName="Name0" presStyleCnt="0">
        <dgm:presLayoutVars>
          <dgm:dir/>
          <dgm:animLvl val="lvl"/>
          <dgm:resizeHandles val="exact"/>
        </dgm:presLayoutVars>
      </dgm:prSet>
      <dgm:spPr/>
    </dgm:pt>
    <dgm:pt modelId="{ADA1252E-4019-474B-AE90-FF511C245E2D}" type="pres">
      <dgm:prSet presAssocID="{4A4C444A-90FD-47EA-9C97-FFEE41D69217}" presName="Name8" presStyleCnt="0"/>
      <dgm:spPr/>
    </dgm:pt>
    <dgm:pt modelId="{8B0DA57E-6441-4B08-83EF-5D7F3768161E}" type="pres">
      <dgm:prSet presAssocID="{4A4C444A-90FD-47EA-9C97-FFEE41D69217}" presName="level" presStyleLbl="node1" presStyleIdx="0" presStyleCnt="3">
        <dgm:presLayoutVars>
          <dgm:chMax val="1"/>
          <dgm:bulletEnabled val="1"/>
        </dgm:presLayoutVars>
      </dgm:prSet>
      <dgm:spPr/>
    </dgm:pt>
    <dgm:pt modelId="{A2B521C4-3437-4AFE-96DE-4A40922DBAA1}" type="pres">
      <dgm:prSet presAssocID="{4A4C444A-90FD-47EA-9C97-FFEE41D692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910B5B7-0714-4B14-803B-AE164FF554F3}" type="pres">
      <dgm:prSet presAssocID="{7E27CD81-5D3E-48E5-A9FA-9B23ADCFEC90}" presName="Name8" presStyleCnt="0"/>
      <dgm:spPr/>
    </dgm:pt>
    <dgm:pt modelId="{1ABE5907-FC61-4575-AA6E-39DEBC38B570}" type="pres">
      <dgm:prSet presAssocID="{7E27CD81-5D3E-48E5-A9FA-9B23ADCFEC90}" presName="level" presStyleLbl="node1" presStyleIdx="1" presStyleCnt="3">
        <dgm:presLayoutVars>
          <dgm:chMax val="1"/>
          <dgm:bulletEnabled val="1"/>
        </dgm:presLayoutVars>
      </dgm:prSet>
      <dgm:spPr/>
    </dgm:pt>
    <dgm:pt modelId="{3C9B1B62-D704-489B-9361-D755D44FE34F}" type="pres">
      <dgm:prSet presAssocID="{7E27CD81-5D3E-48E5-A9FA-9B23ADCFEC9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189F997-A35A-4BD1-B430-D45BE40DDCF2}" type="pres">
      <dgm:prSet presAssocID="{83035444-1164-48D6-99F3-ABA990D3F0CE}" presName="Name8" presStyleCnt="0"/>
      <dgm:spPr/>
    </dgm:pt>
    <dgm:pt modelId="{8FFBDB1F-0A54-4FC7-AF07-828C217AB047}" type="pres">
      <dgm:prSet presAssocID="{83035444-1164-48D6-99F3-ABA990D3F0CE}" presName="level" presStyleLbl="node1" presStyleIdx="2" presStyleCnt="3" custLinFactY="14577" custLinFactNeighborX="-4363" custLinFactNeighborY="100000">
        <dgm:presLayoutVars>
          <dgm:chMax val="1"/>
          <dgm:bulletEnabled val="1"/>
        </dgm:presLayoutVars>
      </dgm:prSet>
      <dgm:spPr/>
    </dgm:pt>
    <dgm:pt modelId="{6D31F607-03A7-4C21-962F-7ADF3F3A9DEA}" type="pres">
      <dgm:prSet presAssocID="{83035444-1164-48D6-99F3-ABA990D3F0C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5530B01-E1EF-4F81-81DF-5BA648A0423B}" srcId="{397FC134-50F1-4D29-AE70-12F3ADE76AA6}" destId="{4A4C444A-90FD-47EA-9C97-FFEE41D69217}" srcOrd="0" destOrd="0" parTransId="{F7F44191-4AAC-4780-AA1D-98214743FD67}" sibTransId="{41A7DFAE-FC73-46D4-8982-517DAFE51E20}"/>
    <dgm:cxn modelId="{050C9D12-D104-DF41-85A6-DB08ABDA2917}" type="presOf" srcId="{83035444-1164-48D6-99F3-ABA990D3F0CE}" destId="{8FFBDB1F-0A54-4FC7-AF07-828C217AB047}" srcOrd="0" destOrd="0" presId="urn:microsoft.com/office/officeart/2005/8/layout/pyramid1"/>
    <dgm:cxn modelId="{7DC0FF25-F60E-1B42-A2E1-7A6AF4FE5490}" type="presOf" srcId="{397FC134-50F1-4D29-AE70-12F3ADE76AA6}" destId="{B96DA46B-09EC-439E-A9B9-BBC7CB01F85C}" srcOrd="0" destOrd="0" presId="urn:microsoft.com/office/officeart/2005/8/layout/pyramid1"/>
    <dgm:cxn modelId="{DC58B23D-6676-1042-9C76-A2BC2F2CEBE5}" type="presOf" srcId="{4A4C444A-90FD-47EA-9C97-FFEE41D69217}" destId="{8B0DA57E-6441-4B08-83EF-5D7F3768161E}" srcOrd="0" destOrd="0" presId="urn:microsoft.com/office/officeart/2005/8/layout/pyramid1"/>
    <dgm:cxn modelId="{C5E8AE3E-341B-584A-9DFB-AA81361CFCE7}" type="presOf" srcId="{4A4C444A-90FD-47EA-9C97-FFEE41D69217}" destId="{A2B521C4-3437-4AFE-96DE-4A40922DBAA1}" srcOrd="1" destOrd="0" presId="urn:microsoft.com/office/officeart/2005/8/layout/pyramid1"/>
    <dgm:cxn modelId="{40616744-5064-894F-93D8-532D57F19F22}" type="presOf" srcId="{83035444-1164-48D6-99F3-ABA990D3F0CE}" destId="{6D31F607-03A7-4C21-962F-7ADF3F3A9DEA}" srcOrd="1" destOrd="0" presId="urn:microsoft.com/office/officeart/2005/8/layout/pyramid1"/>
    <dgm:cxn modelId="{1588A972-3895-4239-97A0-5F36E14EB020}" srcId="{397FC134-50F1-4D29-AE70-12F3ADE76AA6}" destId="{7E27CD81-5D3E-48E5-A9FA-9B23ADCFEC90}" srcOrd="1" destOrd="0" parTransId="{CE098AF9-3941-485B-932D-482DA887BCDC}" sibTransId="{97D004D9-2EB9-4D9F-AB39-E613DA2900D0}"/>
    <dgm:cxn modelId="{66310A86-E924-6546-A5F3-4EA17F487FAA}" type="presOf" srcId="{7E27CD81-5D3E-48E5-A9FA-9B23ADCFEC90}" destId="{1ABE5907-FC61-4575-AA6E-39DEBC38B570}" srcOrd="0" destOrd="0" presId="urn:microsoft.com/office/officeart/2005/8/layout/pyramid1"/>
    <dgm:cxn modelId="{68484E86-56F4-9B4D-9CB3-072ACC68639E}" type="presOf" srcId="{7E27CD81-5D3E-48E5-A9FA-9B23ADCFEC90}" destId="{3C9B1B62-D704-489B-9361-D755D44FE34F}" srcOrd="1" destOrd="0" presId="urn:microsoft.com/office/officeart/2005/8/layout/pyramid1"/>
    <dgm:cxn modelId="{5FFE5FC7-2FA4-44EF-B2F7-AA95A88F4861}" srcId="{397FC134-50F1-4D29-AE70-12F3ADE76AA6}" destId="{83035444-1164-48D6-99F3-ABA990D3F0CE}" srcOrd="2" destOrd="0" parTransId="{5342748A-9A9E-4E82-BE3E-FFEBCB41994D}" sibTransId="{B4827076-1CBD-4845-BB35-8AD5060E3667}"/>
    <dgm:cxn modelId="{19E3EC91-2A94-BB40-B94B-D7C4CFA318DD}" type="presParOf" srcId="{B96DA46B-09EC-439E-A9B9-BBC7CB01F85C}" destId="{ADA1252E-4019-474B-AE90-FF511C245E2D}" srcOrd="0" destOrd="0" presId="urn:microsoft.com/office/officeart/2005/8/layout/pyramid1"/>
    <dgm:cxn modelId="{AB64BED9-5B7D-5C44-8D28-33919D0CDC39}" type="presParOf" srcId="{ADA1252E-4019-474B-AE90-FF511C245E2D}" destId="{8B0DA57E-6441-4B08-83EF-5D7F3768161E}" srcOrd="0" destOrd="0" presId="urn:microsoft.com/office/officeart/2005/8/layout/pyramid1"/>
    <dgm:cxn modelId="{340C7919-F648-6448-8C1B-37DE92F72EF4}" type="presParOf" srcId="{ADA1252E-4019-474B-AE90-FF511C245E2D}" destId="{A2B521C4-3437-4AFE-96DE-4A40922DBAA1}" srcOrd="1" destOrd="0" presId="urn:microsoft.com/office/officeart/2005/8/layout/pyramid1"/>
    <dgm:cxn modelId="{8E92FA65-FDF1-2741-AFEF-C4E15515479E}" type="presParOf" srcId="{B96DA46B-09EC-439E-A9B9-BBC7CB01F85C}" destId="{1910B5B7-0714-4B14-803B-AE164FF554F3}" srcOrd="1" destOrd="0" presId="urn:microsoft.com/office/officeart/2005/8/layout/pyramid1"/>
    <dgm:cxn modelId="{A47DAE8C-BD3C-7D4A-9B51-9460CA2943A5}" type="presParOf" srcId="{1910B5B7-0714-4B14-803B-AE164FF554F3}" destId="{1ABE5907-FC61-4575-AA6E-39DEBC38B570}" srcOrd="0" destOrd="0" presId="urn:microsoft.com/office/officeart/2005/8/layout/pyramid1"/>
    <dgm:cxn modelId="{67B02F34-3891-BE4E-A479-6432F8AFA92F}" type="presParOf" srcId="{1910B5B7-0714-4B14-803B-AE164FF554F3}" destId="{3C9B1B62-D704-489B-9361-D755D44FE34F}" srcOrd="1" destOrd="0" presId="urn:microsoft.com/office/officeart/2005/8/layout/pyramid1"/>
    <dgm:cxn modelId="{16CDFD3C-5847-644A-85C5-0FB3620615CA}" type="presParOf" srcId="{B96DA46B-09EC-439E-A9B9-BBC7CB01F85C}" destId="{B189F997-A35A-4BD1-B430-D45BE40DDCF2}" srcOrd="2" destOrd="0" presId="urn:microsoft.com/office/officeart/2005/8/layout/pyramid1"/>
    <dgm:cxn modelId="{6FFEC691-B730-D64E-9BF0-6D6281364CB4}" type="presParOf" srcId="{B189F997-A35A-4BD1-B430-D45BE40DDCF2}" destId="{8FFBDB1F-0A54-4FC7-AF07-828C217AB047}" srcOrd="0" destOrd="0" presId="urn:microsoft.com/office/officeart/2005/8/layout/pyramid1"/>
    <dgm:cxn modelId="{962C92FF-891D-874C-AC88-2D2629D8243D}" type="presParOf" srcId="{B189F997-A35A-4BD1-B430-D45BE40DDCF2}" destId="{6D31F607-03A7-4C21-962F-7ADF3F3A9DE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DA57E-6441-4B08-83EF-5D7F3768161E}">
      <dsp:nvSpPr>
        <dsp:cNvPr id="0" name=""/>
        <dsp:cNvSpPr/>
      </dsp:nvSpPr>
      <dsp:spPr>
        <a:xfrm>
          <a:off x="2705767" y="0"/>
          <a:ext cx="2705768" cy="1524000"/>
        </a:xfrm>
        <a:prstGeom prst="trapezoid">
          <a:avLst>
            <a:gd name="adj" fmla="val 88772"/>
          </a:avLst>
        </a:prstGeom>
        <a:solidFill>
          <a:schemeClr val="accent1">
            <a:alpha val="5963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b="0" kern="1200">
            <a:latin typeface="+mj-lt"/>
            <a:cs typeface="Calibri" panose="020F0502020204030204" pitchFamily="34" charset="0"/>
          </a:endParaRP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DMH </a:t>
          </a: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Specialized </a:t>
          </a: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200" b="1" kern="1200">
              <a:solidFill>
                <a:schemeClr val="tx1"/>
              </a:solidFill>
              <a:latin typeface="+mj-lt"/>
              <a:cs typeface="Calibri" panose="020F0502020204030204" pitchFamily="34" charset="0"/>
            </a:rPr>
            <a:t>Services</a:t>
          </a:r>
        </a:p>
      </dsp:txBody>
      <dsp:txXfrm>
        <a:off x="2705767" y="0"/>
        <a:ext cx="2705768" cy="1524000"/>
      </dsp:txXfrm>
    </dsp:sp>
    <dsp:sp modelId="{1ABE5907-FC61-4575-AA6E-39DEBC38B570}">
      <dsp:nvSpPr>
        <dsp:cNvPr id="0" name=""/>
        <dsp:cNvSpPr/>
      </dsp:nvSpPr>
      <dsp:spPr>
        <a:xfrm>
          <a:off x="1352883" y="1523999"/>
          <a:ext cx="5411536" cy="1524000"/>
        </a:xfrm>
        <a:prstGeom prst="trapezoid">
          <a:avLst>
            <a:gd name="adj" fmla="val 88772"/>
          </a:avLst>
        </a:prstGeom>
        <a:solidFill>
          <a:schemeClr val="accent1">
            <a:alpha val="4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latin typeface="+mj-lt"/>
            </a:rPr>
            <a:t>Urgent BH Response and Coordination</a:t>
          </a:r>
        </a:p>
      </dsp:txBody>
      <dsp:txXfrm>
        <a:off x="2299902" y="1523999"/>
        <a:ext cx="3517498" cy="1524000"/>
      </dsp:txXfrm>
    </dsp:sp>
    <dsp:sp modelId="{8FFBDB1F-0A54-4FC7-AF07-828C217AB047}">
      <dsp:nvSpPr>
        <dsp:cNvPr id="0" name=""/>
        <dsp:cNvSpPr/>
      </dsp:nvSpPr>
      <dsp:spPr>
        <a:xfrm>
          <a:off x="0" y="3047999"/>
          <a:ext cx="8117304" cy="1524000"/>
        </a:xfrm>
        <a:prstGeom prst="trapezoid">
          <a:avLst>
            <a:gd name="adj" fmla="val 88772"/>
          </a:avLst>
        </a:prstGeom>
        <a:solidFill>
          <a:schemeClr val="accent1">
            <a:alpha val="2032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latin typeface="+mj-lt"/>
              <a:cs typeface="Calibri"/>
            </a:rPr>
            <a:t>Behavioral Health Access Points</a:t>
          </a:r>
          <a:endParaRPr lang="en-US" sz="2200" b="1" kern="1200">
            <a:latin typeface="+mj-lt"/>
            <a:cs typeface="Calibri Light" panose="020F0302020204030204"/>
          </a:endParaRPr>
        </a:p>
      </dsp:txBody>
      <dsp:txXfrm>
        <a:off x="1420528" y="3047999"/>
        <a:ext cx="5276247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3357B6-D68B-4E74-88F4-A79F3A323FA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B304884-30E4-4C28-A5C0-807739D0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65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3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8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88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98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02A2C-9CF8-4496-8F24-263C3333E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3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02A2C-9CF8-4496-8F24-263C3333E0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0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6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4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6825" y="722313"/>
            <a:ext cx="4818063" cy="3613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735866" y="4577347"/>
            <a:ext cx="5880269" cy="433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0" tIns="47602" rIns="95230" bIns="47602" anchor="t" anchorCtr="0">
            <a:noAutofit/>
          </a:bodyPr>
          <a:lstStyle/>
          <a:p>
            <a:endParaRPr lang="en-US"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4163805" y="9151403"/>
            <a:ext cx="3186532" cy="482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0" tIns="47602" rIns="95230" bIns="47602" anchor="b" anchorCtr="0">
            <a:noAutofit/>
          </a:bodyPr>
          <a:lstStyle/>
          <a:p>
            <a:fld id="{00000000-1234-1234-1234-123412341234}" type="slidenum">
              <a:rPr lang="en-US"/>
              <a:p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39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02A2C-9CF8-4496-8F24-263C3333E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4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9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4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97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4884-30E4-4C28-A5C0-807739D0D3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8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44" y="989980"/>
            <a:ext cx="2221313" cy="196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7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  <p:sp>
        <p:nvSpPr>
          <p:cNvPr id="24" name="Parallelogram 23"/>
          <p:cNvSpPr/>
          <p:nvPr userDrawn="1"/>
        </p:nvSpPr>
        <p:spPr>
          <a:xfrm>
            <a:off x="1905000" y="1219199"/>
            <a:ext cx="7223760" cy="182880"/>
          </a:xfrm>
          <a:prstGeom prst="parallelogram">
            <a:avLst>
              <a:gd name="adj" fmla="val 143430"/>
            </a:avLst>
          </a:prstGeom>
          <a:solidFill>
            <a:srgbClr val="655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4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61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F9E28-2C78-C37C-14D8-BF1C222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E112-679D-003B-6407-3DB863129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28121-8186-9E21-535A-FD951D949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EED51-95AC-633A-A752-9F33FA2E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80C5-1CCD-448D-BA1A-D8046C3410D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053E1-76BE-1B02-45F8-4F96F67D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7E5E6-CAEB-6710-621B-D5EA5FED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198A-3351-4944-85E3-4FAFA400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429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B637-E40D-29E7-679D-3C6781C3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4488F-3335-6123-0834-ED0E1B04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64F40-0167-31F4-9F01-87F001DF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80C5-1CCD-448D-BA1A-D8046C3410D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5DD12-2455-D7A0-6507-B78F2DE3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18744-1137-86A2-508B-20F81F5B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198A-3351-4944-85E3-4FAFA400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4608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3123-64B4-D70B-B779-A3E9141EB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A764E-6F5E-69A5-BED4-6AC594CDD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2E675-9E76-DE3F-F567-AD028CBF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32A0-06E0-11FE-3F3B-AA5D49C13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35D8-19DF-7966-C428-51918335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DD67-267C-7EC1-7725-9CED883F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DBFB-CD0C-BA43-E391-A95A2F2E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3CCA5-0319-CEEE-84B1-C6D19D30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AE42-53E5-87FA-27E5-44F910DE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934B-3741-80EA-2C3A-683B27F7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9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7C21-28D1-5BD4-C4D4-87CA027B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A9491-5261-BBB4-D418-231EAE5DC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4A14E-663B-B18B-C3FD-212300AA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FFAFE-96ED-20FE-BD9C-094F5C6F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14A5-688E-BEF4-3466-B9E72E27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7218-6383-1966-C25B-BDBB0274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73B3-0297-CDFD-9F5F-AC919A46F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EFCF8-B440-B111-F327-5D2761F10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14EAD-8668-13C2-BB43-5C501E34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AC959-7FCD-6E6E-FF4F-296DB84A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22626-0118-BAA1-F422-08082B45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7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148C-32EF-5CE0-1D68-629AF1EB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4249D-C100-92FB-9601-FEEA18BB4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4224E-79AD-8991-D580-9BC5E1D79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F5761-DF5E-E820-D628-C082EE801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3CC90-1705-2BCF-EFFE-F2CB9B580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28A18-3C73-E507-FC76-C9DB2DDC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3249DA-DF99-7A21-1A3A-18D131D0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DB32F-EE16-74DD-C8D8-057491E2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98" y="857314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  <p:sp>
        <p:nvSpPr>
          <p:cNvPr id="14" name="Parallelogram 13"/>
          <p:cNvSpPr/>
          <p:nvPr userDrawn="1"/>
        </p:nvSpPr>
        <p:spPr>
          <a:xfrm>
            <a:off x="549998" y="1981200"/>
            <a:ext cx="8077200" cy="169693"/>
          </a:xfrm>
          <a:prstGeom prst="parallelogram">
            <a:avLst>
              <a:gd name="adj" fmla="val 143430"/>
            </a:avLst>
          </a:prstGeom>
          <a:solidFill>
            <a:srgbClr val="1F4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0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0A1E-4E46-0C11-B9E1-C19C17E8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DAAF0-DF01-2F8B-99F8-588C008D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99D44-7AD8-BEDD-F34D-3922F867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498BE-2098-B5A6-50AE-73316029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96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B25F8-385F-414F-1C96-14BD1E2C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A5CAB-75E8-9734-774D-2E6B661B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B46A4-3613-A073-AB44-95D85BCB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3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2BFC-794D-7F58-5A16-A0F17B4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6390A-6302-AFA2-DBC0-FBD4F2AB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CC719-DB8F-3116-761A-1B7E8B870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E72B8-F3AA-534F-A035-CAB8CABB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1FD10-3A94-6421-5FF2-A3F48E1D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AAFC5-2E3D-9834-3493-A327FF7B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39132-EB2F-312B-E341-C3B7DD7A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C1168-385D-5EB7-106A-E64C7EF18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FD11E-F078-3F41-162C-14EB6384E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DA25-97C6-9CA2-E6F5-F1BECEE5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7A6F1-A6C7-9B58-B605-E349FB96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A19ED-A576-029D-8D1D-29A86FD5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0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E3B1-4A3D-57DC-FE55-D388603B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A7F40-F1D6-A9D1-3998-08635F469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AFA49-169D-2EA4-48A1-6AB031D9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16C6-EB70-0132-B5A7-74EE8935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670BB-9173-86A8-C924-9C6FD06F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00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77FB4-98FB-0A80-F3E0-24258D110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D7E24-CFA1-489E-04EF-9F7FAD6D4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EF6E9-CF18-BA87-5665-3767B658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BF995-06BF-06BD-53DE-6338659F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6CD78-31E9-C80E-C7F7-9E4E7890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9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29FE34AD-FF39-4FB7-841B-2842EB4C2CA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6A1C339-4BF1-4F75-918C-68F4A03A55E9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  <p:sp>
        <p:nvSpPr>
          <p:cNvPr id="24" name="Parallelogram 23"/>
          <p:cNvSpPr/>
          <p:nvPr userDrawn="1"/>
        </p:nvSpPr>
        <p:spPr>
          <a:xfrm>
            <a:off x="1905000" y="1630877"/>
            <a:ext cx="7223760" cy="182880"/>
          </a:xfrm>
          <a:prstGeom prst="parallelogram">
            <a:avLst>
              <a:gd name="adj" fmla="val 143430"/>
            </a:avLst>
          </a:prstGeom>
          <a:solidFill>
            <a:srgbClr val="F6B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92884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  <p:sp>
        <p:nvSpPr>
          <p:cNvPr id="17" name="Parallelogram 16"/>
          <p:cNvSpPr/>
          <p:nvPr userDrawn="1"/>
        </p:nvSpPr>
        <p:spPr>
          <a:xfrm>
            <a:off x="1905000" y="1219199"/>
            <a:ext cx="7223760" cy="182880"/>
          </a:xfrm>
          <a:prstGeom prst="parallelogram">
            <a:avLst>
              <a:gd name="adj" fmla="val 143430"/>
            </a:avLst>
          </a:prstGeom>
          <a:solidFill>
            <a:srgbClr val="14C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  <p:sp>
        <p:nvSpPr>
          <p:cNvPr id="17" name="Parallelogram 16"/>
          <p:cNvSpPr/>
          <p:nvPr userDrawn="1"/>
        </p:nvSpPr>
        <p:spPr>
          <a:xfrm>
            <a:off x="1905000" y="1219199"/>
            <a:ext cx="7223760" cy="182880"/>
          </a:xfrm>
          <a:prstGeom prst="parallelogram">
            <a:avLst>
              <a:gd name="adj" fmla="val 1434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32194"/>
            <a:ext cx="9490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7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IrisUPC" panose="020B0604020202020204" pitchFamily="34" charset="-34"/>
                <a:cs typeface="IrisUPC" panose="020B0604020202020204" pitchFamily="34" charset="-34"/>
              </a:defRPr>
            </a:lvl1pPr>
          </a:lstStyle>
          <a:p>
            <a:fld id="{29FE34AD-FF39-4FB7-841B-2842EB4C2CA8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IrisUPC" panose="020B0604020202020204" pitchFamily="34" charset="-34"/>
                <a:cs typeface="IrisUPC" panose="020B0604020202020204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IrisUPC" panose="020B0604020202020204" pitchFamily="34" charset="-34"/>
                <a:cs typeface="IrisUPC" panose="020B0604020202020204" pitchFamily="34" charset="-34"/>
              </a:defRPr>
            </a:lvl1pPr>
          </a:lstStyle>
          <a:p>
            <a:fld id="{B6A1C339-4BF1-4F75-918C-68F4A03A5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0" r:id="rId4"/>
    <p:sldLayoutId id="2147483656" r:id="rId5"/>
    <p:sldLayoutId id="2147483662" r:id="rId6"/>
    <p:sldLayoutId id="2147483653" r:id="rId7"/>
    <p:sldLayoutId id="2147483663" r:id="rId8"/>
    <p:sldLayoutId id="2147483661" r:id="rId9"/>
    <p:sldLayoutId id="2147483660" r:id="rId10"/>
    <p:sldLayoutId id="2147483655" r:id="rId11"/>
    <p:sldLayoutId id="2147483657" r:id="rId12"/>
    <p:sldLayoutId id="2147483664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JasmineUPC" panose="02020603050405020304" pitchFamily="18" charset="-34"/>
          <a:ea typeface="+mj-ea"/>
          <a:cs typeface="JasmineUPC" panose="02020603050405020304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Eras Medium ITC" panose="020B0602030504020804" pitchFamily="34" charset="0"/>
          <a:ea typeface="+mn-ea"/>
          <a:cs typeface="Estrangelo Edessa" panose="03080600000000000000" pitchFamily="66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Eras Medium ITC" panose="020B0602030504020804" pitchFamily="34" charset="0"/>
          <a:ea typeface="+mn-ea"/>
          <a:cs typeface="Estrangelo Edessa" panose="03080600000000000000" pitchFamily="66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ras Medium ITC" panose="020B0602030504020804" pitchFamily="34" charset="0"/>
          <a:ea typeface="+mn-ea"/>
          <a:cs typeface="Estrangelo Edessa" panose="03080600000000000000" pitchFamily="66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Eras Medium ITC" panose="020B0602030504020804" pitchFamily="34" charset="0"/>
          <a:ea typeface="+mn-ea"/>
          <a:cs typeface="Estrangelo Edessa" panose="03080600000000000000" pitchFamily="66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Eras Medium ITC" panose="020B0602030504020804" pitchFamily="34" charset="0"/>
          <a:ea typeface="+mn-ea"/>
          <a:cs typeface="Estrangelo Edessa" panose="03080600000000000000" pitchFamily="66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A6029-0747-E585-F460-4F5C5A27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BB08D-38B2-62AB-6065-D1329A16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38DFA-6189-88E6-4AC1-D9DF49857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194F-3787-A943-8803-12E46407C5CE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9A9F7-8994-957D-30BB-458D0514B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5DFCE-A0D0-06DE-A9E8-3A0F48666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94E6-9B7A-1B4D-9276-C08571A96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619013" y="3490786"/>
            <a:ext cx="8229600" cy="1470025"/>
          </a:xfrm>
        </p:spPr>
        <p:txBody>
          <a:bodyPr>
            <a:noAutofit/>
          </a:bodyPr>
          <a:lstStyle/>
          <a:p>
            <a:r>
              <a:rPr lang="en-US" sz="5000"/>
              <a:t>Overview of the</a:t>
            </a:r>
            <a:br>
              <a:rPr lang="en-US" sz="5000"/>
            </a:br>
            <a:r>
              <a:rPr lang="en-US" sz="5000"/>
              <a:t>Massachusetts Department of Mental Health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110045ED-B4E3-2B66-B99C-6922381C5AD6}"/>
              </a:ext>
            </a:extLst>
          </p:cNvPr>
          <p:cNvSpPr/>
          <p:nvPr/>
        </p:nvSpPr>
        <p:spPr>
          <a:xfrm>
            <a:off x="533400" y="5380234"/>
            <a:ext cx="8077200" cy="169693"/>
          </a:xfrm>
          <a:prstGeom prst="parallelogram">
            <a:avLst>
              <a:gd name="adj" fmla="val 143430"/>
            </a:avLst>
          </a:prstGeom>
          <a:solidFill>
            <a:srgbClr val="1F4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68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54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395419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AC98D8D-D08C-78D2-E961-F247CAA8447A}"/>
              </a:ext>
            </a:extLst>
          </p:cNvPr>
          <p:cNvSpPr txBox="1">
            <a:spLocks/>
          </p:cNvSpPr>
          <p:nvPr/>
        </p:nvSpPr>
        <p:spPr>
          <a:xfrm>
            <a:off x="860159" y="998002"/>
            <a:ext cx="2387205" cy="1471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Specialized Services for</a:t>
            </a:r>
            <a:b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Children, Youth and Families</a:t>
            </a:r>
          </a:p>
        </p:txBody>
      </p:sp>
      <p:sp>
        <p:nvSpPr>
          <p:cNvPr id="47" name="Freeform: Shape 4">
            <a:extLst>
              <a:ext uri="{FF2B5EF4-FFF2-40B4-BE49-F238E27FC236}">
                <a16:creationId xmlns:a16="http://schemas.microsoft.com/office/drawing/2014/main" id="{33312E0A-1C02-85C2-08CD-265D46C42CC1}"/>
              </a:ext>
            </a:extLst>
          </p:cNvPr>
          <p:cNvSpPr/>
          <p:nvPr/>
        </p:nvSpPr>
        <p:spPr>
          <a:xfrm>
            <a:off x="3598078" y="668036"/>
            <a:ext cx="2524592" cy="1083984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+mj-lt"/>
              </a:rPr>
              <a:t>Community-Based Services</a:t>
            </a:r>
          </a:p>
        </p:txBody>
      </p:sp>
      <p:sp>
        <p:nvSpPr>
          <p:cNvPr id="48" name="Freeform: Shape 5">
            <a:extLst>
              <a:ext uri="{FF2B5EF4-FFF2-40B4-BE49-F238E27FC236}">
                <a16:creationId xmlns:a16="http://schemas.microsoft.com/office/drawing/2014/main" id="{73AFFA96-F3AC-80B7-1CD4-F5A090D3786D}"/>
              </a:ext>
            </a:extLst>
          </p:cNvPr>
          <p:cNvSpPr/>
          <p:nvPr/>
        </p:nvSpPr>
        <p:spPr>
          <a:xfrm>
            <a:off x="3598078" y="1752020"/>
            <a:ext cx="2524592" cy="4144008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Case Management</a:t>
            </a: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Flexible Support </a:t>
            </a:r>
            <a:r>
              <a:rPr lang="en-US" kern="1200">
                <a:latin typeface="+mj-lt"/>
              </a:rPr>
              <a:t>Services</a:t>
            </a:r>
            <a:endParaRPr lang="en-US" kern="1200">
              <a:latin typeface="+mj-lt"/>
              <a:cs typeface="Calibri Light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Day Services</a:t>
            </a:r>
            <a:endParaRPr lang="en-US">
              <a:latin typeface="+mj-lt"/>
              <a:cs typeface="Calibri Light" panose="020F0302020204030204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Intensive In-Home Treatment</a:t>
            </a:r>
            <a:endParaRPr lang="en-US">
              <a:latin typeface="+mj-lt"/>
              <a:cs typeface="Calibri Light" panose="020F0302020204030204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Therapeutic Group Care</a:t>
            </a:r>
            <a:endParaRPr lang="en-US">
              <a:latin typeface="+mj-lt"/>
              <a:cs typeface="Calibri Light" panose="020F0302020204030204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Young Adult Staffed and Supported Apartments</a:t>
            </a:r>
            <a:endParaRPr lang="en-US" kern="1200">
              <a:latin typeface="+mj-lt"/>
              <a:cs typeface="Calibri Light" panose="020F0302020204030204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Program for Assertive Treatment </a:t>
            </a:r>
            <a:r>
              <a:rPr lang="en-US">
                <a:latin typeface="+mj-lt"/>
              </a:rPr>
              <a:t>for Youth</a:t>
            </a:r>
            <a:endParaRPr lang="en-US" kern="1200">
              <a:latin typeface="+mj-lt"/>
              <a:cs typeface="Calibri Light" panose="020F0302020204030204"/>
            </a:endParaRPr>
          </a:p>
        </p:txBody>
      </p:sp>
      <p:sp>
        <p:nvSpPr>
          <p:cNvPr id="49" name="Freeform: Shape 6">
            <a:extLst>
              <a:ext uri="{FF2B5EF4-FFF2-40B4-BE49-F238E27FC236}">
                <a16:creationId xmlns:a16="http://schemas.microsoft.com/office/drawing/2014/main" id="{824154AA-DB39-D939-C8E4-3F6A41C84C1D}"/>
              </a:ext>
            </a:extLst>
          </p:cNvPr>
          <p:cNvSpPr/>
          <p:nvPr/>
        </p:nvSpPr>
        <p:spPr>
          <a:xfrm>
            <a:off x="6248400" y="668036"/>
            <a:ext cx="2743200" cy="1092186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+mj-lt"/>
              </a:rPr>
              <a:t>Facility-Based Treatment</a:t>
            </a:r>
          </a:p>
        </p:txBody>
      </p:sp>
      <p:sp>
        <p:nvSpPr>
          <p:cNvPr id="50" name="Freeform: Shape 7">
            <a:extLst>
              <a:ext uri="{FF2B5EF4-FFF2-40B4-BE49-F238E27FC236}">
                <a16:creationId xmlns:a16="http://schemas.microsoft.com/office/drawing/2014/main" id="{C40C8EAC-EF44-1E4E-8128-F8622E10CB42}"/>
              </a:ext>
            </a:extLst>
          </p:cNvPr>
          <p:cNvSpPr/>
          <p:nvPr/>
        </p:nvSpPr>
        <p:spPr>
          <a:xfrm>
            <a:off x="6272784" y="1772079"/>
            <a:ext cx="2718816" cy="4123949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24836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rmAutofit/>
          </a:bodyPr>
          <a:lstStyle/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Adolescent Continuing</a:t>
            </a:r>
            <a:r>
              <a:rPr lang="en-US" kern="1200">
                <a:latin typeface="+mj-lt"/>
              </a:rPr>
              <a:t> Care Units </a:t>
            </a: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Intensive Residential Treatment</a:t>
            </a:r>
            <a:endParaRPr lang="en-US" kern="1200">
              <a:latin typeface="+mj-lt"/>
              <a:cs typeface="Calibri Light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>
                <a:latin typeface="+mj-lt"/>
                <a:cs typeface="Calibri Light"/>
              </a:rPr>
              <a:t>Clinically </a:t>
            </a:r>
            <a:r>
              <a:rPr lang="en-US">
                <a:latin typeface="+mj-lt"/>
                <a:ea typeface="+mn-lt"/>
                <a:cs typeface="+mn-lt"/>
              </a:rPr>
              <a:t>Intensive Residential Treatment</a:t>
            </a:r>
            <a:endParaRPr lang="en-US">
              <a:latin typeface="+mj-lt"/>
              <a:cs typeface="Calibri Light"/>
            </a:endParaRPr>
          </a:p>
          <a:p>
            <a:pPr marL="0" lvl="1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6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54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395419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AC98D8D-D08C-78D2-E961-F247CAA8447A}"/>
              </a:ext>
            </a:extLst>
          </p:cNvPr>
          <p:cNvSpPr txBox="1">
            <a:spLocks/>
          </p:cNvSpPr>
          <p:nvPr/>
        </p:nvSpPr>
        <p:spPr>
          <a:xfrm>
            <a:off x="860159" y="998002"/>
            <a:ext cx="2387205" cy="1471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Specialized Services for</a:t>
            </a:r>
            <a:b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25B965-D2AC-7639-72E6-4EAB39FD77F2}"/>
              </a:ext>
            </a:extLst>
          </p:cNvPr>
          <p:cNvSpPr txBox="1"/>
          <p:nvPr/>
        </p:nvSpPr>
        <p:spPr>
          <a:xfrm>
            <a:off x="3816096" y="292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7" name="Freeform: Shape 4">
            <a:extLst>
              <a:ext uri="{FF2B5EF4-FFF2-40B4-BE49-F238E27FC236}">
                <a16:creationId xmlns:a16="http://schemas.microsoft.com/office/drawing/2014/main" id="{33312E0A-1C02-85C2-08CD-265D46C42CC1}"/>
              </a:ext>
            </a:extLst>
          </p:cNvPr>
          <p:cNvSpPr/>
          <p:nvPr/>
        </p:nvSpPr>
        <p:spPr>
          <a:xfrm>
            <a:off x="3581400" y="668036"/>
            <a:ext cx="2654427" cy="1083984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Calibri Light" panose="020F0302020204030204"/>
              </a:rPr>
              <a:t>Community-Based Services</a:t>
            </a:r>
            <a:endParaRPr lang="en-US" b="1" kern="1200">
              <a:solidFill>
                <a:schemeClr val="tx1"/>
              </a:solidFill>
            </a:endParaRPr>
          </a:p>
        </p:txBody>
      </p:sp>
      <p:sp>
        <p:nvSpPr>
          <p:cNvPr id="48" name="Freeform: Shape 5">
            <a:extLst>
              <a:ext uri="{FF2B5EF4-FFF2-40B4-BE49-F238E27FC236}">
                <a16:creationId xmlns:a16="http://schemas.microsoft.com/office/drawing/2014/main" id="{73AFFA96-F3AC-80B7-1CD4-F5A090D3786D}"/>
              </a:ext>
            </a:extLst>
          </p:cNvPr>
          <p:cNvSpPr/>
          <p:nvPr/>
        </p:nvSpPr>
        <p:spPr>
          <a:xfrm>
            <a:off x="3581400" y="1752020"/>
            <a:ext cx="2654427" cy="4144008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rm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Case Management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Adult Community Clinical Services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Respite 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Clubhouse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Program for Assertive Treatment (PACT)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>
                <a:latin typeface="+mj-lt"/>
              </a:rPr>
              <a:t>Homeless support services</a:t>
            </a:r>
            <a:endParaRPr lang="en-US" kern="1200">
              <a:latin typeface="+mj-lt"/>
            </a:endParaRPr>
          </a:p>
        </p:txBody>
      </p:sp>
      <p:sp>
        <p:nvSpPr>
          <p:cNvPr id="49" name="Freeform: Shape 6">
            <a:extLst>
              <a:ext uri="{FF2B5EF4-FFF2-40B4-BE49-F238E27FC236}">
                <a16:creationId xmlns:a16="http://schemas.microsoft.com/office/drawing/2014/main" id="{824154AA-DB39-D939-C8E4-3F6A41C84C1D}"/>
              </a:ext>
            </a:extLst>
          </p:cNvPr>
          <p:cNvSpPr/>
          <p:nvPr/>
        </p:nvSpPr>
        <p:spPr>
          <a:xfrm>
            <a:off x="6397609" y="668036"/>
            <a:ext cx="2575287" cy="1092185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Calibri Light" panose="020F0302020204030204"/>
              </a:rPr>
              <a:t>Facility-Based Treatment</a:t>
            </a:r>
            <a:endParaRPr lang="en-US" b="1" kern="1200">
              <a:solidFill>
                <a:schemeClr val="tx1"/>
              </a:solidFill>
            </a:endParaRPr>
          </a:p>
        </p:txBody>
      </p:sp>
      <p:sp>
        <p:nvSpPr>
          <p:cNvPr id="50" name="Freeform: Shape 7">
            <a:extLst>
              <a:ext uri="{FF2B5EF4-FFF2-40B4-BE49-F238E27FC236}">
                <a16:creationId xmlns:a16="http://schemas.microsoft.com/office/drawing/2014/main" id="{C40C8EAC-EF44-1E4E-8128-F8622E10CB42}"/>
              </a:ext>
            </a:extLst>
          </p:cNvPr>
          <p:cNvSpPr/>
          <p:nvPr/>
        </p:nvSpPr>
        <p:spPr>
          <a:xfrm>
            <a:off x="6404015" y="1772080"/>
            <a:ext cx="2575287" cy="1961721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24836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rmAutofit/>
          </a:bodyPr>
          <a:lstStyle/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Adult Continuing Care Units 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>
                <a:latin typeface="+mj-lt"/>
              </a:rPr>
              <a:t>Recovery from Addictions Program (RAP) – Section 35</a:t>
            </a: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 kern="12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 kern="1200">
              <a:latin typeface="+mj-lt"/>
              <a:cs typeface="Calibri Light"/>
            </a:endParaRPr>
          </a:p>
          <a:p>
            <a:pPr marL="0" lvl="1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 kern="1200">
              <a:latin typeface="+mj-lt"/>
              <a:cs typeface="Calibri Light"/>
            </a:endParaRPr>
          </a:p>
          <a:p>
            <a:pPr marL="0" lvl="1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 kern="1200">
              <a:latin typeface="+mj-lt"/>
              <a:cs typeface="Calibri Light"/>
            </a:endParaRPr>
          </a:p>
        </p:txBody>
      </p:sp>
      <p:sp>
        <p:nvSpPr>
          <p:cNvPr id="8" name="Freeform: Shape 9">
            <a:extLst>
              <a:ext uri="{FF2B5EF4-FFF2-40B4-BE49-F238E27FC236}">
                <a16:creationId xmlns:a16="http://schemas.microsoft.com/office/drawing/2014/main" id="{26C254BA-2D35-A274-47C8-3BE5E032CF7D}"/>
              </a:ext>
            </a:extLst>
          </p:cNvPr>
          <p:cNvSpPr/>
          <p:nvPr/>
        </p:nvSpPr>
        <p:spPr>
          <a:xfrm>
            <a:off x="6401654" y="3733801"/>
            <a:ext cx="2578480" cy="609600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bg1"/>
                </a:solidFill>
                <a:latin typeface="Calibri Light" panose="020F0302020204030204"/>
              </a:rPr>
              <a:t>Clinic-Based Treatment</a:t>
            </a:r>
            <a:endParaRPr lang="en-US" b="1" kern="12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477AA-56F5-DBD1-FDA3-1E27011A9319}"/>
              </a:ext>
            </a:extLst>
          </p:cNvPr>
          <p:cNvSpPr txBox="1"/>
          <p:nvPr/>
        </p:nvSpPr>
        <p:spPr>
          <a:xfrm>
            <a:off x="6388501" y="4200944"/>
            <a:ext cx="2603099" cy="1661993"/>
          </a:xfrm>
          <a:prstGeom prst="rect">
            <a:avLst/>
          </a:prstGeom>
          <a:solidFill>
            <a:schemeClr val="tx2">
              <a:alpha val="25954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endParaRPr lang="en-US">
              <a:latin typeface="+mj-lt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kern="1200">
                <a:latin typeface="+mj-lt"/>
              </a:rPr>
              <a:t>Outpatient Services (Boston &amp; Southeast</a:t>
            </a:r>
            <a:r>
              <a:rPr lang="en-US" sz="1600" kern="1200">
                <a:latin typeface="+mj-lt"/>
              </a:rPr>
              <a:t>)</a:t>
            </a: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endParaRPr lang="en-US" sz="1600">
              <a:latin typeface="+mj-lt"/>
              <a:cs typeface="Calibri Light"/>
            </a:endParaRPr>
          </a:p>
          <a:p>
            <a:pPr marL="0" lvl="1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>
              <a:latin typeface="+mj-lt"/>
              <a:cs typeface="Calibri Light"/>
            </a:endParaRPr>
          </a:p>
          <a:p>
            <a:pPr marL="285750" lvl="1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endParaRPr lang="en-US" sz="1600" kern="120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793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8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54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395419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AC98D8D-D08C-78D2-E961-F247CAA8447A}"/>
              </a:ext>
            </a:extLst>
          </p:cNvPr>
          <p:cNvSpPr txBox="1">
            <a:spLocks/>
          </p:cNvSpPr>
          <p:nvPr/>
        </p:nvSpPr>
        <p:spPr>
          <a:xfrm>
            <a:off x="860159" y="998002"/>
            <a:ext cx="2387205" cy="1471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Specialized DMH Forensic Services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25B965-D2AC-7639-72E6-4EAB39FD77F2}"/>
              </a:ext>
            </a:extLst>
          </p:cNvPr>
          <p:cNvSpPr txBox="1"/>
          <p:nvPr/>
        </p:nvSpPr>
        <p:spPr>
          <a:xfrm>
            <a:off x="3816096" y="292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7" name="Freeform: Shape 4">
            <a:extLst>
              <a:ext uri="{FF2B5EF4-FFF2-40B4-BE49-F238E27FC236}">
                <a16:creationId xmlns:a16="http://schemas.microsoft.com/office/drawing/2014/main" id="{33312E0A-1C02-85C2-08CD-265D46C42CC1}"/>
              </a:ext>
            </a:extLst>
          </p:cNvPr>
          <p:cNvSpPr/>
          <p:nvPr/>
        </p:nvSpPr>
        <p:spPr>
          <a:xfrm>
            <a:off x="3657600" y="668036"/>
            <a:ext cx="2611854" cy="1083984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bg1"/>
                </a:solidFill>
                <a:latin typeface="Calibri Light" panose="020F0302020204030204"/>
              </a:rPr>
              <a:t>Court Clinics</a:t>
            </a:r>
            <a:endParaRPr lang="en-US" b="1" kern="1200">
              <a:solidFill>
                <a:schemeClr val="bg1"/>
              </a:solidFill>
            </a:endParaRPr>
          </a:p>
        </p:txBody>
      </p:sp>
      <p:sp>
        <p:nvSpPr>
          <p:cNvPr id="48" name="Freeform: Shape 5">
            <a:extLst>
              <a:ext uri="{FF2B5EF4-FFF2-40B4-BE49-F238E27FC236}">
                <a16:creationId xmlns:a16="http://schemas.microsoft.com/office/drawing/2014/main" id="{73AFFA96-F3AC-80B7-1CD4-F5A090D3786D}"/>
              </a:ext>
            </a:extLst>
          </p:cNvPr>
          <p:cNvSpPr/>
          <p:nvPr/>
        </p:nvSpPr>
        <p:spPr>
          <a:xfrm>
            <a:off x="3657600" y="1752020"/>
            <a:ext cx="2611854" cy="4144008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rmAutofit/>
          </a:bodyPr>
          <a:lstStyle/>
          <a:p>
            <a:pPr lvl="1" indent="-45720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kern="1200">
                <a:latin typeface="+mj-lt"/>
              </a:rPr>
              <a:t>Adult Court Clinics</a:t>
            </a:r>
            <a:endParaRPr lang="en-US">
              <a:latin typeface="+mj-lt"/>
              <a:cs typeface="Calibri Light"/>
            </a:endParaRPr>
          </a:p>
          <a:p>
            <a:pPr lvl="1" indent="-45720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j-lt"/>
              </a:rPr>
              <a:t>Juvenile Court Clinics</a:t>
            </a:r>
            <a:endParaRPr lang="en-US">
              <a:latin typeface="+mj-lt"/>
              <a:cs typeface="Calibri Light"/>
            </a:endParaRPr>
          </a:p>
          <a:p>
            <a:pPr lvl="1" indent="-45720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j-lt"/>
              </a:rPr>
              <a:t>Specialty Court Clinics</a:t>
            </a:r>
            <a:endParaRPr lang="en-US">
              <a:latin typeface="+mj-lt"/>
              <a:cs typeface="Calibri Light"/>
            </a:endParaRPr>
          </a:p>
        </p:txBody>
      </p:sp>
      <p:sp>
        <p:nvSpPr>
          <p:cNvPr id="49" name="Freeform: Shape 6">
            <a:extLst>
              <a:ext uri="{FF2B5EF4-FFF2-40B4-BE49-F238E27FC236}">
                <a16:creationId xmlns:a16="http://schemas.microsoft.com/office/drawing/2014/main" id="{824154AA-DB39-D939-C8E4-3F6A41C84C1D}"/>
              </a:ext>
            </a:extLst>
          </p:cNvPr>
          <p:cNvSpPr/>
          <p:nvPr/>
        </p:nvSpPr>
        <p:spPr>
          <a:xfrm>
            <a:off x="6431984" y="668036"/>
            <a:ext cx="2553210" cy="1092186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rm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Calibri Light" panose="020F0302020204030204"/>
              </a:rPr>
              <a:t>Facility-Based Treatment</a:t>
            </a:r>
            <a:endParaRPr lang="en-US" b="1" kern="1200">
              <a:solidFill>
                <a:schemeClr val="tx1"/>
              </a:solidFill>
            </a:endParaRPr>
          </a:p>
        </p:txBody>
      </p:sp>
      <p:sp>
        <p:nvSpPr>
          <p:cNvPr id="50" name="Freeform: Shape 7">
            <a:extLst>
              <a:ext uri="{FF2B5EF4-FFF2-40B4-BE49-F238E27FC236}">
                <a16:creationId xmlns:a16="http://schemas.microsoft.com/office/drawing/2014/main" id="{C40C8EAC-EF44-1E4E-8128-F8622E10CB42}"/>
              </a:ext>
            </a:extLst>
          </p:cNvPr>
          <p:cNvSpPr/>
          <p:nvPr/>
        </p:nvSpPr>
        <p:spPr>
          <a:xfrm>
            <a:off x="6438390" y="1772079"/>
            <a:ext cx="2553210" cy="1629489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24836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rmAutofit/>
          </a:bodyPr>
          <a:lstStyle/>
          <a:p>
            <a:pPr lvl="1" indent="-45720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 sz="1600" kern="1200">
                <a:latin typeface="+mj-lt"/>
              </a:rPr>
              <a:t>Specialized clinicians to respond to court-ordered evaluation</a:t>
            </a:r>
            <a:endParaRPr lang="en-US" sz="16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 kern="12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 kern="12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>
              <a:latin typeface="+mj-lt"/>
              <a:cs typeface="Calibri Light"/>
            </a:endParaRPr>
          </a:p>
          <a:p>
            <a:pPr marL="285750" lvl="1" indent="-285750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600" kern="1200">
              <a:latin typeface="+mj-lt"/>
              <a:cs typeface="Calibri Light"/>
            </a:endParaRPr>
          </a:p>
          <a:p>
            <a:pPr marL="0" lvl="1" algn="l" defTabSz="12890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 kern="1200">
              <a:latin typeface="+mj-lt"/>
              <a:cs typeface="Calibri Light"/>
            </a:endParaRPr>
          </a:p>
        </p:txBody>
      </p:sp>
      <p:sp>
        <p:nvSpPr>
          <p:cNvPr id="8" name="Freeform: Shape 9">
            <a:extLst>
              <a:ext uri="{FF2B5EF4-FFF2-40B4-BE49-F238E27FC236}">
                <a16:creationId xmlns:a16="http://schemas.microsoft.com/office/drawing/2014/main" id="{26C254BA-2D35-A274-47C8-3BE5E032CF7D}"/>
              </a:ext>
            </a:extLst>
          </p:cNvPr>
          <p:cNvSpPr/>
          <p:nvPr/>
        </p:nvSpPr>
        <p:spPr>
          <a:xfrm>
            <a:off x="6438390" y="3401568"/>
            <a:ext cx="2553211" cy="647155"/>
          </a:xfrm>
          <a:custGeom>
            <a:avLst/>
            <a:gdLst>
              <a:gd name="connsiteX0" fmla="*/ 0 w 4395087"/>
              <a:gd name="connsiteY0" fmla="*/ 0 h 1065908"/>
              <a:gd name="connsiteX1" fmla="*/ 4395087 w 4395087"/>
              <a:gd name="connsiteY1" fmla="*/ 0 h 1065908"/>
              <a:gd name="connsiteX2" fmla="*/ 4395087 w 4395087"/>
              <a:gd name="connsiteY2" fmla="*/ 1065908 h 1065908"/>
              <a:gd name="connsiteX3" fmla="*/ 0 w 4395087"/>
              <a:gd name="connsiteY3" fmla="*/ 1065908 h 1065908"/>
              <a:gd name="connsiteX4" fmla="*/ 0 w 4395087"/>
              <a:gd name="connsiteY4" fmla="*/ 0 h 10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1065908">
                <a:moveTo>
                  <a:pt x="0" y="0"/>
                </a:moveTo>
                <a:lnTo>
                  <a:pt x="4395087" y="0"/>
                </a:lnTo>
                <a:lnTo>
                  <a:pt x="4395087" y="1065908"/>
                </a:lnTo>
                <a:lnTo>
                  <a:pt x="0" y="1065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117856" rIns="206248" bIns="117856" numCol="1" spcCol="1270" anchor="ctr" anchorCtr="0">
            <a:noAutofit/>
          </a:bodyPr>
          <a:lstStyle/>
          <a:p>
            <a:pPr marL="0" lvl="0" indent="0" algn="ctr" defTabSz="1289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>
                <a:solidFill>
                  <a:schemeClr val="tx1"/>
                </a:solidFill>
                <a:latin typeface="Calibri Light" panose="020F0302020204030204"/>
              </a:rPr>
              <a:t>Community Based Services</a:t>
            </a:r>
            <a:endParaRPr lang="en-US" b="1" kern="1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FF4D5E-1403-DDD3-E4DE-0EEDB51C54B1}"/>
              </a:ext>
            </a:extLst>
          </p:cNvPr>
          <p:cNvSpPr txBox="1"/>
          <p:nvPr/>
        </p:nvSpPr>
        <p:spPr>
          <a:xfrm>
            <a:off x="6443331" y="3845201"/>
            <a:ext cx="2531196" cy="2045175"/>
          </a:xfrm>
          <a:prstGeom prst="rect">
            <a:avLst/>
          </a:prstGeom>
          <a:solidFill>
            <a:schemeClr val="accent2">
              <a:alpha val="26171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>
              <a:latin typeface="+mj-lt"/>
            </a:endParaRPr>
          </a:p>
          <a:p>
            <a:pPr marL="285750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j-lt"/>
              </a:rPr>
              <a:t>Jail/Arrest Diversion</a:t>
            </a:r>
            <a:endParaRPr lang="en-US">
              <a:latin typeface="+mj-lt"/>
              <a:cs typeface="Calibri" panose="020F0502020204030204"/>
            </a:endParaRPr>
          </a:p>
          <a:p>
            <a:pPr marL="285750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j-lt"/>
              </a:rPr>
              <a:t>Forensic Transition Team</a:t>
            </a:r>
          </a:p>
          <a:p>
            <a:pPr marL="285750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800">
              <a:latin typeface="+mj-lt"/>
              <a:cs typeface="Calibri Light"/>
            </a:endParaRPr>
          </a:p>
          <a:p>
            <a:pPr marL="285750" indent="-28575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800">
              <a:latin typeface="+mj-lt"/>
              <a:cs typeface="Calibri Light"/>
            </a:endParaRPr>
          </a:p>
          <a:p>
            <a:pPr marL="285750" indent="-457200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kern="120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291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8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5">
            <a:extLst>
              <a:ext uri="{FF2B5EF4-FFF2-40B4-BE49-F238E27FC236}">
                <a16:creationId xmlns:a16="http://schemas.microsoft.com/office/drawing/2014/main" id="{85F84C02-88F5-1159-68C1-35EF97335241}"/>
              </a:ext>
            </a:extLst>
          </p:cNvPr>
          <p:cNvSpPr/>
          <p:nvPr/>
        </p:nvSpPr>
        <p:spPr>
          <a:xfrm>
            <a:off x="968870" y="2102073"/>
            <a:ext cx="7718895" cy="3553028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Autofit/>
          </a:bodyPr>
          <a:lstStyle/>
          <a:p>
            <a:pPr marL="930275" defTabSz="1289050">
              <a:lnSpc>
                <a:spcPct val="90000"/>
              </a:lnSpc>
              <a:spcAft>
                <a:spcPts val="600"/>
              </a:spcAft>
            </a:pPr>
            <a:r>
              <a:rPr lang="en-US" sz="2800">
                <a:ea typeface="+mn-lt"/>
                <a:cs typeface="+mn-lt"/>
              </a:rPr>
              <a:t>When an individual and their family:</a:t>
            </a:r>
          </a:p>
          <a:p>
            <a:pPr marL="1387475" indent="-457200" defTabSz="12890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Are living with a serious mental illness; and  </a:t>
            </a:r>
          </a:p>
          <a:p>
            <a:pPr marL="1387475" indent="-457200" defTabSz="1289050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the needs are not met by current resources </a:t>
            </a:r>
          </a:p>
          <a:p>
            <a:pPr marL="1539875" lvl="1" defTabSz="1289050"/>
            <a:r>
              <a:rPr lang="en-US" sz="2800">
                <a:ea typeface="+mn-lt"/>
                <a:cs typeface="+mn-lt"/>
              </a:rPr>
              <a:t>(commercial insurance, MassHealth, or other state agencies, e.g. DCF, schools, community programs, etc.) </a:t>
            </a:r>
          </a:p>
          <a:p>
            <a:pPr marL="1539875" lvl="1" defTabSz="1289050"/>
            <a:endParaRPr lang="en-US" sz="2800">
              <a:ea typeface="+mn-lt"/>
              <a:cs typeface="+mn-lt"/>
            </a:endParaRPr>
          </a:p>
          <a:p>
            <a:pPr marL="151765" indent="-228600" algn="l" defTabSz="1289050">
              <a:lnSpc>
                <a:spcPct val="90000"/>
              </a:lnSpc>
              <a:spcAft>
                <a:spcPts val="600"/>
              </a:spcAft>
              <a:buFont typeface="Arial,Sans-Serif"/>
              <a:buChar char="•"/>
            </a:pPr>
            <a:endParaRPr lang="en-US" sz="2800">
              <a:ea typeface="+mn-lt"/>
              <a:cs typeface="+mn-lt"/>
            </a:endParaRPr>
          </a:p>
          <a:p>
            <a:pPr marL="151765" indent="-228600" algn="l" defTabSz="1289050">
              <a:lnSpc>
                <a:spcPct val="90000"/>
              </a:lnSpc>
              <a:spcAft>
                <a:spcPts val="600"/>
              </a:spcAft>
              <a:buFont typeface="Arial,Sans-Serif"/>
              <a:buChar char="•"/>
            </a:pPr>
            <a:endParaRPr lang="en-US" sz="2800">
              <a:ea typeface="+mn-lt"/>
              <a:cs typeface="+mn-lt"/>
            </a:endParaRPr>
          </a:p>
          <a:p>
            <a:pPr marL="0" lvl="1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800">
              <a:latin typeface="+mj-lt"/>
              <a:cs typeface="Calibri Light"/>
            </a:endParaRPr>
          </a:p>
          <a:p>
            <a:pPr lvl="1" indent="-45720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2800" kern="1200">
              <a:latin typeface="+mj-lt"/>
              <a:cs typeface="Calibri Light"/>
            </a:endParaRPr>
          </a:p>
          <a:p>
            <a:pPr marL="0" lvl="1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400" kern="1200">
              <a:latin typeface="+mj-lt"/>
              <a:cs typeface="Calibri Light"/>
            </a:endParaRPr>
          </a:p>
          <a:p>
            <a:pPr marL="0" lvl="1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400">
              <a:latin typeface="+mj-lt"/>
              <a:cs typeface="Calibri Light" panose="020F0302020204030204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2FEADB0-4597-954F-9C63-7BB2B621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ea typeface="+mj-lt"/>
                <a:cs typeface="+mj-lt"/>
              </a:rPr>
              <a:t>When should someone apply for DMH Specialized Services?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42806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FFFFFF"/>
                </a:solidFill>
                <a:latin typeface="Calibri"/>
                <a:cs typeface="Calibri"/>
              </a:rPr>
              <a:t>Accessing DMH Specialized Services</a:t>
            </a:r>
            <a:endParaRPr lang="en-US" sz="3600" b="1">
              <a:solidFill>
                <a:srgbClr val="FFFFFF"/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40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0C5B8-590E-647C-4A76-D264B544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631825"/>
            <a:ext cx="5179868" cy="5504656"/>
          </a:xfrm>
        </p:spPr>
        <p:txBody>
          <a:bodyPr anchor="ctr">
            <a:noAutofit/>
          </a:bodyPr>
          <a:lstStyle/>
          <a:p>
            <a:pPr marL="11906" indent="0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1800" b="1" u="sng">
                <a:latin typeface="+mj-lt"/>
                <a:ea typeface="+mn-lt"/>
                <a:cs typeface="+mn-lt"/>
              </a:rPr>
              <a:t>Clinical Determination</a:t>
            </a:r>
            <a:endParaRPr lang="en-US" sz="1800">
              <a:latin typeface="+mj-lt"/>
            </a:endParaRPr>
          </a:p>
          <a:p>
            <a:pPr marL="266700" indent="-153353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>
                <a:latin typeface="+mj-lt"/>
                <a:ea typeface="+mn-lt"/>
                <a:cs typeface="+mn-lt"/>
              </a:rPr>
              <a:t>Confirm that the person has a </a:t>
            </a:r>
            <a:r>
              <a:rPr lang="en-US" sz="1800" u="sng">
                <a:latin typeface="+mj-lt"/>
                <a:ea typeface="+mn-lt"/>
                <a:cs typeface="+mn-lt"/>
              </a:rPr>
              <a:t>qualifying diagnosis</a:t>
            </a:r>
            <a:r>
              <a:rPr lang="en-US" sz="1800">
                <a:latin typeface="+mj-lt"/>
                <a:ea typeface="+mn-lt"/>
                <a:cs typeface="+mn-lt"/>
              </a:rPr>
              <a:t>*;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ea typeface="+mn-lt"/>
              <a:cs typeface="+mn-lt"/>
            </a:endParaRPr>
          </a:p>
          <a:p>
            <a:pPr marL="266700" indent="-153353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>
                <a:latin typeface="+mj-lt"/>
                <a:ea typeface="+mn-lt"/>
                <a:cs typeface="+mn-lt"/>
              </a:rPr>
              <a:t>Identify urgent needs; and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ea typeface="+mn-lt"/>
              <a:cs typeface="+mn-lt"/>
            </a:endParaRPr>
          </a:p>
          <a:p>
            <a:pPr marL="266700" indent="-153353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>
                <a:latin typeface="+mj-lt"/>
                <a:ea typeface="+mn-lt"/>
                <a:cs typeface="+mn-lt"/>
              </a:rPr>
              <a:t>Support navigation to other needed resources.</a:t>
            </a:r>
          </a:p>
          <a:p>
            <a:pPr marL="354806" lvl="1" indent="-88106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1800">
                <a:latin typeface="+mj-lt"/>
                <a:ea typeface="+mn-lt"/>
                <a:cs typeface="+mn-lt"/>
              </a:rPr>
              <a:t>*Qualifying diagnoses include: Schizophrenia and other psychotic disorders, Major Mood Disorders, Anxiety Disorders, Dissociative Disorders, Eating Disorders, Borderline Personality)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cs typeface="Calibri"/>
            </a:endParaRPr>
          </a:p>
          <a:p>
            <a:pPr marL="266700" indent="-153353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>
                <a:latin typeface="+mj-lt"/>
                <a:ea typeface="+mn-lt"/>
                <a:cs typeface="+mn-lt"/>
              </a:rPr>
              <a:t>Determine </a:t>
            </a:r>
            <a:r>
              <a:rPr lang="en-US" sz="1800" u="sng">
                <a:latin typeface="+mj-lt"/>
                <a:ea typeface="+mn-lt"/>
                <a:cs typeface="+mn-lt"/>
              </a:rPr>
              <a:t>functional impairment</a:t>
            </a:r>
            <a:r>
              <a:rPr lang="en-US" sz="1800">
                <a:latin typeface="+mj-lt"/>
                <a:ea typeface="+mn-lt"/>
                <a:cs typeface="+mn-lt"/>
              </a:rPr>
              <a:t> in multiple domains due to qualifying diagnosis*</a:t>
            </a:r>
            <a:endParaRPr lang="en-US" sz="1800">
              <a:latin typeface="+mj-lt"/>
              <a:cs typeface="Calibri" panose="020F0502020204030204"/>
            </a:endParaRPr>
          </a:p>
          <a:p>
            <a:pPr marL="354806" lvl="1" indent="-88106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1800">
                <a:latin typeface="+mj-lt"/>
                <a:ea typeface="+mn-lt"/>
                <a:cs typeface="Calibri" panose="020F0502020204030204"/>
              </a:rPr>
              <a:t>*</a:t>
            </a:r>
            <a:r>
              <a:rPr lang="en-US" sz="1800">
                <a:latin typeface="+mj-lt"/>
                <a:ea typeface="+mn-lt"/>
                <a:cs typeface="+mn-lt"/>
              </a:rPr>
              <a:t>For youth must have a serious emotional disturbance which is the primary cause of the functional impairment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cs typeface="Calibri"/>
            </a:endParaRPr>
          </a:p>
          <a:p>
            <a:pPr marL="266700" indent="-153353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 u="sng">
                <a:latin typeface="+mj-lt"/>
                <a:ea typeface="+mn-lt"/>
                <a:cs typeface="+mn-lt"/>
              </a:rPr>
              <a:t>Establish duration</a:t>
            </a:r>
            <a:r>
              <a:rPr lang="en-US" sz="1800">
                <a:latin typeface="+mj-lt"/>
                <a:ea typeface="+mn-lt"/>
                <a:cs typeface="+mn-lt"/>
              </a:rPr>
              <a:t>-has lasted for at least one year or is expected to last one year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8861A1-7609-79FC-54DC-1F8ACD3913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268" y="6000515"/>
            <a:ext cx="609600" cy="53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FFFFFF"/>
                </a:solidFill>
                <a:latin typeface="Calibri"/>
                <a:cs typeface="Calibri"/>
              </a:rPr>
              <a:t>Accessing DMH Specialized Services</a:t>
            </a:r>
            <a:endParaRPr lang="en-US" sz="3600" b="1">
              <a:solidFill>
                <a:srgbClr val="FFFFFF"/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40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DAAC596D-3A52-F2B8-9808-A01EA8ADF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588" y="632222"/>
            <a:ext cx="5180012" cy="5503862"/>
          </a:xfrm>
        </p:spPr>
        <p:txBody>
          <a:bodyPr anchor="ctr">
            <a:noAutofit/>
          </a:bodyPr>
          <a:lstStyle/>
          <a:p>
            <a:pPr marL="0" indent="11906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000" b="1" u="sng">
                <a:latin typeface="+mj-lt"/>
                <a:cs typeface="Calibri"/>
              </a:rPr>
              <a:t>Needs and Means</a:t>
            </a:r>
          </a:p>
          <a:p>
            <a:pPr marL="266700" indent="-178594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000">
                <a:latin typeface="+mj-lt"/>
                <a:cs typeface="Calibri"/>
              </a:rPr>
              <a:t>Identifies the specialized services that the person needs and</a:t>
            </a:r>
            <a:br>
              <a:rPr lang="en-US" sz="2000">
                <a:latin typeface="+mj-lt"/>
                <a:cs typeface="Calibri"/>
              </a:rPr>
            </a:br>
            <a:endParaRPr lang="en-US" sz="2000">
              <a:latin typeface="+mj-lt"/>
              <a:cs typeface="Calibri"/>
            </a:endParaRPr>
          </a:p>
          <a:p>
            <a:pPr marL="266700" indent="-178594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000">
                <a:latin typeface="+mj-lt"/>
                <a:cs typeface="Calibri"/>
              </a:rPr>
              <a:t>Confirms that these needs can’t be met by other available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90817A-E15D-8A41-61B7-0D68D7274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268" y="6000515"/>
            <a:ext cx="609600" cy="53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7266-BCC9-D4E7-ED9C-11FFFACA0F40}"/>
              </a:ext>
            </a:extLst>
          </p:cNvPr>
          <p:cNvSpPr txBox="1">
            <a:spLocks/>
          </p:cNvSpPr>
          <p:nvPr/>
        </p:nvSpPr>
        <p:spPr>
          <a:xfrm>
            <a:off x="-10610" y="2743200"/>
            <a:ext cx="4811210" cy="112530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41CB7599-9082-C4DF-D128-FC34A9745D17}"/>
              </a:ext>
            </a:extLst>
          </p:cNvPr>
          <p:cNvSpPr/>
          <p:nvPr/>
        </p:nvSpPr>
        <p:spPr>
          <a:xfrm>
            <a:off x="6324600" y="1829946"/>
            <a:ext cx="1295400" cy="1827654"/>
          </a:xfrm>
          <a:prstGeom prst="wedgeRoundRectCallou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sx="111028" sy="111028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>
                <a:latin typeface="JasmineUPC" panose="02020603050405020304" pitchFamily="18" charset="-34"/>
                <a:cs typeface="JasmineUPC" panose="02020603050405020304" pitchFamily="18" charset="-34"/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736183CA-FD8D-6E2D-6F1D-36983388A030}"/>
              </a:ext>
            </a:extLst>
          </p:cNvPr>
          <p:cNvSpPr/>
          <p:nvPr/>
        </p:nvSpPr>
        <p:spPr>
          <a:xfrm>
            <a:off x="4267200" y="2819400"/>
            <a:ext cx="2146340" cy="1609755"/>
          </a:xfrm>
          <a:prstGeom prst="wedgeRoundRectCallou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sx="111028" sy="111028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>
                <a:latin typeface="JasmineUPC" panose="02020603050405020304" pitchFamily="18" charset="-34"/>
                <a:cs typeface="JasmineUPC" panose="02020603050405020304" pitchFamily="18" charset="-34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39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4ADBB87-B6A5-9D64-6A34-2C78718FC8E5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JasmineUPC"/>
                <a:cs typeface="JasmineUPC"/>
              </a:rPr>
              <a:t>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8D273-B80A-025D-E66A-DCFD2A7837AB}"/>
              </a:ext>
            </a:extLst>
          </p:cNvPr>
          <p:cNvSpPr txBox="1"/>
          <p:nvPr/>
        </p:nvSpPr>
        <p:spPr>
          <a:xfrm>
            <a:off x="1905000" y="2209800"/>
            <a:ext cx="7003868" cy="20467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/>
              <a:t>Contact Information by Area 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/>
              <a:t>Program and Service Descriptions 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/>
              <a:t>Links to other DMH Resources</a:t>
            </a:r>
          </a:p>
          <a:p>
            <a:pPr>
              <a:spcAft>
                <a:spcPts val="6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8814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" name="Rectangle 117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Google Shape;113;p3"/>
          <p:cNvSpPr txBox="1">
            <a:spLocks noGrp="1"/>
          </p:cNvSpPr>
          <p:nvPr>
            <p:ph type="title" idx="4294967295"/>
          </p:nvPr>
        </p:nvSpPr>
        <p:spPr>
          <a:xfrm>
            <a:off x="628650" y="557188"/>
            <a:ext cx="3714750" cy="5569291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lnSpc>
                <a:spcPct val="90000"/>
              </a:lnSpc>
              <a:buClr>
                <a:srgbClr val="0C0C0C"/>
              </a:buClr>
              <a:buSzPts val="4400"/>
            </a:pP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0B7C3A2-3F59-2E82-C08A-4370630AF9E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7B1B0C1F-61C5-2BFC-A244-F9113F78F042}"/>
              </a:ext>
            </a:extLst>
          </p:cNvPr>
          <p:cNvSpPr/>
          <p:nvPr/>
        </p:nvSpPr>
        <p:spPr>
          <a:xfrm>
            <a:off x="4574286" y="622463"/>
            <a:ext cx="394335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625D8FA-1EDC-57F4-02B0-77EBD272B0D0}"/>
              </a:ext>
            </a:extLst>
          </p:cNvPr>
          <p:cNvSpPr/>
          <p:nvPr/>
        </p:nvSpPr>
        <p:spPr>
          <a:xfrm>
            <a:off x="4574286" y="622463"/>
            <a:ext cx="3943350" cy="1100668"/>
          </a:xfrm>
          <a:custGeom>
            <a:avLst/>
            <a:gdLst>
              <a:gd name="connsiteX0" fmla="*/ 0 w 3943350"/>
              <a:gd name="connsiteY0" fmla="*/ 0 h 1100668"/>
              <a:gd name="connsiteX1" fmla="*/ 3943350 w 3943350"/>
              <a:gd name="connsiteY1" fmla="*/ 0 h 1100668"/>
              <a:gd name="connsiteX2" fmla="*/ 3943350 w 3943350"/>
              <a:gd name="connsiteY2" fmla="*/ 1100668 h 1100668"/>
              <a:gd name="connsiteX3" fmla="*/ 0 w 3943350"/>
              <a:gd name="connsiteY3" fmla="*/ 1100668 h 1100668"/>
              <a:gd name="connsiteX4" fmla="*/ 0 w 3943350"/>
              <a:gd name="connsiteY4" fmla="*/ 0 h 110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1100668">
                <a:moveTo>
                  <a:pt x="0" y="0"/>
                </a:moveTo>
                <a:lnTo>
                  <a:pt x="3943350" y="0"/>
                </a:lnTo>
                <a:lnTo>
                  <a:pt x="3943350" y="1100668"/>
                </a:lnTo>
                <a:lnTo>
                  <a:pt x="0" y="1100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+mj-lt"/>
              </a:rPr>
              <a:t>Commonwealth Mental Health Authority</a:t>
            </a: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1198CBC2-164E-27A9-F101-07F7765C4086}"/>
              </a:ext>
            </a:extLst>
          </p:cNvPr>
          <p:cNvSpPr/>
          <p:nvPr/>
        </p:nvSpPr>
        <p:spPr>
          <a:xfrm>
            <a:off x="4574286" y="1723132"/>
            <a:ext cx="39433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D3E69B1-EBC6-B40E-4A56-A271E8AA2A69}"/>
              </a:ext>
            </a:extLst>
          </p:cNvPr>
          <p:cNvSpPr/>
          <p:nvPr/>
        </p:nvSpPr>
        <p:spPr>
          <a:xfrm>
            <a:off x="4574286" y="1723132"/>
            <a:ext cx="3943350" cy="1100668"/>
          </a:xfrm>
          <a:custGeom>
            <a:avLst/>
            <a:gdLst>
              <a:gd name="connsiteX0" fmla="*/ 0 w 3943350"/>
              <a:gd name="connsiteY0" fmla="*/ 0 h 1100668"/>
              <a:gd name="connsiteX1" fmla="*/ 3943350 w 3943350"/>
              <a:gd name="connsiteY1" fmla="*/ 0 h 1100668"/>
              <a:gd name="connsiteX2" fmla="*/ 3943350 w 3943350"/>
              <a:gd name="connsiteY2" fmla="*/ 1100668 h 1100668"/>
              <a:gd name="connsiteX3" fmla="*/ 0 w 3943350"/>
              <a:gd name="connsiteY3" fmla="*/ 1100668 h 1100668"/>
              <a:gd name="connsiteX4" fmla="*/ 0 w 3943350"/>
              <a:gd name="connsiteY4" fmla="*/ 0 h 110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1100668">
                <a:moveTo>
                  <a:pt x="0" y="0"/>
                </a:moveTo>
                <a:lnTo>
                  <a:pt x="3943350" y="0"/>
                </a:lnTo>
                <a:lnTo>
                  <a:pt x="3943350" y="1100668"/>
                </a:lnTo>
                <a:lnTo>
                  <a:pt x="0" y="1100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+mj-lt"/>
              </a:rPr>
              <a:t>Serves approximately 29,000 individuals every year</a:t>
            </a: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61F0DA89-1845-0A05-AB35-F70EB3E8FA6D}"/>
              </a:ext>
            </a:extLst>
          </p:cNvPr>
          <p:cNvSpPr/>
          <p:nvPr/>
        </p:nvSpPr>
        <p:spPr>
          <a:xfrm>
            <a:off x="4574286" y="2823801"/>
            <a:ext cx="394335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C284035-C494-993A-BD22-B299E4D5C607}"/>
              </a:ext>
            </a:extLst>
          </p:cNvPr>
          <p:cNvSpPr/>
          <p:nvPr/>
        </p:nvSpPr>
        <p:spPr>
          <a:xfrm>
            <a:off x="4574286" y="2823801"/>
            <a:ext cx="3943350" cy="1100668"/>
          </a:xfrm>
          <a:custGeom>
            <a:avLst/>
            <a:gdLst>
              <a:gd name="connsiteX0" fmla="*/ 0 w 3943350"/>
              <a:gd name="connsiteY0" fmla="*/ 0 h 1100668"/>
              <a:gd name="connsiteX1" fmla="*/ 3943350 w 3943350"/>
              <a:gd name="connsiteY1" fmla="*/ 0 h 1100668"/>
              <a:gd name="connsiteX2" fmla="*/ 3943350 w 3943350"/>
              <a:gd name="connsiteY2" fmla="*/ 1100668 h 1100668"/>
              <a:gd name="connsiteX3" fmla="*/ 0 w 3943350"/>
              <a:gd name="connsiteY3" fmla="*/ 1100668 h 1100668"/>
              <a:gd name="connsiteX4" fmla="*/ 0 w 3943350"/>
              <a:gd name="connsiteY4" fmla="*/ 0 h 110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1100668">
                <a:moveTo>
                  <a:pt x="0" y="0"/>
                </a:moveTo>
                <a:lnTo>
                  <a:pt x="3943350" y="0"/>
                </a:lnTo>
                <a:lnTo>
                  <a:pt x="3943350" y="1100668"/>
                </a:lnTo>
                <a:lnTo>
                  <a:pt x="0" y="1100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+mj-lt"/>
              </a:rPr>
              <a:t>Employs 3,300 staff</a:t>
            </a: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ED59D364-07F9-1C64-C7DD-E1E16DB5B8B3}"/>
              </a:ext>
            </a:extLst>
          </p:cNvPr>
          <p:cNvSpPr/>
          <p:nvPr/>
        </p:nvSpPr>
        <p:spPr>
          <a:xfrm>
            <a:off x="4574286" y="3924470"/>
            <a:ext cx="39433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DACB73E-2947-C6E6-0B4F-5AA12EC9A671}"/>
              </a:ext>
            </a:extLst>
          </p:cNvPr>
          <p:cNvSpPr/>
          <p:nvPr/>
        </p:nvSpPr>
        <p:spPr>
          <a:xfrm>
            <a:off x="4574286" y="3924470"/>
            <a:ext cx="3943350" cy="1100668"/>
          </a:xfrm>
          <a:custGeom>
            <a:avLst/>
            <a:gdLst>
              <a:gd name="connsiteX0" fmla="*/ 0 w 3943350"/>
              <a:gd name="connsiteY0" fmla="*/ 0 h 1100668"/>
              <a:gd name="connsiteX1" fmla="*/ 3943350 w 3943350"/>
              <a:gd name="connsiteY1" fmla="*/ 0 h 1100668"/>
              <a:gd name="connsiteX2" fmla="*/ 3943350 w 3943350"/>
              <a:gd name="connsiteY2" fmla="*/ 1100668 h 1100668"/>
              <a:gd name="connsiteX3" fmla="*/ 0 w 3943350"/>
              <a:gd name="connsiteY3" fmla="*/ 1100668 h 1100668"/>
              <a:gd name="connsiteX4" fmla="*/ 0 w 3943350"/>
              <a:gd name="connsiteY4" fmla="*/ 0 h 110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1100668">
                <a:moveTo>
                  <a:pt x="0" y="0"/>
                </a:moveTo>
                <a:lnTo>
                  <a:pt x="3943350" y="0"/>
                </a:lnTo>
                <a:lnTo>
                  <a:pt x="3943350" y="1100668"/>
                </a:lnTo>
                <a:lnTo>
                  <a:pt x="0" y="1100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+mj-lt"/>
              </a:rPr>
              <a:t>Annual operating budget of $1B. </a:t>
            </a: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40CC3F8D-F995-5E02-E8A7-FA28F8829EF6}"/>
              </a:ext>
            </a:extLst>
          </p:cNvPr>
          <p:cNvSpPr/>
          <p:nvPr/>
        </p:nvSpPr>
        <p:spPr>
          <a:xfrm>
            <a:off x="4574286" y="5025139"/>
            <a:ext cx="394335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9B9E018-13C9-A1EA-43C5-6580B8943C5C}"/>
              </a:ext>
            </a:extLst>
          </p:cNvPr>
          <p:cNvSpPr/>
          <p:nvPr/>
        </p:nvSpPr>
        <p:spPr>
          <a:xfrm>
            <a:off x="4570856" y="5026484"/>
            <a:ext cx="3943350" cy="1100668"/>
          </a:xfrm>
          <a:custGeom>
            <a:avLst/>
            <a:gdLst>
              <a:gd name="connsiteX0" fmla="*/ 0 w 3943350"/>
              <a:gd name="connsiteY0" fmla="*/ 0 h 1100668"/>
              <a:gd name="connsiteX1" fmla="*/ 3943350 w 3943350"/>
              <a:gd name="connsiteY1" fmla="*/ 0 h 1100668"/>
              <a:gd name="connsiteX2" fmla="*/ 3943350 w 3943350"/>
              <a:gd name="connsiteY2" fmla="*/ 1100668 h 1100668"/>
              <a:gd name="connsiteX3" fmla="*/ 0 w 3943350"/>
              <a:gd name="connsiteY3" fmla="*/ 1100668 h 1100668"/>
              <a:gd name="connsiteX4" fmla="*/ 0 w 3943350"/>
              <a:gd name="connsiteY4" fmla="*/ 0 h 110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1100668">
                <a:moveTo>
                  <a:pt x="0" y="0"/>
                </a:moveTo>
                <a:lnTo>
                  <a:pt x="3943350" y="0"/>
                </a:lnTo>
                <a:lnTo>
                  <a:pt x="3943350" y="1100668"/>
                </a:lnTo>
                <a:lnTo>
                  <a:pt x="0" y="1100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tx1"/>
                </a:solidFill>
                <a:latin typeface="+mj-lt"/>
              </a:rPr>
              <a:t>Operates and procures services for both Adults and Children/families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2C43FA3-4F4F-F75F-83D2-680DBD65A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64" y="2001896"/>
            <a:ext cx="3107436" cy="274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8" descr="Map&#10;&#10;Description automatically generated">
            <a:extLst>
              <a:ext uri="{FF2B5EF4-FFF2-40B4-BE49-F238E27FC236}">
                <a16:creationId xmlns:a16="http://schemas.microsoft.com/office/drawing/2014/main" id="{309677EC-F149-8E07-F4AE-8E2B509FB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93000"/>
          </a:blip>
          <a:srcRect b="7787"/>
          <a:stretch/>
        </p:blipFill>
        <p:spPr>
          <a:xfrm>
            <a:off x="15" y="857257"/>
            <a:ext cx="9143985" cy="514349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42FEFB-1B4C-061F-D4CA-833BF995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12FD0F-6545-E1BF-8B09-18A54C204C01}"/>
              </a:ext>
            </a:extLst>
          </p:cNvPr>
          <p:cNvSpPr/>
          <p:nvPr/>
        </p:nvSpPr>
        <p:spPr>
          <a:xfrm>
            <a:off x="3324833" y="3257550"/>
            <a:ext cx="1271588" cy="1200150"/>
          </a:xfrm>
          <a:prstGeom prst="ellipse">
            <a:avLst/>
          </a:prstGeom>
          <a:ln>
            <a:solidFill>
              <a:srgbClr val="A8DB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/>
              <a:t>Central Mass (CMA)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5D7442-5424-22F5-94EF-369F26BC5877}"/>
              </a:ext>
            </a:extLst>
          </p:cNvPr>
          <p:cNvSpPr/>
          <p:nvPr/>
        </p:nvSpPr>
        <p:spPr>
          <a:xfrm>
            <a:off x="550076" y="3000375"/>
            <a:ext cx="1271588" cy="1200150"/>
          </a:xfrm>
          <a:prstGeom prst="ellipse">
            <a:avLst/>
          </a:prstGeom>
          <a:ln>
            <a:solidFill>
              <a:srgbClr val="14C0D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/>
              <a:t>Western Mass (WMA)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91D2C0-198F-972E-BAE1-63D10ADEE76A}"/>
              </a:ext>
            </a:extLst>
          </p:cNvPr>
          <p:cNvSpPr/>
          <p:nvPr/>
        </p:nvSpPr>
        <p:spPr>
          <a:xfrm>
            <a:off x="7793831" y="2400300"/>
            <a:ext cx="1271588" cy="1200150"/>
          </a:xfrm>
          <a:prstGeom prst="ellipse">
            <a:avLst/>
          </a:prstGeom>
          <a:ln>
            <a:solidFill>
              <a:srgbClr val="F6B33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/>
              <a:t>Metro Boston (MBA)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DEC37C-D2B1-1B6D-CE90-8806180D3497}"/>
              </a:ext>
            </a:extLst>
          </p:cNvPr>
          <p:cNvSpPr/>
          <p:nvPr/>
        </p:nvSpPr>
        <p:spPr>
          <a:xfrm>
            <a:off x="7015162" y="4424363"/>
            <a:ext cx="1271588" cy="1200150"/>
          </a:xfrm>
          <a:prstGeom prst="ellipse">
            <a:avLst/>
          </a:prstGeom>
          <a:ln>
            <a:solidFill>
              <a:srgbClr val="E31D1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/>
              <a:t>South-eastern Mass (SEA)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0C915-C8D0-BBB7-29D5-F34B07BB3808}"/>
              </a:ext>
            </a:extLst>
          </p:cNvPr>
          <p:cNvSpPr/>
          <p:nvPr/>
        </p:nvSpPr>
        <p:spPr>
          <a:xfrm>
            <a:off x="4929189" y="957263"/>
            <a:ext cx="1271588" cy="120015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/>
              <a:t>North-eastern Mass (NEA)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0873EA40-588D-03BA-81D8-3B5C1787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r>
              <a:rPr lang="en-US" sz="4000"/>
              <a:t>5 Geographic Areas across Massachusetts</a:t>
            </a:r>
          </a:p>
        </p:txBody>
      </p:sp>
    </p:spTree>
    <p:extLst>
      <p:ext uri="{BB962C8B-B14F-4D97-AF65-F5344CB8AC3E}">
        <p14:creationId xmlns:p14="http://schemas.microsoft.com/office/powerpoint/2010/main" val="351504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DMH Serves two primary roles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483C40-078B-9284-21C3-8BC02B8F3E55}"/>
              </a:ext>
            </a:extLst>
          </p:cNvPr>
          <p:cNvSpPr txBox="1"/>
          <p:nvPr/>
        </p:nvSpPr>
        <p:spPr>
          <a:xfrm>
            <a:off x="1447801" y="1847556"/>
            <a:ext cx="1371599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pPr algn="l"/>
            <a:r>
              <a:rPr lang="en-US" sz="2100">
                <a:cs typeface="Calibri"/>
              </a:rPr>
              <a:t>Serving</a:t>
            </a: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A3945-F3AB-5B54-E104-A967576AFBD2}"/>
              </a:ext>
            </a:extLst>
          </p:cNvPr>
          <p:cNvSpPr txBox="1"/>
          <p:nvPr/>
        </p:nvSpPr>
        <p:spPr>
          <a:xfrm>
            <a:off x="1447801" y="4029886"/>
            <a:ext cx="1371600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pPr algn="l"/>
            <a:r>
              <a:rPr lang="en-US" sz="2100">
                <a:cs typeface="Calibri"/>
              </a:rPr>
              <a:t>Delivering</a:t>
            </a: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5BE9DF-B396-3B28-1602-E28F98DD839E}"/>
              </a:ext>
            </a:extLst>
          </p:cNvPr>
          <p:cNvSpPr txBox="1"/>
          <p:nvPr/>
        </p:nvSpPr>
        <p:spPr>
          <a:xfrm>
            <a:off x="2819400" y="1711657"/>
            <a:ext cx="3813208" cy="1869743"/>
          </a:xfrm>
          <a:prstGeom prst="rect">
            <a:avLst/>
          </a:prstGeom>
          <a:solidFill>
            <a:schemeClr val="accent4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57213" lvl="1" indent="-214313">
              <a:buFont typeface="Arial"/>
              <a:buChar char="•"/>
            </a:pPr>
            <a:endParaRPr lang="en-US" sz="1350">
              <a:ea typeface="+mn-lt"/>
              <a:cs typeface="+mn-lt"/>
            </a:endParaRPr>
          </a:p>
          <a:p>
            <a:pPr marL="342900" lvl="1"/>
            <a:endParaRPr lang="en-US" sz="1350">
              <a:ea typeface="+mn-lt"/>
              <a:cs typeface="+mn-lt"/>
            </a:endParaRPr>
          </a:p>
          <a:p>
            <a:pPr marL="557213" lvl="1" indent="-214313">
              <a:buFont typeface="Arial"/>
              <a:buChar char="•"/>
            </a:pPr>
            <a:r>
              <a:rPr lang="en-US" sz="2100">
                <a:solidFill>
                  <a:schemeClr val="bg1"/>
                </a:solidFill>
                <a:ea typeface="+mn-lt"/>
                <a:cs typeface="+mn-lt"/>
              </a:rPr>
              <a:t>Serving as the Commonwealth’s Mental Health Authority</a:t>
            </a:r>
            <a:endParaRPr lang="en-US" sz="2100">
              <a:solidFill>
                <a:schemeClr val="bg1"/>
              </a:solidFill>
              <a:cs typeface="Calibri"/>
            </a:endParaRPr>
          </a:p>
          <a:p>
            <a:endParaRPr lang="en-US" sz="1350">
              <a:cs typeface="Calibri"/>
            </a:endParaRPr>
          </a:p>
          <a:p>
            <a:endParaRPr lang="en-US" sz="135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4A9B3-ED68-5A2C-6D4B-E2704109CA08}"/>
              </a:ext>
            </a:extLst>
          </p:cNvPr>
          <p:cNvSpPr txBox="1"/>
          <p:nvPr/>
        </p:nvSpPr>
        <p:spPr>
          <a:xfrm>
            <a:off x="2819400" y="3886200"/>
            <a:ext cx="3813207" cy="23083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57213" lvl="1" indent="-214313">
              <a:buFont typeface="Arial"/>
              <a:buChar char="•"/>
            </a:pPr>
            <a:endParaRPr lang="en-US" sz="1350">
              <a:ea typeface="+mn-lt"/>
              <a:cs typeface="+mn-lt"/>
            </a:endParaRPr>
          </a:p>
          <a:p>
            <a:pPr marL="557213" lvl="1" indent="-214313">
              <a:buFont typeface="Arial"/>
              <a:buChar char="•"/>
            </a:pPr>
            <a:endParaRPr lang="en-US" sz="1350">
              <a:ea typeface="+mn-lt"/>
              <a:cs typeface="+mn-lt"/>
            </a:endParaRPr>
          </a:p>
          <a:p>
            <a:pPr marL="557213" lvl="1" indent="-214313">
              <a:buFont typeface="Arial"/>
              <a:buChar char="•"/>
            </a:pPr>
            <a:r>
              <a:rPr lang="en-US" sz="2100">
                <a:solidFill>
                  <a:schemeClr val="bg1"/>
                </a:solidFill>
                <a:ea typeface="+mn-lt"/>
                <a:cs typeface="+mn-lt"/>
              </a:rPr>
              <a:t>Delivering specialized services for adults and children with the most serious behavioral health needs</a:t>
            </a:r>
            <a:endParaRPr lang="en-US" sz="2100">
              <a:solidFill>
                <a:schemeClr val="bg1"/>
              </a:solidFill>
              <a:cs typeface="Calibri"/>
            </a:endParaRPr>
          </a:p>
          <a:p>
            <a:pPr marL="557213" lvl="1" indent="-214313">
              <a:buFont typeface="Arial"/>
              <a:buChar char="•"/>
            </a:pPr>
            <a:endParaRPr lang="en-US" sz="135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84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EE54238-FED2-CB50-7277-9D54BB441B0E}"/>
              </a:ext>
            </a:extLst>
          </p:cNvPr>
          <p:cNvSpPr txBox="1">
            <a:spLocks/>
          </p:cNvSpPr>
          <p:nvPr/>
        </p:nvSpPr>
        <p:spPr>
          <a:xfrm>
            <a:off x="139860" y="449986"/>
            <a:ext cx="9004140" cy="46441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JasmineUPC" panose="02020603050405020304" pitchFamily="18" charset="-34"/>
                <a:ea typeface="+mj-ea"/>
                <a:cs typeface="JasmineUPC" panose="02020603050405020304" pitchFamily="18" charset="-34"/>
              </a:defRPr>
            </a:lvl1pPr>
          </a:lstStyle>
          <a:p>
            <a:r>
              <a:rPr lang="en-US" sz="4000">
                <a:latin typeface="JasmineUPC"/>
                <a:cs typeface="JasmineUPC"/>
              </a:rPr>
              <a:t>As the Commonwealth’s Mental Health Authority, DMH: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E18DD17-ACE8-5B82-A6BF-7C46996D3A4E}"/>
              </a:ext>
            </a:extLst>
          </p:cNvPr>
          <p:cNvSpPr/>
          <p:nvPr/>
        </p:nvSpPr>
        <p:spPr>
          <a:xfrm>
            <a:off x="1524000" y="1219200"/>
            <a:ext cx="5791200" cy="1209780"/>
          </a:xfrm>
          <a:custGeom>
            <a:avLst/>
            <a:gdLst>
              <a:gd name="connsiteX0" fmla="*/ 0 w 5791200"/>
              <a:gd name="connsiteY0" fmla="*/ 201634 h 1209780"/>
              <a:gd name="connsiteX1" fmla="*/ 201634 w 5791200"/>
              <a:gd name="connsiteY1" fmla="*/ 0 h 1209780"/>
              <a:gd name="connsiteX2" fmla="*/ 5589566 w 5791200"/>
              <a:gd name="connsiteY2" fmla="*/ 0 h 1209780"/>
              <a:gd name="connsiteX3" fmla="*/ 5791200 w 5791200"/>
              <a:gd name="connsiteY3" fmla="*/ 201634 h 1209780"/>
              <a:gd name="connsiteX4" fmla="*/ 5791200 w 5791200"/>
              <a:gd name="connsiteY4" fmla="*/ 1008146 h 1209780"/>
              <a:gd name="connsiteX5" fmla="*/ 5589566 w 5791200"/>
              <a:gd name="connsiteY5" fmla="*/ 1209780 h 1209780"/>
              <a:gd name="connsiteX6" fmla="*/ 201634 w 5791200"/>
              <a:gd name="connsiteY6" fmla="*/ 1209780 h 1209780"/>
              <a:gd name="connsiteX7" fmla="*/ 0 w 5791200"/>
              <a:gd name="connsiteY7" fmla="*/ 1008146 h 1209780"/>
              <a:gd name="connsiteX8" fmla="*/ 0 w 5791200"/>
              <a:gd name="connsiteY8" fmla="*/ 201634 h 120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1200" h="1209780">
                <a:moveTo>
                  <a:pt x="0" y="201634"/>
                </a:moveTo>
                <a:cubicBezTo>
                  <a:pt x="0" y="90275"/>
                  <a:pt x="90275" y="0"/>
                  <a:pt x="201634" y="0"/>
                </a:cubicBezTo>
                <a:lnTo>
                  <a:pt x="5589566" y="0"/>
                </a:lnTo>
                <a:cubicBezTo>
                  <a:pt x="5700925" y="0"/>
                  <a:pt x="5791200" y="90275"/>
                  <a:pt x="5791200" y="201634"/>
                </a:cubicBezTo>
                <a:lnTo>
                  <a:pt x="5791200" y="1008146"/>
                </a:lnTo>
                <a:cubicBezTo>
                  <a:pt x="5791200" y="1119505"/>
                  <a:pt x="5700925" y="1209780"/>
                  <a:pt x="5589566" y="1209780"/>
                </a:cubicBezTo>
                <a:lnTo>
                  <a:pt x="201634" y="1209780"/>
                </a:lnTo>
                <a:cubicBezTo>
                  <a:pt x="90275" y="1209780"/>
                  <a:pt x="0" y="1119505"/>
                  <a:pt x="0" y="1008146"/>
                </a:cubicBezTo>
                <a:lnTo>
                  <a:pt x="0" y="201634"/>
                </a:lnTo>
                <a:close/>
              </a:path>
            </a:pathLst>
          </a:custGeom>
          <a:solidFill>
            <a:schemeClr val="accent2">
              <a:alpha val="51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877" tIns="142877" rIns="142877" bIns="142877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Licenses inpatient psychiatric units, IRTP, community crisis stabilization and </a:t>
            </a:r>
            <a:r>
              <a:rPr lang="en-US" sz="2200" b="0" i="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adult residential programs</a:t>
            </a: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C7DCD04-E35B-B02F-0914-673C8841BA02}"/>
              </a:ext>
            </a:extLst>
          </p:cNvPr>
          <p:cNvSpPr/>
          <p:nvPr/>
        </p:nvSpPr>
        <p:spPr>
          <a:xfrm>
            <a:off x="1524000" y="2492340"/>
            <a:ext cx="5791200" cy="1209780"/>
          </a:xfrm>
          <a:custGeom>
            <a:avLst/>
            <a:gdLst>
              <a:gd name="connsiteX0" fmla="*/ 0 w 5791200"/>
              <a:gd name="connsiteY0" fmla="*/ 201634 h 1209780"/>
              <a:gd name="connsiteX1" fmla="*/ 201634 w 5791200"/>
              <a:gd name="connsiteY1" fmla="*/ 0 h 1209780"/>
              <a:gd name="connsiteX2" fmla="*/ 5589566 w 5791200"/>
              <a:gd name="connsiteY2" fmla="*/ 0 h 1209780"/>
              <a:gd name="connsiteX3" fmla="*/ 5791200 w 5791200"/>
              <a:gd name="connsiteY3" fmla="*/ 201634 h 1209780"/>
              <a:gd name="connsiteX4" fmla="*/ 5791200 w 5791200"/>
              <a:gd name="connsiteY4" fmla="*/ 1008146 h 1209780"/>
              <a:gd name="connsiteX5" fmla="*/ 5589566 w 5791200"/>
              <a:gd name="connsiteY5" fmla="*/ 1209780 h 1209780"/>
              <a:gd name="connsiteX6" fmla="*/ 201634 w 5791200"/>
              <a:gd name="connsiteY6" fmla="*/ 1209780 h 1209780"/>
              <a:gd name="connsiteX7" fmla="*/ 0 w 5791200"/>
              <a:gd name="connsiteY7" fmla="*/ 1008146 h 1209780"/>
              <a:gd name="connsiteX8" fmla="*/ 0 w 5791200"/>
              <a:gd name="connsiteY8" fmla="*/ 201634 h 120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1200" h="1209780">
                <a:moveTo>
                  <a:pt x="0" y="201634"/>
                </a:moveTo>
                <a:cubicBezTo>
                  <a:pt x="0" y="90275"/>
                  <a:pt x="90275" y="0"/>
                  <a:pt x="201634" y="0"/>
                </a:cubicBezTo>
                <a:lnTo>
                  <a:pt x="5589566" y="0"/>
                </a:lnTo>
                <a:cubicBezTo>
                  <a:pt x="5700925" y="0"/>
                  <a:pt x="5791200" y="90275"/>
                  <a:pt x="5791200" y="201634"/>
                </a:cubicBezTo>
                <a:lnTo>
                  <a:pt x="5791200" y="1008146"/>
                </a:lnTo>
                <a:cubicBezTo>
                  <a:pt x="5791200" y="1119505"/>
                  <a:pt x="5700925" y="1209780"/>
                  <a:pt x="5589566" y="1209780"/>
                </a:cubicBezTo>
                <a:lnTo>
                  <a:pt x="201634" y="1209780"/>
                </a:lnTo>
                <a:cubicBezTo>
                  <a:pt x="90275" y="1209780"/>
                  <a:pt x="0" y="1119505"/>
                  <a:pt x="0" y="1008146"/>
                </a:cubicBezTo>
                <a:lnTo>
                  <a:pt x="0" y="201634"/>
                </a:lnTo>
                <a:close/>
              </a:path>
            </a:pathLst>
          </a:custGeom>
          <a:solidFill>
            <a:schemeClr val="accent1">
              <a:alpha val="49786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4914280"/>
              <a:satOff val="-15982"/>
              <a:lumOff val="-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877" tIns="142877" rIns="142877" bIns="142877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Promulgates guidance on standards of care</a:t>
            </a:r>
            <a:r>
              <a:rPr lang="en-US" sz="2200" b="0" i="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current best practices;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7ADA4F8-4E67-8EDD-BE69-8701687F697B}"/>
              </a:ext>
            </a:extLst>
          </p:cNvPr>
          <p:cNvSpPr/>
          <p:nvPr/>
        </p:nvSpPr>
        <p:spPr>
          <a:xfrm>
            <a:off x="1524000" y="3765481"/>
            <a:ext cx="5791200" cy="1209780"/>
          </a:xfrm>
          <a:custGeom>
            <a:avLst/>
            <a:gdLst>
              <a:gd name="connsiteX0" fmla="*/ 0 w 5791200"/>
              <a:gd name="connsiteY0" fmla="*/ 201634 h 1209780"/>
              <a:gd name="connsiteX1" fmla="*/ 201634 w 5791200"/>
              <a:gd name="connsiteY1" fmla="*/ 0 h 1209780"/>
              <a:gd name="connsiteX2" fmla="*/ 5589566 w 5791200"/>
              <a:gd name="connsiteY2" fmla="*/ 0 h 1209780"/>
              <a:gd name="connsiteX3" fmla="*/ 5791200 w 5791200"/>
              <a:gd name="connsiteY3" fmla="*/ 201634 h 1209780"/>
              <a:gd name="connsiteX4" fmla="*/ 5791200 w 5791200"/>
              <a:gd name="connsiteY4" fmla="*/ 1008146 h 1209780"/>
              <a:gd name="connsiteX5" fmla="*/ 5589566 w 5791200"/>
              <a:gd name="connsiteY5" fmla="*/ 1209780 h 1209780"/>
              <a:gd name="connsiteX6" fmla="*/ 201634 w 5791200"/>
              <a:gd name="connsiteY6" fmla="*/ 1209780 h 1209780"/>
              <a:gd name="connsiteX7" fmla="*/ 0 w 5791200"/>
              <a:gd name="connsiteY7" fmla="*/ 1008146 h 1209780"/>
              <a:gd name="connsiteX8" fmla="*/ 0 w 5791200"/>
              <a:gd name="connsiteY8" fmla="*/ 201634 h 120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1200" h="1209780">
                <a:moveTo>
                  <a:pt x="0" y="201634"/>
                </a:moveTo>
                <a:cubicBezTo>
                  <a:pt x="0" y="90275"/>
                  <a:pt x="90275" y="0"/>
                  <a:pt x="201634" y="0"/>
                </a:cubicBezTo>
                <a:lnTo>
                  <a:pt x="5589566" y="0"/>
                </a:lnTo>
                <a:cubicBezTo>
                  <a:pt x="5700925" y="0"/>
                  <a:pt x="5791200" y="90275"/>
                  <a:pt x="5791200" y="201634"/>
                </a:cubicBezTo>
                <a:lnTo>
                  <a:pt x="5791200" y="1008146"/>
                </a:lnTo>
                <a:cubicBezTo>
                  <a:pt x="5791200" y="1119505"/>
                  <a:pt x="5700925" y="1209780"/>
                  <a:pt x="5589566" y="1209780"/>
                </a:cubicBezTo>
                <a:lnTo>
                  <a:pt x="201634" y="1209780"/>
                </a:lnTo>
                <a:cubicBezTo>
                  <a:pt x="90275" y="1209780"/>
                  <a:pt x="0" y="1119505"/>
                  <a:pt x="0" y="1008146"/>
                </a:cubicBezTo>
                <a:lnTo>
                  <a:pt x="0" y="201634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9828560"/>
              <a:satOff val="-31963"/>
              <a:lumOff val="-13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877" tIns="142877" rIns="142877" bIns="142877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Provides expert consultation to sister state agencies </a:t>
            </a:r>
            <a:r>
              <a:rPr lang="en-US" sz="2200" b="0" i="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 government leaders; 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ACA7B2F-1C36-1668-C27C-B539F4EAEFFA}"/>
              </a:ext>
            </a:extLst>
          </p:cNvPr>
          <p:cNvSpPr/>
          <p:nvPr/>
        </p:nvSpPr>
        <p:spPr>
          <a:xfrm>
            <a:off x="1524000" y="5038621"/>
            <a:ext cx="5791200" cy="1209780"/>
          </a:xfrm>
          <a:custGeom>
            <a:avLst/>
            <a:gdLst>
              <a:gd name="connsiteX0" fmla="*/ 0 w 5791200"/>
              <a:gd name="connsiteY0" fmla="*/ 201634 h 1209780"/>
              <a:gd name="connsiteX1" fmla="*/ 201634 w 5791200"/>
              <a:gd name="connsiteY1" fmla="*/ 0 h 1209780"/>
              <a:gd name="connsiteX2" fmla="*/ 5589566 w 5791200"/>
              <a:gd name="connsiteY2" fmla="*/ 0 h 1209780"/>
              <a:gd name="connsiteX3" fmla="*/ 5791200 w 5791200"/>
              <a:gd name="connsiteY3" fmla="*/ 201634 h 1209780"/>
              <a:gd name="connsiteX4" fmla="*/ 5791200 w 5791200"/>
              <a:gd name="connsiteY4" fmla="*/ 1008146 h 1209780"/>
              <a:gd name="connsiteX5" fmla="*/ 5589566 w 5791200"/>
              <a:gd name="connsiteY5" fmla="*/ 1209780 h 1209780"/>
              <a:gd name="connsiteX6" fmla="*/ 201634 w 5791200"/>
              <a:gd name="connsiteY6" fmla="*/ 1209780 h 1209780"/>
              <a:gd name="connsiteX7" fmla="*/ 0 w 5791200"/>
              <a:gd name="connsiteY7" fmla="*/ 1008146 h 1209780"/>
              <a:gd name="connsiteX8" fmla="*/ 0 w 5791200"/>
              <a:gd name="connsiteY8" fmla="*/ 201634 h 120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1200" h="1209780">
                <a:moveTo>
                  <a:pt x="0" y="201634"/>
                </a:moveTo>
                <a:cubicBezTo>
                  <a:pt x="0" y="90275"/>
                  <a:pt x="90275" y="0"/>
                  <a:pt x="201634" y="0"/>
                </a:cubicBezTo>
                <a:lnTo>
                  <a:pt x="5589566" y="0"/>
                </a:lnTo>
                <a:cubicBezTo>
                  <a:pt x="5700925" y="0"/>
                  <a:pt x="5791200" y="90275"/>
                  <a:pt x="5791200" y="201634"/>
                </a:cubicBezTo>
                <a:lnTo>
                  <a:pt x="5791200" y="1008146"/>
                </a:lnTo>
                <a:cubicBezTo>
                  <a:pt x="5791200" y="1119505"/>
                  <a:pt x="5700925" y="1209780"/>
                  <a:pt x="5589566" y="1209780"/>
                </a:cubicBezTo>
                <a:lnTo>
                  <a:pt x="201634" y="1209780"/>
                </a:lnTo>
                <a:cubicBezTo>
                  <a:pt x="90275" y="1209780"/>
                  <a:pt x="0" y="1119505"/>
                  <a:pt x="0" y="1008146"/>
                </a:cubicBezTo>
                <a:lnTo>
                  <a:pt x="0" y="201634"/>
                </a:lnTo>
                <a:close/>
              </a:path>
            </a:pathLst>
          </a:custGeom>
          <a:solidFill>
            <a:schemeClr val="tx2">
              <a:alpha val="51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14742839"/>
              <a:satOff val="-47945"/>
              <a:lumOff val="-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877" tIns="142877" rIns="142877" bIns="142877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Implements capacity-building initiatives in</a:t>
            </a:r>
            <a:r>
              <a:rPr lang="en-US" sz="2200" i="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 the mental health </a:t>
            </a: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provider sector</a:t>
            </a:r>
            <a:r>
              <a:rPr lang="en-US" sz="2200" i="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200" kern="120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09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Mental Health Services at Mass DMH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960F2B91-BFA8-D781-ACAE-080F46F16868}"/>
              </a:ext>
            </a:extLst>
          </p:cNvPr>
          <p:cNvSpPr txBox="1">
            <a:spLocks/>
          </p:cNvSpPr>
          <p:nvPr/>
        </p:nvSpPr>
        <p:spPr>
          <a:xfrm>
            <a:off x="1219200" y="2000314"/>
            <a:ext cx="6332248" cy="4121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Estrangelo Edessa" panose="03080600000000000000" pitchFamily="66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Estrangelo Edessa" panose="03080600000000000000" pitchFamily="66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Estrangelo Edessa" panose="03080600000000000000" pitchFamily="66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Estrangelo Edessa" panose="03080600000000000000" pitchFamily="66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Estrangelo Edessa" panose="03080600000000000000" pitchFamily="66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>
                <a:latin typeface="+mj-lt"/>
              </a:rPr>
              <a:t>DMH provides specialized services for children, youth and adults </a:t>
            </a:r>
            <a:r>
              <a:rPr lang="en-US" b="1">
                <a:latin typeface="+mj-lt"/>
              </a:rPr>
              <a:t>with the most serious mental health needs. </a:t>
            </a:r>
            <a:endParaRPr lang="en-US" b="1">
              <a:latin typeface="+mj-lt"/>
              <a:cs typeface="Calibri"/>
            </a:endParaRPr>
          </a:p>
          <a:p>
            <a:pPr marL="0"/>
            <a:endParaRPr lang="en-US">
              <a:latin typeface="+mj-lt"/>
            </a:endParaRPr>
          </a:p>
          <a:p>
            <a:r>
              <a:rPr lang="en-US">
                <a:latin typeface="+mj-lt"/>
              </a:rPr>
              <a:t>The Department of Mental Health (DMH) provides supports and services that complement those provided by other agencies or systems</a:t>
            </a:r>
            <a:r>
              <a:rPr lang="en-US" b="1">
                <a:latin typeface="+mj-lt"/>
              </a:rPr>
              <a:t> </a:t>
            </a:r>
            <a:r>
              <a:rPr lang="en-US">
                <a:latin typeface="+mj-lt"/>
              </a:rPr>
              <a:t>(commercial insurance, MassHealth, other state agencies such as DCF, schools, community programs, etc.)</a:t>
            </a:r>
            <a:endParaRPr lang="en-US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2">
            <a:extLst>
              <a:ext uri="{FF2B5EF4-FFF2-40B4-BE49-F238E27FC236}">
                <a16:creationId xmlns:a16="http://schemas.microsoft.com/office/drawing/2014/main" id="{AD6994D9-27DC-684A-2B06-F264292B92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006026"/>
              </p:ext>
            </p:extLst>
          </p:nvPr>
        </p:nvGraphicFramePr>
        <p:xfrm>
          <a:off x="354131" y="533401"/>
          <a:ext cx="811730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22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Health Access Points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7A84AD-4DBC-E2C9-B97F-732213B8FA63}"/>
              </a:ext>
            </a:extLst>
          </p:cNvPr>
          <p:cNvSpPr txBox="1"/>
          <p:nvPr/>
        </p:nvSpPr>
        <p:spPr>
          <a:xfrm>
            <a:off x="457200" y="1752600"/>
            <a:ext cx="8229600" cy="4594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b="1" u="sng">
                <a:latin typeface="+mj-lt"/>
                <a:ea typeface="+mn-lt"/>
                <a:cs typeface="+mn-lt"/>
              </a:rPr>
              <a:t>Behavioral Health Help Line</a:t>
            </a:r>
            <a:r>
              <a:rPr lang="en-US" sz="1800">
                <a:latin typeface="+mj-lt"/>
                <a:ea typeface="+mn-lt"/>
                <a:cs typeface="+mn-lt"/>
              </a:rPr>
              <a:t>: The 24/7 Help Line is a single, insurance-blind, multi-channel entry point for Commonwealth residents in search of culturally responsive mental health and substance use disorder services.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cs typeface="Calibri"/>
            </a:endParaRP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b="1" u="sng">
                <a:solidFill>
                  <a:schemeClr val="tx1"/>
                </a:solidFill>
                <a:latin typeface="+mj-lt"/>
                <a:ea typeface="+mn-lt"/>
                <a:cs typeface="+mn-lt"/>
              </a:rPr>
              <a:t>Community Behavioral Health Centers:</a:t>
            </a:r>
            <a:r>
              <a:rPr lang="en-US" sz="1800" b="1">
                <a:solidFill>
                  <a:schemeClr val="tx1"/>
                </a:solidFill>
                <a:latin typeface="+mj-lt"/>
                <a:ea typeface="+mn-lt"/>
                <a:cs typeface="+mn-lt"/>
              </a:rPr>
              <a:t> </a:t>
            </a:r>
            <a:r>
              <a:rPr lang="en-US" sz="1800">
                <a:solidFill>
                  <a:srgbClr val="3F3F3F"/>
                </a:solidFill>
                <a:latin typeface="+mj-lt"/>
                <a:ea typeface="+mn-lt"/>
                <a:cs typeface="+mn-lt"/>
              </a:rPr>
              <a:t>Hubs of coordinated and integrated mental health and substance use disorder treatment for MassHealth members of all ages </a:t>
            </a:r>
            <a:br>
              <a:rPr lang="en-US" sz="1800">
                <a:solidFill>
                  <a:srgbClr val="3F3F3F"/>
                </a:solidFill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ea typeface="+mn-lt"/>
              <a:cs typeface="+mn-lt"/>
            </a:endParaRP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b="1" u="sng">
                <a:latin typeface="+mj-lt"/>
                <a:ea typeface="+mn-lt"/>
                <a:cs typeface="+mn-lt"/>
              </a:rPr>
              <a:t>Recovery Learning Communities</a:t>
            </a:r>
            <a:r>
              <a:rPr lang="en-US" sz="1800">
                <a:latin typeface="+mj-lt"/>
                <a:ea typeface="+mn-lt"/>
                <a:cs typeface="+mn-lt"/>
              </a:rPr>
              <a:t>: Peer support networks providing community-based and virtual support resources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ea typeface="+mn-lt"/>
              <a:cs typeface="+mn-lt"/>
            </a:endParaRP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b="1" u="sng">
                <a:latin typeface="+mj-lt"/>
                <a:ea typeface="+mn-lt"/>
                <a:cs typeface="+mn-lt"/>
              </a:rPr>
              <a:t>Young Adult Access Centers: </a:t>
            </a:r>
            <a:r>
              <a:rPr lang="en-US" sz="1800">
                <a:latin typeface="+mj-lt"/>
                <a:ea typeface="+mn-lt"/>
                <a:cs typeface="+mn-lt"/>
              </a:rPr>
              <a:t>Peer support services that promote social opportunities and access to a range of resources for housing, education, employment</a:t>
            </a:r>
            <a:br>
              <a:rPr lang="en-US" sz="1800">
                <a:latin typeface="+mj-lt"/>
                <a:ea typeface="+mn-lt"/>
                <a:cs typeface="+mn-lt"/>
              </a:rPr>
            </a:br>
            <a:endParaRPr lang="en-US" sz="1800">
              <a:latin typeface="+mj-lt"/>
              <a:ea typeface="+mn-lt"/>
              <a:cs typeface="+mn-lt"/>
            </a:endParaRP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b="1" u="sng">
                <a:latin typeface="+mj-lt"/>
                <a:ea typeface="+mn-lt"/>
                <a:cs typeface="+mn-lt"/>
              </a:rPr>
              <a:t>Family Support Programs:</a:t>
            </a:r>
            <a:r>
              <a:rPr lang="en-US" sz="1800" b="1">
                <a:latin typeface="+mj-lt"/>
                <a:ea typeface="+mn-lt"/>
                <a:cs typeface="+mn-lt"/>
              </a:rPr>
              <a:t> </a:t>
            </a:r>
            <a:r>
              <a:rPr lang="en-US" sz="1800">
                <a:latin typeface="+mj-lt"/>
                <a:ea typeface="+mn-lt"/>
                <a:cs typeface="+mn-lt"/>
              </a:rPr>
              <a:t>Parent support and advocacy                                                                  </a:t>
            </a:r>
            <a:endParaRPr lang="en-US" sz="1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03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2057400"/>
          </a:xfrm>
        </p:spPr>
        <p:txBody>
          <a:bodyPr>
            <a:normAutofit/>
          </a:bodyPr>
          <a:lstStyle/>
          <a:p>
            <a:r>
              <a:rPr lang="en-US" sz="5400"/>
              <a:t>Urgent Behavioral Health Response</a:t>
            </a:r>
            <a:br>
              <a:rPr lang="en-US" sz="5400"/>
            </a:br>
            <a:r>
              <a:rPr lang="en-US" sz="5400"/>
              <a:t>and Coordination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47AF83F9-A9E2-F3F6-0598-36F4162B05A6}"/>
              </a:ext>
            </a:extLst>
          </p:cNvPr>
          <p:cNvSpPr/>
          <p:nvPr/>
        </p:nvSpPr>
        <p:spPr>
          <a:xfrm>
            <a:off x="1905000" y="1821186"/>
            <a:ext cx="7223760" cy="182880"/>
          </a:xfrm>
          <a:prstGeom prst="parallelogram">
            <a:avLst>
              <a:gd name="adj" fmla="val 143430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5">
            <a:extLst>
              <a:ext uri="{FF2B5EF4-FFF2-40B4-BE49-F238E27FC236}">
                <a16:creationId xmlns:a16="http://schemas.microsoft.com/office/drawing/2014/main" id="{B188297F-1C3A-3865-395E-A7A964DA9B1C}"/>
              </a:ext>
            </a:extLst>
          </p:cNvPr>
          <p:cNvSpPr/>
          <p:nvPr/>
        </p:nvSpPr>
        <p:spPr>
          <a:xfrm>
            <a:off x="1017985" y="2013465"/>
            <a:ext cx="9000791" cy="4539735"/>
          </a:xfrm>
          <a:custGeom>
            <a:avLst/>
            <a:gdLst>
              <a:gd name="connsiteX0" fmla="*/ 0 w 4395087"/>
              <a:gd name="connsiteY0" fmla="*/ 0 h 3502620"/>
              <a:gd name="connsiteX1" fmla="*/ 4395087 w 4395087"/>
              <a:gd name="connsiteY1" fmla="*/ 0 h 3502620"/>
              <a:gd name="connsiteX2" fmla="*/ 4395087 w 4395087"/>
              <a:gd name="connsiteY2" fmla="*/ 3502620 h 3502620"/>
              <a:gd name="connsiteX3" fmla="*/ 0 w 4395087"/>
              <a:gd name="connsiteY3" fmla="*/ 3502620 h 3502620"/>
              <a:gd name="connsiteX4" fmla="*/ 0 w 4395087"/>
              <a:gd name="connsiteY4" fmla="*/ 0 h 350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087" h="3502620">
                <a:moveTo>
                  <a:pt x="0" y="0"/>
                </a:moveTo>
                <a:lnTo>
                  <a:pt x="4395087" y="0"/>
                </a:lnTo>
                <a:lnTo>
                  <a:pt x="4395087" y="3502620"/>
                </a:lnTo>
                <a:lnTo>
                  <a:pt x="0" y="350262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686" tIns="154686" rIns="206248" bIns="232029" numCol="1" spcCol="1270" anchor="t" anchorCtr="0">
            <a:noAutofit/>
          </a:bodyPr>
          <a:lstStyle/>
          <a:p>
            <a:pPr defTabSz="1289050">
              <a:lnSpc>
                <a:spcPct val="90000"/>
              </a:lnSpc>
              <a:spcBef>
                <a:spcPts val="1000"/>
              </a:spcBef>
            </a:pPr>
            <a:endParaRPr lang="en-US" sz="2800">
              <a:ea typeface="+mn-lt"/>
              <a:cs typeface="+mn-lt"/>
            </a:endParaRP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DMH Critical Needs Case Management</a:t>
            </a:r>
            <a:endParaRPr lang="en-US"/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Emergency Department Diversion Programs </a:t>
            </a: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Community Mobile and Site-based Respite</a:t>
            </a:r>
          </a:p>
          <a:p>
            <a:pPr marL="285750" indent="-285750" defTabSz="12890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Safe Haven and other homeless support services</a:t>
            </a:r>
            <a:endParaRPr lang="en-US"/>
          </a:p>
          <a:p>
            <a:pPr marL="1539875" lvl="1" defTabSz="1289050"/>
            <a:endParaRPr lang="en-US" sz="2800">
              <a:ea typeface="+mn-lt"/>
              <a:cs typeface="+mn-lt"/>
            </a:endParaRPr>
          </a:p>
          <a:p>
            <a:pPr marL="151765" indent="-228600" algn="l" defTabSz="1289050">
              <a:lnSpc>
                <a:spcPct val="90000"/>
              </a:lnSpc>
              <a:spcAft>
                <a:spcPts val="600"/>
              </a:spcAft>
              <a:buFont typeface="Arial,Sans-Serif"/>
              <a:buChar char="•"/>
            </a:pPr>
            <a:endParaRPr lang="en-US" sz="2800">
              <a:ea typeface="+mn-lt"/>
              <a:cs typeface="+mn-lt"/>
            </a:endParaRPr>
          </a:p>
          <a:p>
            <a:pPr marL="151765" indent="-228600" algn="l" defTabSz="1289050">
              <a:lnSpc>
                <a:spcPct val="90000"/>
              </a:lnSpc>
              <a:spcAft>
                <a:spcPts val="600"/>
              </a:spcAft>
              <a:buFont typeface="Arial,Sans-Serif"/>
              <a:buChar char="•"/>
            </a:pPr>
            <a:endParaRPr lang="en-US" sz="2800">
              <a:ea typeface="+mn-lt"/>
              <a:cs typeface="+mn-lt"/>
            </a:endParaRPr>
          </a:p>
          <a:p>
            <a:pPr marL="0" lvl="1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800">
              <a:latin typeface="+mj-lt"/>
              <a:cs typeface="Calibri Light"/>
            </a:endParaRPr>
          </a:p>
          <a:p>
            <a:pPr lvl="1" indent="-45720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2800" kern="1200">
              <a:latin typeface="+mj-lt"/>
              <a:cs typeface="Calibri Light"/>
            </a:endParaRPr>
          </a:p>
          <a:p>
            <a:pPr marL="0" lvl="1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400" kern="1200">
              <a:latin typeface="+mj-lt"/>
              <a:cs typeface="Calibri Light"/>
            </a:endParaRPr>
          </a:p>
          <a:p>
            <a:pPr marL="0" lvl="1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400">
              <a:latin typeface="+mj-lt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15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MH  LOGO COLORS">
      <a:dk1>
        <a:srgbClr val="000000"/>
      </a:dk1>
      <a:lt1>
        <a:srgbClr val="FFFFFF"/>
      </a:lt1>
      <a:dk2>
        <a:srgbClr val="675DC6"/>
      </a:dk2>
      <a:lt2>
        <a:srgbClr val="DFE3E5"/>
      </a:lt2>
      <a:accent1>
        <a:srgbClr val="00BFD5"/>
      </a:accent1>
      <a:accent2>
        <a:srgbClr val="A3D55D"/>
      </a:accent2>
      <a:accent3>
        <a:srgbClr val="F6B333"/>
      </a:accent3>
      <a:accent4>
        <a:srgbClr val="E2231A"/>
      </a:accent4>
      <a:accent5>
        <a:srgbClr val="675DC6"/>
      </a:accent5>
      <a:accent6>
        <a:srgbClr val="919191"/>
      </a:accent6>
      <a:hlink>
        <a:srgbClr val="0432FF"/>
      </a:hlink>
      <a:folHlink>
        <a:srgbClr val="9420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76D1ECFDA824DBD82448BA032721D" ma:contentTypeVersion="13" ma:contentTypeDescription="Create a new document." ma:contentTypeScope="" ma:versionID="d6d7b3efb27b0ec5cb2492b7f7c97fbe">
  <xsd:schema xmlns:xsd="http://www.w3.org/2001/XMLSchema" xmlns:xs="http://www.w3.org/2001/XMLSchema" xmlns:p="http://schemas.microsoft.com/office/2006/metadata/properties" xmlns:ns2="ce669105-a2b9-495c-85f2-7251ba45fac7" xmlns:ns3="6bc2862f-d068-4d48-bb7e-8ce1b2527085" targetNamespace="http://schemas.microsoft.com/office/2006/metadata/properties" ma:root="true" ma:fieldsID="15e95d749e4da167efa1a048053044a7" ns2:_="" ns3:_="">
    <xsd:import namespace="ce669105-a2b9-495c-85f2-7251ba45fac7"/>
    <xsd:import namespace="6bc2862f-d068-4d48-bb7e-8ce1b25270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69105-a2b9-495c-85f2-7251ba45fa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2862f-d068-4d48-bb7e-8ce1b2527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3640668-6857-4466-8dae-1c34709a3aeb}" ma:internalName="TaxCatchAll" ma:showField="CatchAllData" ma:web="6bc2862f-d068-4d48-bb7e-8ce1b25270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bc2862f-d068-4d48-bb7e-8ce1b2527085">
      <UserInfo>
        <DisplayName>Lucas, Beth (DMH)</DisplayName>
        <AccountId>12</AccountId>
        <AccountType/>
      </UserInfo>
      <UserInfo>
        <DisplayName>zzzEnglish, Kelly (DMH)</DisplayName>
        <AccountId>18</AccountId>
        <AccountType/>
      </UserInfo>
      <UserInfo>
        <DisplayName>Shepherd, Julie Hwayoung (DMH)</DisplayName>
        <AccountId>11</AccountId>
        <AccountType/>
      </UserInfo>
      <UserInfo>
        <DisplayName>Guyer-Deason, Margaret (DMH)</DisplayName>
        <AccountId>17</AccountId>
        <AccountType/>
      </UserInfo>
      <UserInfo>
        <DisplayName>Touadjine, Melissa (DMH)</DisplayName>
        <AccountId>13</AccountId>
        <AccountType/>
      </UserInfo>
    </SharedWithUsers>
    <lcf76f155ced4ddcb4097134ff3c332f xmlns="ce669105-a2b9-495c-85f2-7251ba45fac7">
      <Terms xmlns="http://schemas.microsoft.com/office/infopath/2007/PartnerControls"/>
    </lcf76f155ced4ddcb4097134ff3c332f>
    <TaxCatchAll xmlns="6bc2862f-d068-4d48-bb7e-8ce1b252708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225C04-90DA-4778-8F63-3DB6574D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69105-a2b9-495c-85f2-7251ba45fac7"/>
    <ds:schemaRef ds:uri="6bc2862f-d068-4d48-bb7e-8ce1b2527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A292A4-0DC2-457E-BC9F-8F5D098B16DB}">
  <ds:schemaRefs>
    <ds:schemaRef ds:uri="6bc2862f-d068-4d48-bb7e-8ce1b2527085"/>
    <ds:schemaRef ds:uri="ce669105-a2b9-495c-85f2-7251ba45fa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758296C-7F07-4A45-B006-62497FE7F4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Overview of the Massachusetts Department of Mental Health</vt:lpstr>
      <vt:lpstr>  </vt:lpstr>
      <vt:lpstr>5 Geographic Areas across Massachusetts</vt:lpstr>
      <vt:lpstr>DMH Serves two primary roles</vt:lpstr>
      <vt:lpstr>PowerPoint Presentation</vt:lpstr>
      <vt:lpstr>Mental Health Services at Mass DMH</vt:lpstr>
      <vt:lpstr>PowerPoint Presentation</vt:lpstr>
      <vt:lpstr>Behavioral Health Access Points</vt:lpstr>
      <vt:lpstr>Urgent Behavioral Health Response and Coordination</vt:lpstr>
      <vt:lpstr>PowerPoint Presentation</vt:lpstr>
      <vt:lpstr>PowerPoint Presentation</vt:lpstr>
      <vt:lpstr>PowerPoint Presentation</vt:lpstr>
      <vt:lpstr>When should someone apply for DMH Specialized Services?</vt:lpstr>
      <vt:lpstr>Accessing DMH Specialized Services</vt:lpstr>
      <vt:lpstr>Accessing DMH Specialized Services</vt:lpstr>
      <vt:lpstr>PowerPoint Presentation</vt:lpstr>
      <vt:lpstr>PowerPoint Presentation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Cook, Kasey (DMH)</dc:creator>
  <cp:revision>3</cp:revision>
  <cp:lastPrinted>2022-11-15T21:26:03Z</cp:lastPrinted>
  <dcterms:created xsi:type="dcterms:W3CDTF">2017-06-22T15:18:54Z</dcterms:created>
  <dcterms:modified xsi:type="dcterms:W3CDTF">2024-02-02T22:07:03Z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0x010100C9C76D1ECFDA824DBD82448BA032721D</vt:lpwstr>
  </property>
  <property fmtid="{D5CDD505-2E9C-101B-9397-08002B2CF9AE}" pid="3" name="MediaServiceImageTags">
    <vt:lpwstr/>
  </property>
</Properties>
</file>